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0" r:id="rId2"/>
    <p:sldId id="326" r:id="rId3"/>
    <p:sldId id="323" r:id="rId4"/>
    <p:sldId id="296" r:id="rId5"/>
    <p:sldId id="325" r:id="rId6"/>
    <p:sldId id="295" r:id="rId7"/>
    <p:sldId id="318" r:id="rId8"/>
    <p:sldId id="314" r:id="rId9"/>
    <p:sldId id="291" r:id="rId10"/>
    <p:sldId id="321" r:id="rId11"/>
    <p:sldId id="327" r:id="rId12"/>
    <p:sldId id="315" r:id="rId13"/>
    <p:sldId id="316" r:id="rId14"/>
    <p:sldId id="317" r:id="rId15"/>
    <p:sldId id="32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49" autoAdjust="0"/>
  </p:normalViewPr>
  <p:slideViewPr>
    <p:cSldViewPr>
      <p:cViewPr varScale="1">
        <p:scale>
          <a:sx n="78" d="100"/>
          <a:sy n="78" d="100"/>
        </p:scale>
        <p:origin x="25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06DB30-2DF1-4CFB-A2A0-4AD163122DF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6F97562F-3C54-4F6C-B319-BBFDC1CE5F4F}">
      <dgm:prSet phldrT="[Text]" custT="1">
        <dgm:style>
          <a:lnRef idx="2">
            <a:schemeClr val="accent1">
              <a:shade val="50000"/>
            </a:schemeClr>
          </a:lnRef>
          <a:fillRef idx="1">
            <a:schemeClr val="accent1"/>
          </a:fillRef>
          <a:effectRef idx="0">
            <a:schemeClr val="accent1"/>
          </a:effectRef>
          <a:fontRef idx="minor">
            <a:schemeClr val="lt1"/>
          </a:fontRef>
        </dgm:style>
      </dgm:prSet>
      <dgm:spPr>
        <a:solidFill>
          <a:srgbClr val="282781"/>
        </a:solidFill>
      </dgm:spPr>
      <dgm:t>
        <a:bodyPr/>
        <a:lstStyle/>
        <a:p>
          <a:pPr>
            <a:lnSpc>
              <a:spcPct val="100000"/>
            </a:lnSpc>
            <a:spcAft>
              <a:spcPts val="0"/>
            </a:spcAft>
          </a:pPr>
          <a:r>
            <a:rPr lang="en-US" sz="2800" b="1" dirty="0"/>
            <a:t>Most models of integrated care are </a:t>
          </a:r>
          <a:r>
            <a:rPr lang="en-US" sz="2800" b="1" u="sng" dirty="0"/>
            <a:t>not evidence based </a:t>
          </a:r>
          <a:endParaRPr lang="en-US" sz="2800" b="1" dirty="0"/>
        </a:p>
      </dgm:t>
    </dgm:pt>
    <dgm:pt modelId="{A1778275-355C-4508-ACD5-AB413D5DC4AA}" type="parTrans" cxnId="{0B80856D-ED85-473E-A4C7-77C6E0C30F60}">
      <dgm:prSet/>
      <dgm:spPr/>
      <dgm:t>
        <a:bodyPr/>
        <a:lstStyle/>
        <a:p>
          <a:endParaRPr lang="en-US"/>
        </a:p>
      </dgm:t>
    </dgm:pt>
    <dgm:pt modelId="{EAF85D90-E330-4103-88C1-1D94D9AA787F}" type="sibTrans" cxnId="{0B80856D-ED85-473E-A4C7-77C6E0C30F60}">
      <dgm:prSet/>
      <dgm:spPr/>
      <dgm:t>
        <a:bodyPr/>
        <a:lstStyle/>
        <a:p>
          <a:endParaRPr lang="en-US"/>
        </a:p>
      </dgm:t>
    </dgm:pt>
    <dgm:pt modelId="{32F16A70-BE74-4C2B-B798-FC1B3586269B}">
      <dgm:prSet phldrT="[Text]" custT="1">
        <dgm:style>
          <a:lnRef idx="2">
            <a:schemeClr val="accent1">
              <a:shade val="50000"/>
            </a:schemeClr>
          </a:lnRef>
          <a:fillRef idx="1">
            <a:schemeClr val="accent1"/>
          </a:fillRef>
          <a:effectRef idx="0">
            <a:schemeClr val="accent1"/>
          </a:effectRef>
          <a:fontRef idx="minor">
            <a:schemeClr val="lt1"/>
          </a:fontRef>
        </dgm:style>
      </dgm:prSet>
      <dgm:spPr>
        <a:solidFill>
          <a:srgbClr val="282781"/>
        </a:solidFill>
      </dgm:spPr>
      <dgm:t>
        <a:bodyPr/>
        <a:lstStyle/>
        <a:p>
          <a:pPr>
            <a:lnSpc>
              <a:spcPct val="100000"/>
            </a:lnSpc>
            <a:spcAft>
              <a:spcPts val="0"/>
            </a:spcAft>
          </a:pPr>
          <a:r>
            <a:rPr lang="en-US" sz="2800" b="1" dirty="0"/>
            <a:t>Collaborative Care</a:t>
          </a:r>
        </a:p>
      </dgm:t>
    </dgm:pt>
    <dgm:pt modelId="{3253763A-B6E9-47C7-89B4-128C08942858}" type="parTrans" cxnId="{DCF8D12D-9D8F-41D0-BF36-09D7BE74AC88}">
      <dgm:prSet/>
      <dgm:spPr/>
      <dgm:t>
        <a:bodyPr/>
        <a:lstStyle/>
        <a:p>
          <a:endParaRPr lang="en-US"/>
        </a:p>
      </dgm:t>
    </dgm:pt>
    <dgm:pt modelId="{0131FFE3-DA02-4990-A865-619E85D7FF01}" type="sibTrans" cxnId="{DCF8D12D-9D8F-41D0-BF36-09D7BE74AC88}">
      <dgm:prSet/>
      <dgm:spPr/>
      <dgm:t>
        <a:bodyPr/>
        <a:lstStyle/>
        <a:p>
          <a:endParaRPr lang="en-US"/>
        </a:p>
      </dgm:t>
    </dgm:pt>
    <dgm:pt modelId="{F9DEC44A-9457-434B-AE37-614DB915225F}">
      <dgm:prSet phldrT="[Text]" custT="1">
        <dgm:style>
          <a:lnRef idx="2">
            <a:schemeClr val="accent1">
              <a:shade val="50000"/>
            </a:schemeClr>
          </a:lnRef>
          <a:fillRef idx="1">
            <a:schemeClr val="accent1"/>
          </a:fillRef>
          <a:effectRef idx="0">
            <a:schemeClr val="accent1"/>
          </a:effectRef>
          <a:fontRef idx="minor">
            <a:schemeClr val="lt1"/>
          </a:fontRef>
        </dgm:style>
      </dgm:prSet>
      <dgm:spPr>
        <a:solidFill>
          <a:srgbClr val="282781"/>
        </a:solidFill>
      </dgm:spPr>
      <dgm:t>
        <a:bodyPr/>
        <a:lstStyle/>
        <a:p>
          <a:pPr>
            <a:lnSpc>
              <a:spcPct val="90000"/>
            </a:lnSpc>
            <a:spcAft>
              <a:spcPct val="15000"/>
            </a:spcAft>
          </a:pPr>
          <a:r>
            <a:rPr lang="en-US" sz="1600" b="0" i="0" u="none" strike="noStrike" baseline="0" dirty="0">
              <a:solidFill>
                <a:schemeClr val="bg1"/>
              </a:solidFill>
              <a:latin typeface="+mn-lt"/>
              <a:ea typeface="+mn-ea"/>
              <a:cs typeface="+mn-cs"/>
            </a:rPr>
            <a:t>Estimated  5-10% reduction of  healthcare expenditures </a:t>
          </a:r>
          <a:endParaRPr lang="en-US" sz="1600" dirty="0">
            <a:solidFill>
              <a:schemeClr val="bg1"/>
            </a:solidFill>
          </a:endParaRPr>
        </a:p>
      </dgm:t>
    </dgm:pt>
    <dgm:pt modelId="{9C0D36E3-9197-4456-BCEA-47FC2BC0F6E9}" type="parTrans" cxnId="{0BBF4EC0-80C0-400E-933C-8C67A6214889}">
      <dgm:prSet/>
      <dgm:spPr/>
      <dgm:t>
        <a:bodyPr/>
        <a:lstStyle/>
        <a:p>
          <a:endParaRPr lang="en-US"/>
        </a:p>
      </dgm:t>
    </dgm:pt>
    <dgm:pt modelId="{61313C87-2328-4EB1-89D8-007633A070E5}" type="sibTrans" cxnId="{0BBF4EC0-80C0-400E-933C-8C67A6214889}">
      <dgm:prSet/>
      <dgm:spPr/>
      <dgm:t>
        <a:bodyPr/>
        <a:lstStyle/>
        <a:p>
          <a:endParaRPr lang="en-US"/>
        </a:p>
      </dgm:t>
    </dgm:pt>
    <dgm:pt modelId="{766C4A25-2122-4A15-BC5D-70C707BF2462}">
      <dgm:prSet phldrT="[Text]" custT="1">
        <dgm:style>
          <a:lnRef idx="2">
            <a:schemeClr val="accent1">
              <a:shade val="50000"/>
            </a:schemeClr>
          </a:lnRef>
          <a:fillRef idx="1">
            <a:schemeClr val="accent1"/>
          </a:fillRef>
          <a:effectRef idx="0">
            <a:schemeClr val="accent1"/>
          </a:effectRef>
          <a:fontRef idx="minor">
            <a:schemeClr val="lt1"/>
          </a:fontRef>
        </dgm:style>
      </dgm:prSet>
      <dgm:spPr>
        <a:solidFill>
          <a:srgbClr val="282781"/>
        </a:solidFill>
      </dgm:spPr>
      <dgm:t>
        <a:bodyPr/>
        <a:lstStyle/>
        <a:p>
          <a:pPr>
            <a:lnSpc>
              <a:spcPct val="90000"/>
            </a:lnSpc>
            <a:spcAft>
              <a:spcPct val="15000"/>
            </a:spcAft>
          </a:pPr>
          <a:r>
            <a:rPr lang="en-US" sz="1600" b="0" i="0" u="none" strike="noStrike" baseline="0" dirty="0">
              <a:solidFill>
                <a:schemeClr val="bg1"/>
              </a:solidFill>
              <a:latin typeface="+mn-lt"/>
              <a:ea typeface="+mn-ea"/>
              <a:cs typeface="+mn-cs"/>
            </a:rPr>
            <a:t>Potential annual savings of $26-48 billion</a:t>
          </a:r>
          <a:endParaRPr lang="en-US" sz="1600" dirty="0">
            <a:solidFill>
              <a:schemeClr val="bg1"/>
            </a:solidFill>
          </a:endParaRPr>
        </a:p>
      </dgm:t>
    </dgm:pt>
    <dgm:pt modelId="{31D54F1F-E4E9-4B9E-BD29-87C118FAFEB7}" type="parTrans" cxnId="{CC4AE3C7-F184-4E9C-B341-4D46F93BB3C5}">
      <dgm:prSet/>
      <dgm:spPr/>
      <dgm:t>
        <a:bodyPr/>
        <a:lstStyle/>
        <a:p>
          <a:endParaRPr lang="en-US"/>
        </a:p>
      </dgm:t>
    </dgm:pt>
    <dgm:pt modelId="{D8145CB6-0AD2-46C9-AAAE-7CAD7ECC811A}" type="sibTrans" cxnId="{CC4AE3C7-F184-4E9C-B341-4D46F93BB3C5}">
      <dgm:prSet/>
      <dgm:spPr/>
      <dgm:t>
        <a:bodyPr/>
        <a:lstStyle/>
        <a:p>
          <a:endParaRPr lang="en-US"/>
        </a:p>
      </dgm:t>
    </dgm:pt>
    <dgm:pt modelId="{7BD4BB1B-E4C1-4C42-A40B-1026286F5A6D}">
      <dgm:prSet phldrT="[Text]" custT="1">
        <dgm:style>
          <a:lnRef idx="2">
            <a:schemeClr val="accent1">
              <a:shade val="50000"/>
            </a:schemeClr>
          </a:lnRef>
          <a:fillRef idx="1">
            <a:schemeClr val="accent1"/>
          </a:fillRef>
          <a:effectRef idx="0">
            <a:schemeClr val="accent1"/>
          </a:effectRef>
          <a:fontRef idx="minor">
            <a:schemeClr val="lt1"/>
          </a:fontRef>
        </dgm:style>
      </dgm:prSet>
      <dgm:spPr>
        <a:solidFill>
          <a:srgbClr val="282781"/>
        </a:solidFill>
      </dgm:spPr>
      <dgm:t>
        <a:bodyPr/>
        <a:lstStyle/>
        <a:p>
          <a:pPr>
            <a:lnSpc>
              <a:spcPct val="90000"/>
            </a:lnSpc>
            <a:spcAft>
              <a:spcPct val="15000"/>
            </a:spcAft>
          </a:pPr>
          <a:r>
            <a:rPr lang="en-US" sz="1600" b="0" i="0" u="none" strike="noStrike" baseline="0" dirty="0">
              <a:solidFill>
                <a:schemeClr val="bg1"/>
              </a:solidFill>
              <a:latin typeface="+mn-lt"/>
              <a:ea typeface="+mn-ea"/>
              <a:cs typeface="+mn-cs"/>
            </a:rPr>
            <a:t>Potential benefit if  using a gain sharing arrangement for psychiatrists</a:t>
          </a:r>
          <a:endParaRPr lang="en-US" sz="1600" dirty="0"/>
        </a:p>
      </dgm:t>
    </dgm:pt>
    <dgm:pt modelId="{C407B986-733B-4425-8155-7B3493A5370B}" type="parTrans" cxnId="{0DB52752-EE6A-41F2-ADB9-04FFDB9EFAFD}">
      <dgm:prSet/>
      <dgm:spPr/>
      <dgm:t>
        <a:bodyPr/>
        <a:lstStyle/>
        <a:p>
          <a:endParaRPr lang="en-US"/>
        </a:p>
      </dgm:t>
    </dgm:pt>
    <dgm:pt modelId="{FCF02465-06CE-485D-915A-5248D407B1BF}" type="sibTrans" cxnId="{0DB52752-EE6A-41F2-ADB9-04FFDB9EFAFD}">
      <dgm:prSet/>
      <dgm:spPr/>
      <dgm:t>
        <a:bodyPr/>
        <a:lstStyle/>
        <a:p>
          <a:endParaRPr lang="en-US"/>
        </a:p>
      </dgm:t>
    </dgm:pt>
    <dgm:pt modelId="{93FCE104-8C8A-44C1-9E3C-E05EEFC2BED6}" type="pres">
      <dgm:prSet presAssocID="{4B06DB30-2DF1-4CFB-A2A0-4AD163122DFB}" presName="outerComposite" presStyleCnt="0">
        <dgm:presLayoutVars>
          <dgm:chMax val="5"/>
          <dgm:dir/>
          <dgm:resizeHandles val="exact"/>
        </dgm:presLayoutVars>
      </dgm:prSet>
      <dgm:spPr/>
    </dgm:pt>
    <dgm:pt modelId="{844A787F-0A56-45C5-88CE-82D8721F75C6}" type="pres">
      <dgm:prSet presAssocID="{4B06DB30-2DF1-4CFB-A2A0-4AD163122DFB}" presName="dummyMaxCanvas" presStyleCnt="0">
        <dgm:presLayoutVars/>
      </dgm:prSet>
      <dgm:spPr/>
    </dgm:pt>
    <dgm:pt modelId="{2BE8E7B3-E35E-4138-BED0-D8380A159353}" type="pres">
      <dgm:prSet presAssocID="{4B06DB30-2DF1-4CFB-A2A0-4AD163122DFB}" presName="TwoNodes_1" presStyleLbl="node1" presStyleIdx="0" presStyleCnt="2" custScaleY="108055" custLinFactNeighborY="-3584">
        <dgm:presLayoutVars>
          <dgm:bulletEnabled val="1"/>
        </dgm:presLayoutVars>
      </dgm:prSet>
      <dgm:spPr/>
    </dgm:pt>
    <dgm:pt modelId="{8C3D0768-C390-4639-A74F-83DA13B45C9F}" type="pres">
      <dgm:prSet presAssocID="{4B06DB30-2DF1-4CFB-A2A0-4AD163122DFB}" presName="TwoNodes_2" presStyleLbl="node1" presStyleIdx="1" presStyleCnt="2" custScaleY="109395" custLinFactNeighborX="-109" custLinFactNeighborY="-7527">
        <dgm:presLayoutVars>
          <dgm:bulletEnabled val="1"/>
        </dgm:presLayoutVars>
      </dgm:prSet>
      <dgm:spPr/>
    </dgm:pt>
    <dgm:pt modelId="{CCD87347-B0D4-4B51-B295-F7B75C04051A}" type="pres">
      <dgm:prSet presAssocID="{4B06DB30-2DF1-4CFB-A2A0-4AD163122DFB}" presName="TwoConn_1-2" presStyleLbl="fgAccFollowNode1" presStyleIdx="0" presStyleCnt="1" custScaleY="143369">
        <dgm:presLayoutVars>
          <dgm:bulletEnabled val="1"/>
        </dgm:presLayoutVars>
      </dgm:prSet>
      <dgm:spPr/>
    </dgm:pt>
    <dgm:pt modelId="{578E59FF-346A-40E6-8AE9-944567C1466E}" type="pres">
      <dgm:prSet presAssocID="{4B06DB30-2DF1-4CFB-A2A0-4AD163122DFB}" presName="TwoNodes_1_text" presStyleLbl="node1" presStyleIdx="1" presStyleCnt="2">
        <dgm:presLayoutVars>
          <dgm:bulletEnabled val="1"/>
        </dgm:presLayoutVars>
      </dgm:prSet>
      <dgm:spPr/>
    </dgm:pt>
    <dgm:pt modelId="{5D52F055-9FD9-42C2-876D-71B689B48E6C}" type="pres">
      <dgm:prSet presAssocID="{4B06DB30-2DF1-4CFB-A2A0-4AD163122DFB}" presName="TwoNodes_2_text" presStyleLbl="node1" presStyleIdx="1" presStyleCnt="2">
        <dgm:presLayoutVars>
          <dgm:bulletEnabled val="1"/>
        </dgm:presLayoutVars>
      </dgm:prSet>
      <dgm:spPr/>
    </dgm:pt>
  </dgm:ptLst>
  <dgm:cxnLst>
    <dgm:cxn modelId="{AC521F02-66D7-43F3-9748-CB6D215646D5}" type="presOf" srcId="{7BD4BB1B-E4C1-4C42-A40B-1026286F5A6D}" destId="{8C3D0768-C390-4639-A74F-83DA13B45C9F}" srcOrd="0" destOrd="3" presId="urn:microsoft.com/office/officeart/2005/8/layout/vProcess5"/>
    <dgm:cxn modelId="{DCF8D12D-9D8F-41D0-BF36-09D7BE74AC88}" srcId="{4B06DB30-2DF1-4CFB-A2A0-4AD163122DFB}" destId="{32F16A70-BE74-4C2B-B798-FC1B3586269B}" srcOrd="1" destOrd="0" parTransId="{3253763A-B6E9-47C7-89B4-128C08942858}" sibTransId="{0131FFE3-DA02-4990-A865-619E85D7FF01}"/>
    <dgm:cxn modelId="{DCC37C2F-FD83-424E-8FF2-308C21553007}" type="presOf" srcId="{32F16A70-BE74-4C2B-B798-FC1B3586269B}" destId="{5D52F055-9FD9-42C2-876D-71B689B48E6C}" srcOrd="1" destOrd="0" presId="urn:microsoft.com/office/officeart/2005/8/layout/vProcess5"/>
    <dgm:cxn modelId="{AE167932-0065-471C-8727-839D19E15FD9}" type="presOf" srcId="{766C4A25-2122-4A15-BC5D-70C707BF2462}" destId="{8C3D0768-C390-4639-A74F-83DA13B45C9F}" srcOrd="0" destOrd="2" presId="urn:microsoft.com/office/officeart/2005/8/layout/vProcess5"/>
    <dgm:cxn modelId="{66D4FB5D-12B5-45AB-9A3E-0689205B240C}" type="presOf" srcId="{766C4A25-2122-4A15-BC5D-70C707BF2462}" destId="{5D52F055-9FD9-42C2-876D-71B689B48E6C}" srcOrd="1" destOrd="2" presId="urn:microsoft.com/office/officeart/2005/8/layout/vProcess5"/>
    <dgm:cxn modelId="{3587455E-F22C-44BF-87D0-0F818D41AB6D}" type="presOf" srcId="{6F97562F-3C54-4F6C-B319-BBFDC1CE5F4F}" destId="{2BE8E7B3-E35E-4138-BED0-D8380A159353}" srcOrd="0" destOrd="0" presId="urn:microsoft.com/office/officeart/2005/8/layout/vProcess5"/>
    <dgm:cxn modelId="{0B80856D-ED85-473E-A4C7-77C6E0C30F60}" srcId="{4B06DB30-2DF1-4CFB-A2A0-4AD163122DFB}" destId="{6F97562F-3C54-4F6C-B319-BBFDC1CE5F4F}" srcOrd="0" destOrd="0" parTransId="{A1778275-355C-4508-ACD5-AB413D5DC4AA}" sibTransId="{EAF85D90-E330-4103-88C1-1D94D9AA787F}"/>
    <dgm:cxn modelId="{0DB52752-EE6A-41F2-ADB9-04FFDB9EFAFD}" srcId="{32F16A70-BE74-4C2B-B798-FC1B3586269B}" destId="{7BD4BB1B-E4C1-4C42-A40B-1026286F5A6D}" srcOrd="2" destOrd="0" parTransId="{C407B986-733B-4425-8155-7B3493A5370B}" sibTransId="{FCF02465-06CE-485D-915A-5248D407B1BF}"/>
    <dgm:cxn modelId="{311F2976-F47E-490E-8842-85D099A2EB92}" type="presOf" srcId="{EAF85D90-E330-4103-88C1-1D94D9AA787F}" destId="{CCD87347-B0D4-4B51-B295-F7B75C04051A}" srcOrd="0" destOrd="0" presId="urn:microsoft.com/office/officeart/2005/8/layout/vProcess5"/>
    <dgm:cxn modelId="{2AAAF590-5C2C-4091-9B75-C3FB28D56180}" type="presOf" srcId="{7BD4BB1B-E4C1-4C42-A40B-1026286F5A6D}" destId="{5D52F055-9FD9-42C2-876D-71B689B48E6C}" srcOrd="1" destOrd="3" presId="urn:microsoft.com/office/officeart/2005/8/layout/vProcess5"/>
    <dgm:cxn modelId="{6E9B6598-2F68-45A6-B1ED-50A05152A2F4}" type="presOf" srcId="{F9DEC44A-9457-434B-AE37-614DB915225F}" destId="{5D52F055-9FD9-42C2-876D-71B689B48E6C}" srcOrd="1" destOrd="1" presId="urn:microsoft.com/office/officeart/2005/8/layout/vProcess5"/>
    <dgm:cxn modelId="{25F738A0-3D27-4DA0-B994-5F622484EBDB}" type="presOf" srcId="{32F16A70-BE74-4C2B-B798-FC1B3586269B}" destId="{8C3D0768-C390-4639-A74F-83DA13B45C9F}" srcOrd="0" destOrd="0" presId="urn:microsoft.com/office/officeart/2005/8/layout/vProcess5"/>
    <dgm:cxn modelId="{0BBF4EC0-80C0-400E-933C-8C67A6214889}" srcId="{32F16A70-BE74-4C2B-B798-FC1B3586269B}" destId="{F9DEC44A-9457-434B-AE37-614DB915225F}" srcOrd="0" destOrd="0" parTransId="{9C0D36E3-9197-4456-BCEA-47FC2BC0F6E9}" sibTransId="{61313C87-2328-4EB1-89D8-007633A070E5}"/>
    <dgm:cxn modelId="{CC4AE3C7-F184-4E9C-B341-4D46F93BB3C5}" srcId="{32F16A70-BE74-4C2B-B798-FC1B3586269B}" destId="{766C4A25-2122-4A15-BC5D-70C707BF2462}" srcOrd="1" destOrd="0" parTransId="{31D54F1F-E4E9-4B9E-BD29-87C118FAFEB7}" sibTransId="{D8145CB6-0AD2-46C9-AAAE-7CAD7ECC811A}"/>
    <dgm:cxn modelId="{67DBF4CB-A16E-4ACA-A513-EF2A5E970C4B}" type="presOf" srcId="{F9DEC44A-9457-434B-AE37-614DB915225F}" destId="{8C3D0768-C390-4639-A74F-83DA13B45C9F}" srcOrd="0" destOrd="1" presId="urn:microsoft.com/office/officeart/2005/8/layout/vProcess5"/>
    <dgm:cxn modelId="{A4544DE0-8004-41A3-A5EF-4A11010A7546}" type="presOf" srcId="{4B06DB30-2DF1-4CFB-A2A0-4AD163122DFB}" destId="{93FCE104-8C8A-44C1-9E3C-E05EEFC2BED6}" srcOrd="0" destOrd="0" presId="urn:microsoft.com/office/officeart/2005/8/layout/vProcess5"/>
    <dgm:cxn modelId="{876EBEE9-B6DA-490B-8FD5-031B91E1CEA5}" type="presOf" srcId="{6F97562F-3C54-4F6C-B319-BBFDC1CE5F4F}" destId="{578E59FF-346A-40E6-8AE9-944567C1466E}" srcOrd="1" destOrd="0" presId="urn:microsoft.com/office/officeart/2005/8/layout/vProcess5"/>
    <dgm:cxn modelId="{817530D8-17E6-43F0-8057-7701F4198115}" type="presParOf" srcId="{93FCE104-8C8A-44C1-9E3C-E05EEFC2BED6}" destId="{844A787F-0A56-45C5-88CE-82D8721F75C6}" srcOrd="0" destOrd="0" presId="urn:microsoft.com/office/officeart/2005/8/layout/vProcess5"/>
    <dgm:cxn modelId="{50644AB6-CC5A-4938-B595-765B3295A0AF}" type="presParOf" srcId="{93FCE104-8C8A-44C1-9E3C-E05EEFC2BED6}" destId="{2BE8E7B3-E35E-4138-BED0-D8380A159353}" srcOrd="1" destOrd="0" presId="urn:microsoft.com/office/officeart/2005/8/layout/vProcess5"/>
    <dgm:cxn modelId="{F12A0C8B-7F50-460F-BF85-2C6C7AC5A563}" type="presParOf" srcId="{93FCE104-8C8A-44C1-9E3C-E05EEFC2BED6}" destId="{8C3D0768-C390-4639-A74F-83DA13B45C9F}" srcOrd="2" destOrd="0" presId="urn:microsoft.com/office/officeart/2005/8/layout/vProcess5"/>
    <dgm:cxn modelId="{CDD3088F-D427-413E-813E-C26F6EFBE246}" type="presParOf" srcId="{93FCE104-8C8A-44C1-9E3C-E05EEFC2BED6}" destId="{CCD87347-B0D4-4B51-B295-F7B75C04051A}" srcOrd="3" destOrd="0" presId="urn:microsoft.com/office/officeart/2005/8/layout/vProcess5"/>
    <dgm:cxn modelId="{88D533C8-1EDD-44FE-8C5B-40E35915E9B5}" type="presParOf" srcId="{93FCE104-8C8A-44C1-9E3C-E05EEFC2BED6}" destId="{578E59FF-346A-40E6-8AE9-944567C1466E}" srcOrd="4" destOrd="0" presId="urn:microsoft.com/office/officeart/2005/8/layout/vProcess5"/>
    <dgm:cxn modelId="{4A67E844-49AE-4436-A301-5FD92682FC64}" type="presParOf" srcId="{93FCE104-8C8A-44C1-9E3C-E05EEFC2BED6}" destId="{5D52F055-9FD9-42C2-876D-71B689B48E6C}" srcOrd="5"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FBFF89-8C20-4B25-A017-CAFF9B637810}"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en-US"/>
        </a:p>
      </dgm:t>
    </dgm:pt>
    <dgm:pt modelId="{6AC61051-C09C-4C95-ABD6-D2E8D898B2B1}">
      <dgm:prSet custT="1"/>
      <dgm:spPr>
        <a:noFill/>
      </dgm:spPr>
      <dgm:t>
        <a:bodyPr anchor="ctr"/>
        <a:lstStyle/>
        <a:p>
          <a:pPr algn="ctr"/>
          <a:r>
            <a:rPr lang="en-US" sz="1400" b="1" dirty="0">
              <a:solidFill>
                <a:schemeClr val="tx1"/>
              </a:solidFill>
            </a:rPr>
            <a:t>Shaping over time</a:t>
          </a:r>
        </a:p>
      </dgm:t>
    </dgm:pt>
    <dgm:pt modelId="{AB3E726D-598C-483E-8F65-73553A20A0DF}" type="sibTrans" cxnId="{4798CE5C-5DF4-46E4-AF05-FF8B870AAAD6}">
      <dgm:prSet/>
      <dgm:spPr/>
      <dgm:t>
        <a:bodyPr/>
        <a:lstStyle/>
        <a:p>
          <a:endParaRPr lang="en-US"/>
        </a:p>
      </dgm:t>
    </dgm:pt>
    <dgm:pt modelId="{7C5BFA57-CD61-4F39-8BDC-DECF9B68DFF8}" type="parTrans" cxnId="{4798CE5C-5DF4-46E4-AF05-FF8B870AAAD6}">
      <dgm:prSet/>
      <dgm:spPr/>
      <dgm:t>
        <a:bodyPr/>
        <a:lstStyle/>
        <a:p>
          <a:endParaRPr lang="en-US"/>
        </a:p>
      </dgm:t>
    </dgm:pt>
    <dgm:pt modelId="{BB8CA38C-D4DE-4586-B396-64948A1F649B}">
      <dgm:prSet custT="1"/>
      <dgm:spPr/>
      <dgm:t>
        <a:bodyPr anchor="ctr"/>
        <a:lstStyle/>
        <a:p>
          <a:pPr algn="ctr"/>
          <a:r>
            <a:rPr lang="en-US" sz="1400" b="1" dirty="0"/>
            <a:t>Better access </a:t>
          </a:r>
        </a:p>
      </dgm:t>
    </dgm:pt>
    <dgm:pt modelId="{5DD6121B-1DDF-421A-86CF-CC51FBCE1B2A}" type="parTrans" cxnId="{0B3E98B4-8C5D-4D73-A643-298AA93A678D}">
      <dgm:prSet/>
      <dgm:spPr/>
      <dgm:t>
        <a:bodyPr/>
        <a:lstStyle/>
        <a:p>
          <a:endParaRPr lang="en-US"/>
        </a:p>
      </dgm:t>
    </dgm:pt>
    <dgm:pt modelId="{9AFC9053-9AC9-4F72-9BDA-A1A7BBFC07BD}" type="sibTrans" cxnId="{0B3E98B4-8C5D-4D73-A643-298AA93A678D}">
      <dgm:prSet/>
      <dgm:spPr/>
      <dgm:t>
        <a:bodyPr/>
        <a:lstStyle/>
        <a:p>
          <a:endParaRPr lang="en-US"/>
        </a:p>
      </dgm:t>
    </dgm:pt>
    <dgm:pt modelId="{15586E19-CD16-4456-9879-E0194A5E9DDC}">
      <dgm:prSet custT="1"/>
      <dgm:spPr/>
      <dgm:t>
        <a:bodyPr anchor="ctr"/>
        <a:lstStyle/>
        <a:p>
          <a:r>
            <a:rPr lang="en-US" sz="1400" dirty="0"/>
            <a:t>PCPs get input on their patients’ behavioral health problems within days/weeks versus months</a:t>
          </a:r>
        </a:p>
      </dgm:t>
    </dgm:pt>
    <dgm:pt modelId="{F784ED69-A0F0-47EF-8717-22C8FA2F6F4B}" type="parTrans" cxnId="{96997B38-ACAB-4D7D-849C-7C1AC596C6B8}">
      <dgm:prSet/>
      <dgm:spPr/>
      <dgm:t>
        <a:bodyPr/>
        <a:lstStyle/>
        <a:p>
          <a:endParaRPr lang="en-US"/>
        </a:p>
      </dgm:t>
    </dgm:pt>
    <dgm:pt modelId="{16BDB8F8-59F4-4BE8-8847-51303B6D9637}" type="sibTrans" cxnId="{96997B38-ACAB-4D7D-849C-7C1AC596C6B8}">
      <dgm:prSet/>
      <dgm:spPr/>
      <dgm:t>
        <a:bodyPr/>
        <a:lstStyle/>
        <a:p>
          <a:endParaRPr lang="en-US"/>
        </a:p>
      </dgm:t>
    </dgm:pt>
    <dgm:pt modelId="{7C94BDFC-ADCE-4A0B-BA85-7D576E749ED4}">
      <dgm:prSet custT="1"/>
      <dgm:spPr/>
      <dgm:t>
        <a:bodyPr anchor="ctr"/>
        <a:lstStyle/>
        <a:p>
          <a:pPr algn="ctr"/>
          <a:r>
            <a:rPr lang="en-US" sz="1400" b="1" dirty="0"/>
            <a:t>Regular Communication</a:t>
          </a:r>
        </a:p>
      </dgm:t>
    </dgm:pt>
    <dgm:pt modelId="{1D55551E-0EAB-42BC-BC48-89A49C7B7336}" type="parTrans" cxnId="{95AB6DD5-CF95-4DE1-81C2-AE67B27482CA}">
      <dgm:prSet/>
      <dgm:spPr/>
      <dgm:t>
        <a:bodyPr/>
        <a:lstStyle/>
        <a:p>
          <a:endParaRPr lang="en-US"/>
        </a:p>
      </dgm:t>
    </dgm:pt>
    <dgm:pt modelId="{280A8E29-7345-4996-8CF9-763848639263}" type="sibTrans" cxnId="{95AB6DD5-CF95-4DE1-81C2-AE67B27482CA}">
      <dgm:prSet/>
      <dgm:spPr/>
      <dgm:t>
        <a:bodyPr/>
        <a:lstStyle/>
        <a:p>
          <a:endParaRPr lang="en-US"/>
        </a:p>
      </dgm:t>
    </dgm:pt>
    <dgm:pt modelId="{C2FE971C-DF59-45C9-BF2B-9CCA4916A6B6}">
      <dgm:prSet custT="1"/>
      <dgm:spPr/>
      <dgm:t>
        <a:bodyPr anchor="ctr"/>
        <a:lstStyle/>
        <a:p>
          <a:r>
            <a:rPr lang="en-US" sz="1400" dirty="0"/>
            <a:t>Psychiatrist provides input on 10 – 20 patients in a half day as opposed to 3-4 patients </a:t>
          </a:r>
        </a:p>
      </dgm:t>
    </dgm:pt>
    <dgm:pt modelId="{0321E85C-7EB6-4E4E-BDDF-407300169EE2}" type="parTrans" cxnId="{794F31B1-134E-4F24-8E58-DE25DA549AD5}">
      <dgm:prSet/>
      <dgm:spPr/>
      <dgm:t>
        <a:bodyPr/>
        <a:lstStyle/>
        <a:p>
          <a:endParaRPr lang="en-US"/>
        </a:p>
      </dgm:t>
    </dgm:pt>
    <dgm:pt modelId="{09578A13-CF81-45CA-AC3D-4660A3A84E21}" type="sibTrans" cxnId="{794F31B1-134E-4F24-8E58-DE25DA549AD5}">
      <dgm:prSet/>
      <dgm:spPr/>
      <dgm:t>
        <a:bodyPr/>
        <a:lstStyle/>
        <a:p>
          <a:endParaRPr lang="en-US"/>
        </a:p>
      </dgm:t>
    </dgm:pt>
    <dgm:pt modelId="{8C4FAE25-5F8B-4ACB-BD61-B8CF85A2A25D}">
      <dgm:prSet custT="1"/>
      <dgm:spPr/>
      <dgm:t>
        <a:bodyPr anchor="ctr"/>
        <a:lstStyle/>
        <a:p>
          <a:r>
            <a:rPr lang="en-US" sz="1400" dirty="0"/>
            <a:t>Reviews all patients who are not improving and makes treatment recommendations</a:t>
          </a:r>
        </a:p>
      </dgm:t>
    </dgm:pt>
    <dgm:pt modelId="{148BA217-E87F-4325-B8B7-A506D5C4DA1B}" type="parTrans" cxnId="{58DF1E28-F417-4481-94A4-448BD35E871B}">
      <dgm:prSet/>
      <dgm:spPr/>
      <dgm:t>
        <a:bodyPr/>
        <a:lstStyle/>
        <a:p>
          <a:endParaRPr lang="en-US"/>
        </a:p>
      </dgm:t>
    </dgm:pt>
    <dgm:pt modelId="{1BAD6B85-B653-451B-8ACF-D5F2806FF083}" type="sibTrans" cxnId="{58DF1E28-F417-4481-94A4-448BD35E871B}">
      <dgm:prSet/>
      <dgm:spPr/>
      <dgm:t>
        <a:bodyPr/>
        <a:lstStyle/>
        <a:p>
          <a:endParaRPr lang="en-US"/>
        </a:p>
      </dgm:t>
    </dgm:pt>
    <dgm:pt modelId="{2D2EF836-A1BE-40C3-8195-D98C7AFD0E7B}">
      <dgm:prSet custT="1"/>
      <dgm:spPr/>
      <dgm:t>
        <a:bodyPr anchor="ctr"/>
        <a:lstStyle/>
        <a:p>
          <a:pPr algn="ctr"/>
          <a:r>
            <a:rPr lang="en-US" sz="1400" b="1" dirty="0"/>
            <a:t>More patients covered by one psychiatrist</a:t>
          </a:r>
          <a:endParaRPr lang="en-US" sz="1400" dirty="0"/>
        </a:p>
      </dgm:t>
    </dgm:pt>
    <dgm:pt modelId="{1604993F-B08E-4106-9EC9-15A98411C57F}" type="parTrans" cxnId="{2C71B1E8-AFD8-49B0-9BBC-796AD331D287}">
      <dgm:prSet/>
      <dgm:spPr/>
      <dgm:t>
        <a:bodyPr/>
        <a:lstStyle/>
        <a:p>
          <a:endParaRPr lang="en-US"/>
        </a:p>
      </dgm:t>
    </dgm:pt>
    <dgm:pt modelId="{AD2C9258-678A-422D-B4D2-11D63B1B640E}" type="sibTrans" cxnId="{2C71B1E8-AFD8-49B0-9BBC-796AD331D287}">
      <dgm:prSet/>
      <dgm:spPr/>
      <dgm:t>
        <a:bodyPr/>
        <a:lstStyle/>
        <a:p>
          <a:endParaRPr lang="en-US"/>
        </a:p>
      </dgm:t>
    </dgm:pt>
    <dgm:pt modelId="{EB97E2AF-5180-4FE0-8ABB-7C218D111608}">
      <dgm:prSet custT="1"/>
      <dgm:spPr/>
      <dgm:t>
        <a:bodyPr anchor="ctr"/>
        <a:lstStyle/>
        <a:p>
          <a:r>
            <a:rPr lang="en-US" sz="1400" b="0" dirty="0"/>
            <a:t>Psychiatrist has regular (weekly)  meetings with a  BHP/care manager</a:t>
          </a:r>
        </a:p>
      </dgm:t>
    </dgm:pt>
    <dgm:pt modelId="{4ECB9D54-6FD1-4BCA-8E22-36BAA4736AA1}" type="parTrans" cxnId="{E440B1F9-C859-456F-9ADC-2CAE96C6C822}">
      <dgm:prSet/>
      <dgm:spPr/>
      <dgm:t>
        <a:bodyPr/>
        <a:lstStyle/>
        <a:p>
          <a:endParaRPr lang="en-US"/>
        </a:p>
      </dgm:t>
    </dgm:pt>
    <dgm:pt modelId="{259A3A31-36D5-4B5C-BDE4-DFE81747C133}" type="sibTrans" cxnId="{E440B1F9-C859-456F-9ADC-2CAE96C6C822}">
      <dgm:prSet/>
      <dgm:spPr/>
      <dgm:t>
        <a:bodyPr/>
        <a:lstStyle/>
        <a:p>
          <a:endParaRPr lang="en-US"/>
        </a:p>
      </dgm:t>
    </dgm:pt>
    <dgm:pt modelId="{FC15D722-91FD-4432-9623-29F47A5F2464}">
      <dgm:prSet custT="1"/>
      <dgm:spPr>
        <a:noFill/>
      </dgm:spPr>
      <dgm:t>
        <a:bodyPr anchor="ctr"/>
        <a:lstStyle/>
        <a:p>
          <a:r>
            <a:rPr lang="en-US" sz="1400" b="0" dirty="0">
              <a:solidFill>
                <a:schemeClr val="tx1"/>
              </a:solidFill>
            </a:rPr>
            <a:t>Multiple brief consultations</a:t>
          </a:r>
        </a:p>
      </dgm:t>
    </dgm:pt>
    <dgm:pt modelId="{E43E51C6-1077-45CC-99AA-EBFE616E61AE}" type="parTrans" cxnId="{B544BECF-1B5C-47EC-A427-7D9B5E5ADA78}">
      <dgm:prSet/>
      <dgm:spPr/>
      <dgm:t>
        <a:bodyPr/>
        <a:lstStyle/>
        <a:p>
          <a:endParaRPr lang="en-US"/>
        </a:p>
      </dgm:t>
    </dgm:pt>
    <dgm:pt modelId="{E09E3BE4-0840-4198-BA43-C5B7A9A014EB}" type="sibTrans" cxnId="{B544BECF-1B5C-47EC-A427-7D9B5E5ADA78}">
      <dgm:prSet/>
      <dgm:spPr/>
      <dgm:t>
        <a:bodyPr/>
        <a:lstStyle/>
        <a:p>
          <a:endParaRPr lang="en-US"/>
        </a:p>
      </dgm:t>
    </dgm:pt>
    <dgm:pt modelId="{D6EE00C9-4684-4DC9-B594-714C4F8D604E}">
      <dgm:prSet custT="1"/>
      <dgm:spPr>
        <a:noFill/>
      </dgm:spPr>
      <dgm:t>
        <a:bodyPr anchor="ctr"/>
        <a:lstStyle/>
        <a:p>
          <a:r>
            <a:rPr lang="en-US" sz="1400" dirty="0">
              <a:solidFill>
                <a:schemeClr val="tx1"/>
              </a:solidFill>
            </a:rPr>
            <a:t>More opportunity to ‘correct the course’ if patients are not improving</a:t>
          </a:r>
        </a:p>
      </dgm:t>
    </dgm:pt>
    <dgm:pt modelId="{0B716D77-C037-42F0-8862-2BFD74080948}" type="parTrans" cxnId="{8BDF8D2E-0D20-4052-92DC-00AC96823502}">
      <dgm:prSet/>
      <dgm:spPr/>
      <dgm:t>
        <a:bodyPr/>
        <a:lstStyle/>
        <a:p>
          <a:endParaRPr lang="en-US"/>
        </a:p>
      </dgm:t>
    </dgm:pt>
    <dgm:pt modelId="{4BFB4729-C12A-4F55-B636-8D50108DE927}" type="sibTrans" cxnId="{8BDF8D2E-0D20-4052-92DC-00AC96823502}">
      <dgm:prSet/>
      <dgm:spPr/>
      <dgm:t>
        <a:bodyPr/>
        <a:lstStyle/>
        <a:p>
          <a:endParaRPr lang="en-US"/>
        </a:p>
      </dgm:t>
    </dgm:pt>
    <dgm:pt modelId="{DE0FD093-A9AC-4596-B5D2-FC52C3EB3BEB}">
      <dgm:prSet custT="1"/>
      <dgm:spPr/>
      <dgm:t>
        <a:bodyPr anchor="ctr"/>
        <a:lstStyle/>
        <a:p>
          <a:r>
            <a:rPr lang="en-US" sz="1400" dirty="0"/>
            <a:t>Focuses in-person visits on the most challenging patients</a:t>
          </a:r>
        </a:p>
      </dgm:t>
    </dgm:pt>
    <dgm:pt modelId="{D18448D6-0BBB-48D4-A812-B9C67E91A06D}" type="parTrans" cxnId="{04F46153-1256-4532-A69E-74467E70A1FA}">
      <dgm:prSet/>
      <dgm:spPr/>
      <dgm:t>
        <a:bodyPr/>
        <a:lstStyle/>
        <a:p>
          <a:endParaRPr lang="en-US"/>
        </a:p>
      </dgm:t>
    </dgm:pt>
    <dgm:pt modelId="{69B9E138-E526-4AA3-94EB-260E1F69BA9F}" type="sibTrans" cxnId="{04F46153-1256-4532-A69E-74467E70A1FA}">
      <dgm:prSet/>
      <dgm:spPr/>
      <dgm:t>
        <a:bodyPr/>
        <a:lstStyle/>
        <a:p>
          <a:endParaRPr lang="en-US"/>
        </a:p>
      </dgm:t>
    </dgm:pt>
    <dgm:pt modelId="{A3EB3857-52DE-4A15-A6CA-31E6AA7630E3}" type="pres">
      <dgm:prSet presAssocID="{EAFBFF89-8C20-4B25-A017-CAFF9B637810}" presName="vert0" presStyleCnt="0">
        <dgm:presLayoutVars>
          <dgm:dir/>
          <dgm:animOne val="branch"/>
          <dgm:animLvl val="lvl"/>
        </dgm:presLayoutVars>
      </dgm:prSet>
      <dgm:spPr/>
    </dgm:pt>
    <dgm:pt modelId="{0DC79DBF-FB56-44C7-A593-FC78E2C3E00E}" type="pres">
      <dgm:prSet presAssocID="{BB8CA38C-D4DE-4586-B396-64948A1F649B}" presName="thickLine" presStyleLbl="alignNode1" presStyleIdx="0" presStyleCnt="4" custLinFactNeighborY="-5458"/>
      <dgm:spPr/>
    </dgm:pt>
    <dgm:pt modelId="{50AF342E-9D1B-418C-8146-FEB61A7036AF}" type="pres">
      <dgm:prSet presAssocID="{BB8CA38C-D4DE-4586-B396-64948A1F649B}" presName="horz1" presStyleCnt="0"/>
      <dgm:spPr/>
    </dgm:pt>
    <dgm:pt modelId="{02E579FC-EBA3-4862-8EC6-CE56BEB6DF28}" type="pres">
      <dgm:prSet presAssocID="{BB8CA38C-D4DE-4586-B396-64948A1F649B}" presName="tx1" presStyleLbl="revTx" presStyleIdx="0" presStyleCnt="11"/>
      <dgm:spPr/>
    </dgm:pt>
    <dgm:pt modelId="{67F4C8A0-5B14-4E62-BE98-5DE0C32EC731}" type="pres">
      <dgm:prSet presAssocID="{BB8CA38C-D4DE-4586-B396-64948A1F649B}" presName="vert1" presStyleCnt="0"/>
      <dgm:spPr/>
    </dgm:pt>
    <dgm:pt modelId="{979EB6AB-E8DE-4D68-96F2-EA77946D3454}" type="pres">
      <dgm:prSet presAssocID="{15586E19-CD16-4456-9879-E0194A5E9DDC}" presName="vertSpace2a" presStyleCnt="0"/>
      <dgm:spPr/>
    </dgm:pt>
    <dgm:pt modelId="{58B5258D-68F4-424F-A1EF-559C35BA0000}" type="pres">
      <dgm:prSet presAssocID="{15586E19-CD16-4456-9879-E0194A5E9DDC}" presName="horz2" presStyleCnt="0"/>
      <dgm:spPr/>
    </dgm:pt>
    <dgm:pt modelId="{6AF08B2D-77BE-4883-AAD7-DC39D34E5326}" type="pres">
      <dgm:prSet presAssocID="{15586E19-CD16-4456-9879-E0194A5E9DDC}" presName="horzSpace2" presStyleCnt="0"/>
      <dgm:spPr/>
    </dgm:pt>
    <dgm:pt modelId="{76C89D47-59E6-42A4-A84D-33BF1129465A}" type="pres">
      <dgm:prSet presAssocID="{15586E19-CD16-4456-9879-E0194A5E9DDC}" presName="tx2" presStyleLbl="revTx" presStyleIdx="1" presStyleCnt="11"/>
      <dgm:spPr/>
    </dgm:pt>
    <dgm:pt modelId="{32481965-9805-4AAF-91A2-B22EEA9A2E4B}" type="pres">
      <dgm:prSet presAssocID="{15586E19-CD16-4456-9879-E0194A5E9DDC}" presName="vert2" presStyleCnt="0"/>
      <dgm:spPr/>
    </dgm:pt>
    <dgm:pt modelId="{C8DB2A4F-B4CD-4219-98DB-CD1F85C6E783}" type="pres">
      <dgm:prSet presAssocID="{15586E19-CD16-4456-9879-E0194A5E9DDC}" presName="thinLine2b" presStyleLbl="callout" presStyleIdx="0" presStyleCnt="7"/>
      <dgm:spPr>
        <a:ln w="19050"/>
      </dgm:spPr>
    </dgm:pt>
    <dgm:pt modelId="{2581C5C9-232E-4EEE-9E64-36C97CEAE9EA}" type="pres">
      <dgm:prSet presAssocID="{15586E19-CD16-4456-9879-E0194A5E9DDC}" presName="vertSpace2b" presStyleCnt="0"/>
      <dgm:spPr/>
    </dgm:pt>
    <dgm:pt modelId="{E04B8E6A-0F72-4636-8208-84CD19D9A30B}" type="pres">
      <dgm:prSet presAssocID="{DE0FD093-A9AC-4596-B5D2-FC52C3EB3BEB}" presName="horz2" presStyleCnt="0"/>
      <dgm:spPr/>
    </dgm:pt>
    <dgm:pt modelId="{7C5C9C44-354F-4686-9209-543874FB58D2}" type="pres">
      <dgm:prSet presAssocID="{DE0FD093-A9AC-4596-B5D2-FC52C3EB3BEB}" presName="horzSpace2" presStyleCnt="0"/>
      <dgm:spPr/>
    </dgm:pt>
    <dgm:pt modelId="{557415F9-CF58-4C95-B537-3A696F606507}" type="pres">
      <dgm:prSet presAssocID="{DE0FD093-A9AC-4596-B5D2-FC52C3EB3BEB}" presName="tx2" presStyleLbl="revTx" presStyleIdx="2" presStyleCnt="11"/>
      <dgm:spPr/>
    </dgm:pt>
    <dgm:pt modelId="{C54B6D2C-7AEB-4078-8DC6-924A35C88145}" type="pres">
      <dgm:prSet presAssocID="{DE0FD093-A9AC-4596-B5D2-FC52C3EB3BEB}" presName="vert2" presStyleCnt="0"/>
      <dgm:spPr/>
    </dgm:pt>
    <dgm:pt modelId="{1E9B155E-EBEC-4E07-8B7E-88930FFF125F}" type="pres">
      <dgm:prSet presAssocID="{DE0FD093-A9AC-4596-B5D2-FC52C3EB3BEB}" presName="thinLine2b" presStyleLbl="callout" presStyleIdx="1" presStyleCnt="7"/>
      <dgm:spPr>
        <a:ln>
          <a:noFill/>
        </a:ln>
      </dgm:spPr>
    </dgm:pt>
    <dgm:pt modelId="{54663B39-1EE6-44FB-BA7C-A390E7D66A5B}" type="pres">
      <dgm:prSet presAssocID="{DE0FD093-A9AC-4596-B5D2-FC52C3EB3BEB}" presName="vertSpace2b" presStyleCnt="0"/>
      <dgm:spPr/>
    </dgm:pt>
    <dgm:pt modelId="{E81BE8BA-FD30-4139-A77B-EC94076B1CCB}" type="pres">
      <dgm:prSet presAssocID="{7C94BDFC-ADCE-4A0B-BA85-7D576E749ED4}" presName="thickLine" presStyleLbl="alignNode1" presStyleIdx="1" presStyleCnt="4"/>
      <dgm:spPr/>
    </dgm:pt>
    <dgm:pt modelId="{3D87F970-E070-44FB-B71C-8AEAB254E677}" type="pres">
      <dgm:prSet presAssocID="{7C94BDFC-ADCE-4A0B-BA85-7D576E749ED4}" presName="horz1" presStyleCnt="0"/>
      <dgm:spPr/>
    </dgm:pt>
    <dgm:pt modelId="{9A81C78C-F269-4D56-9F8B-23E63D88BFD5}" type="pres">
      <dgm:prSet presAssocID="{7C94BDFC-ADCE-4A0B-BA85-7D576E749ED4}" presName="tx1" presStyleLbl="revTx" presStyleIdx="3" presStyleCnt="11"/>
      <dgm:spPr/>
    </dgm:pt>
    <dgm:pt modelId="{DF08E197-4DDB-4D1A-A96A-5E6CE639A5BC}" type="pres">
      <dgm:prSet presAssocID="{7C94BDFC-ADCE-4A0B-BA85-7D576E749ED4}" presName="vert1" presStyleCnt="0"/>
      <dgm:spPr/>
    </dgm:pt>
    <dgm:pt modelId="{365B5E4F-7C1A-406D-8639-5734C551D358}" type="pres">
      <dgm:prSet presAssocID="{EB97E2AF-5180-4FE0-8ABB-7C218D111608}" presName="vertSpace2a" presStyleCnt="0"/>
      <dgm:spPr/>
    </dgm:pt>
    <dgm:pt modelId="{ED463018-EDBC-45C6-BF5B-5359B711BE23}" type="pres">
      <dgm:prSet presAssocID="{EB97E2AF-5180-4FE0-8ABB-7C218D111608}" presName="horz2" presStyleCnt="0"/>
      <dgm:spPr/>
    </dgm:pt>
    <dgm:pt modelId="{7BE10AAF-F1CF-40B4-A72D-3EBF485F3393}" type="pres">
      <dgm:prSet presAssocID="{EB97E2AF-5180-4FE0-8ABB-7C218D111608}" presName="horzSpace2" presStyleCnt="0"/>
      <dgm:spPr/>
    </dgm:pt>
    <dgm:pt modelId="{550BCBEF-AD01-4AFA-BD08-33C97F8DCE15}" type="pres">
      <dgm:prSet presAssocID="{EB97E2AF-5180-4FE0-8ABB-7C218D111608}" presName="tx2" presStyleLbl="revTx" presStyleIdx="4" presStyleCnt="11"/>
      <dgm:spPr/>
    </dgm:pt>
    <dgm:pt modelId="{0D52E263-2025-42F5-8FDD-187042028B25}" type="pres">
      <dgm:prSet presAssocID="{EB97E2AF-5180-4FE0-8ABB-7C218D111608}" presName="vert2" presStyleCnt="0"/>
      <dgm:spPr/>
    </dgm:pt>
    <dgm:pt modelId="{20978AF6-B2CE-4C61-B8E0-20D742132099}" type="pres">
      <dgm:prSet presAssocID="{EB97E2AF-5180-4FE0-8ABB-7C218D111608}" presName="thinLine2b" presStyleLbl="callout" presStyleIdx="2" presStyleCnt="7"/>
      <dgm:spPr>
        <a:ln w="19050"/>
      </dgm:spPr>
    </dgm:pt>
    <dgm:pt modelId="{E7C7111D-A8B5-468B-8BB0-B115863974EE}" type="pres">
      <dgm:prSet presAssocID="{EB97E2AF-5180-4FE0-8ABB-7C218D111608}" presName="vertSpace2b" presStyleCnt="0"/>
      <dgm:spPr/>
    </dgm:pt>
    <dgm:pt modelId="{85499CFB-F683-4769-B8FB-5ABD7B37AE71}" type="pres">
      <dgm:prSet presAssocID="{8C4FAE25-5F8B-4ACB-BD61-B8CF85A2A25D}" presName="horz2" presStyleCnt="0"/>
      <dgm:spPr/>
    </dgm:pt>
    <dgm:pt modelId="{85D04C2C-19B1-4060-8104-E752CFE55C6A}" type="pres">
      <dgm:prSet presAssocID="{8C4FAE25-5F8B-4ACB-BD61-B8CF85A2A25D}" presName="horzSpace2" presStyleCnt="0"/>
      <dgm:spPr/>
    </dgm:pt>
    <dgm:pt modelId="{F12D9CB6-B512-454B-A793-FDEC4E5BED14}" type="pres">
      <dgm:prSet presAssocID="{8C4FAE25-5F8B-4ACB-BD61-B8CF85A2A25D}" presName="tx2" presStyleLbl="revTx" presStyleIdx="5" presStyleCnt="11"/>
      <dgm:spPr/>
    </dgm:pt>
    <dgm:pt modelId="{4782EDCF-1B52-4421-8C7A-8BAEEECBCAEB}" type="pres">
      <dgm:prSet presAssocID="{8C4FAE25-5F8B-4ACB-BD61-B8CF85A2A25D}" presName="vert2" presStyleCnt="0"/>
      <dgm:spPr/>
    </dgm:pt>
    <dgm:pt modelId="{4C70AF88-2DA5-4FB3-B428-9E471A295C1C}" type="pres">
      <dgm:prSet presAssocID="{8C4FAE25-5F8B-4ACB-BD61-B8CF85A2A25D}" presName="thinLine2b" presStyleLbl="callout" presStyleIdx="3" presStyleCnt="7"/>
      <dgm:spPr>
        <a:ln>
          <a:noFill/>
        </a:ln>
      </dgm:spPr>
    </dgm:pt>
    <dgm:pt modelId="{E03766F6-C0A3-4F1C-8133-AB3B30E6D3CA}" type="pres">
      <dgm:prSet presAssocID="{8C4FAE25-5F8B-4ACB-BD61-B8CF85A2A25D}" presName="vertSpace2b" presStyleCnt="0"/>
      <dgm:spPr/>
    </dgm:pt>
    <dgm:pt modelId="{FE241DE9-D450-418B-9DAB-436EA5F0EC9F}" type="pres">
      <dgm:prSet presAssocID="{2D2EF836-A1BE-40C3-8195-D98C7AFD0E7B}" presName="thickLine" presStyleLbl="alignNode1" presStyleIdx="2" presStyleCnt="4"/>
      <dgm:spPr/>
    </dgm:pt>
    <dgm:pt modelId="{230B6DD7-B0F5-43A8-87FF-8D59B646E210}" type="pres">
      <dgm:prSet presAssocID="{2D2EF836-A1BE-40C3-8195-D98C7AFD0E7B}" presName="horz1" presStyleCnt="0"/>
      <dgm:spPr/>
    </dgm:pt>
    <dgm:pt modelId="{0C25396B-FD63-4CD5-B586-D92C669F59D9}" type="pres">
      <dgm:prSet presAssocID="{2D2EF836-A1BE-40C3-8195-D98C7AFD0E7B}" presName="tx1" presStyleLbl="revTx" presStyleIdx="6" presStyleCnt="11"/>
      <dgm:spPr/>
    </dgm:pt>
    <dgm:pt modelId="{F542B23F-4F3E-458C-87E7-5A402B673578}" type="pres">
      <dgm:prSet presAssocID="{2D2EF836-A1BE-40C3-8195-D98C7AFD0E7B}" presName="vert1" presStyleCnt="0"/>
      <dgm:spPr/>
    </dgm:pt>
    <dgm:pt modelId="{1BE140F5-9FE8-4A2D-B8D5-5150A6FEEA67}" type="pres">
      <dgm:prSet presAssocID="{C2FE971C-DF59-45C9-BF2B-9CCA4916A6B6}" presName="vertSpace2a" presStyleCnt="0"/>
      <dgm:spPr/>
    </dgm:pt>
    <dgm:pt modelId="{CA016106-536D-47B9-B882-9B6B36BCD369}" type="pres">
      <dgm:prSet presAssocID="{C2FE971C-DF59-45C9-BF2B-9CCA4916A6B6}" presName="horz2" presStyleCnt="0"/>
      <dgm:spPr/>
    </dgm:pt>
    <dgm:pt modelId="{336D010C-809B-4014-A3EC-B979A0FB57F3}" type="pres">
      <dgm:prSet presAssocID="{C2FE971C-DF59-45C9-BF2B-9CCA4916A6B6}" presName="horzSpace2" presStyleCnt="0"/>
      <dgm:spPr/>
    </dgm:pt>
    <dgm:pt modelId="{EBF3B570-99B5-4E99-9C99-2DD2ECAA1ECC}" type="pres">
      <dgm:prSet presAssocID="{C2FE971C-DF59-45C9-BF2B-9CCA4916A6B6}" presName="tx2" presStyleLbl="revTx" presStyleIdx="7" presStyleCnt="11"/>
      <dgm:spPr/>
    </dgm:pt>
    <dgm:pt modelId="{B05D6CF3-0C5F-4565-B268-8465A212DE0A}" type="pres">
      <dgm:prSet presAssocID="{C2FE971C-DF59-45C9-BF2B-9CCA4916A6B6}" presName="vert2" presStyleCnt="0"/>
      <dgm:spPr/>
    </dgm:pt>
    <dgm:pt modelId="{6DFC5AF3-6CFC-48B6-9C6E-EAD4FFD3ABA8}" type="pres">
      <dgm:prSet presAssocID="{C2FE971C-DF59-45C9-BF2B-9CCA4916A6B6}" presName="thinLine2b" presStyleLbl="callout" presStyleIdx="4" presStyleCnt="7"/>
      <dgm:spPr>
        <a:ln>
          <a:noFill/>
        </a:ln>
      </dgm:spPr>
    </dgm:pt>
    <dgm:pt modelId="{3DA6205B-8CB1-4530-8AC4-D33E92DAB8AF}" type="pres">
      <dgm:prSet presAssocID="{C2FE971C-DF59-45C9-BF2B-9CCA4916A6B6}" presName="vertSpace2b" presStyleCnt="0"/>
      <dgm:spPr/>
    </dgm:pt>
    <dgm:pt modelId="{20FD5982-F592-4CF5-A064-2FDA32D36152}" type="pres">
      <dgm:prSet presAssocID="{6AC61051-C09C-4C95-ABD6-D2E8D898B2B1}" presName="thickLine" presStyleLbl="alignNode1" presStyleIdx="3" presStyleCnt="4"/>
      <dgm:spPr/>
    </dgm:pt>
    <dgm:pt modelId="{1F0653CA-2A36-4B34-A10A-856683D7C424}" type="pres">
      <dgm:prSet presAssocID="{6AC61051-C09C-4C95-ABD6-D2E8D898B2B1}" presName="horz1" presStyleCnt="0"/>
      <dgm:spPr/>
    </dgm:pt>
    <dgm:pt modelId="{18C506FD-2E75-4E73-BF6E-FF63B6D272B3}" type="pres">
      <dgm:prSet presAssocID="{6AC61051-C09C-4C95-ABD6-D2E8D898B2B1}" presName="tx1" presStyleLbl="revTx" presStyleIdx="8" presStyleCnt="11"/>
      <dgm:spPr/>
    </dgm:pt>
    <dgm:pt modelId="{88D010D9-6E0C-4C17-B904-CFA42E4D0CB0}" type="pres">
      <dgm:prSet presAssocID="{6AC61051-C09C-4C95-ABD6-D2E8D898B2B1}" presName="vert1" presStyleCnt="0"/>
      <dgm:spPr/>
    </dgm:pt>
    <dgm:pt modelId="{52DC4772-E8B3-4BA6-91ED-4836E61B7E55}" type="pres">
      <dgm:prSet presAssocID="{FC15D722-91FD-4432-9623-29F47A5F2464}" presName="vertSpace2a" presStyleCnt="0"/>
      <dgm:spPr/>
    </dgm:pt>
    <dgm:pt modelId="{40264E5F-4BFC-401B-B726-C8D8C2A7A1B8}" type="pres">
      <dgm:prSet presAssocID="{FC15D722-91FD-4432-9623-29F47A5F2464}" presName="horz2" presStyleCnt="0"/>
      <dgm:spPr/>
    </dgm:pt>
    <dgm:pt modelId="{815D6F7E-BED3-4438-A42E-E6F32AE2F9AF}" type="pres">
      <dgm:prSet presAssocID="{FC15D722-91FD-4432-9623-29F47A5F2464}" presName="horzSpace2" presStyleCnt="0"/>
      <dgm:spPr/>
    </dgm:pt>
    <dgm:pt modelId="{03EB8042-FE13-4BDC-B819-8EDEF9D0F96D}" type="pres">
      <dgm:prSet presAssocID="{FC15D722-91FD-4432-9623-29F47A5F2464}" presName="tx2" presStyleLbl="revTx" presStyleIdx="9" presStyleCnt="11"/>
      <dgm:spPr/>
    </dgm:pt>
    <dgm:pt modelId="{619FE278-82D3-428D-9D31-F53CE12698D7}" type="pres">
      <dgm:prSet presAssocID="{FC15D722-91FD-4432-9623-29F47A5F2464}" presName="vert2" presStyleCnt="0"/>
      <dgm:spPr/>
    </dgm:pt>
    <dgm:pt modelId="{EF888E87-76BB-4D35-BDC0-7AB10B19DCF7}" type="pres">
      <dgm:prSet presAssocID="{FC15D722-91FD-4432-9623-29F47A5F2464}" presName="thinLine2b" presStyleLbl="callout" presStyleIdx="5" presStyleCnt="7"/>
      <dgm:spPr>
        <a:ln>
          <a:noFill/>
        </a:ln>
      </dgm:spPr>
    </dgm:pt>
    <dgm:pt modelId="{1D54213A-0869-45DF-B257-13EB7A17F788}" type="pres">
      <dgm:prSet presAssocID="{FC15D722-91FD-4432-9623-29F47A5F2464}" presName="vertSpace2b" presStyleCnt="0"/>
      <dgm:spPr/>
    </dgm:pt>
    <dgm:pt modelId="{3CD93D07-3415-4A37-9C1E-CDDC3B35F414}" type="pres">
      <dgm:prSet presAssocID="{D6EE00C9-4684-4DC9-B594-714C4F8D604E}" presName="horz2" presStyleCnt="0"/>
      <dgm:spPr/>
    </dgm:pt>
    <dgm:pt modelId="{EF6F88DC-9E48-478F-B18F-D5115B137E3A}" type="pres">
      <dgm:prSet presAssocID="{D6EE00C9-4684-4DC9-B594-714C4F8D604E}" presName="horzSpace2" presStyleCnt="0"/>
      <dgm:spPr/>
    </dgm:pt>
    <dgm:pt modelId="{CDBF1F1B-9C2F-47B9-BC58-F7F463191DAB}" type="pres">
      <dgm:prSet presAssocID="{D6EE00C9-4684-4DC9-B594-714C4F8D604E}" presName="tx2" presStyleLbl="revTx" presStyleIdx="10" presStyleCnt="11"/>
      <dgm:spPr/>
    </dgm:pt>
    <dgm:pt modelId="{9AF5EDB8-A805-4D9D-99FC-45B71D94AB21}" type="pres">
      <dgm:prSet presAssocID="{D6EE00C9-4684-4DC9-B594-714C4F8D604E}" presName="vert2" presStyleCnt="0"/>
      <dgm:spPr/>
    </dgm:pt>
    <dgm:pt modelId="{6EC00764-D861-462F-96AF-08C5DA45A60C}" type="pres">
      <dgm:prSet presAssocID="{D6EE00C9-4684-4DC9-B594-714C4F8D604E}" presName="thinLine2b" presStyleLbl="callout" presStyleIdx="6" presStyleCnt="7"/>
      <dgm:spPr>
        <a:ln>
          <a:noFill/>
        </a:ln>
      </dgm:spPr>
    </dgm:pt>
    <dgm:pt modelId="{113E52E3-D4B9-4073-80E8-6E14DC43AD73}" type="pres">
      <dgm:prSet presAssocID="{D6EE00C9-4684-4DC9-B594-714C4F8D604E}" presName="vertSpace2b" presStyleCnt="0"/>
      <dgm:spPr/>
    </dgm:pt>
  </dgm:ptLst>
  <dgm:cxnLst>
    <dgm:cxn modelId="{CE4FD619-C1D3-4AB8-A1A8-11583789AB09}" type="presOf" srcId="{6AC61051-C09C-4C95-ABD6-D2E8D898B2B1}" destId="{18C506FD-2E75-4E73-BF6E-FF63B6D272B3}" srcOrd="0" destOrd="0" presId="urn:microsoft.com/office/officeart/2008/layout/LinedList"/>
    <dgm:cxn modelId="{58DF1E28-F417-4481-94A4-448BD35E871B}" srcId="{7C94BDFC-ADCE-4A0B-BA85-7D576E749ED4}" destId="{8C4FAE25-5F8B-4ACB-BD61-B8CF85A2A25D}" srcOrd="1" destOrd="0" parTransId="{148BA217-E87F-4325-B8B7-A506D5C4DA1B}" sibTransId="{1BAD6B85-B653-451B-8ACF-D5F2806FF083}"/>
    <dgm:cxn modelId="{50ADEE2C-B1D3-45A7-9F13-1A742400B982}" type="presOf" srcId="{EAFBFF89-8C20-4B25-A017-CAFF9B637810}" destId="{A3EB3857-52DE-4A15-A6CA-31E6AA7630E3}" srcOrd="0" destOrd="0" presId="urn:microsoft.com/office/officeart/2008/layout/LinedList"/>
    <dgm:cxn modelId="{BAB8042D-3715-4DDF-B30A-8B601AD4077F}" type="presOf" srcId="{DE0FD093-A9AC-4596-B5D2-FC52C3EB3BEB}" destId="{557415F9-CF58-4C95-B537-3A696F606507}" srcOrd="0" destOrd="0" presId="urn:microsoft.com/office/officeart/2008/layout/LinedList"/>
    <dgm:cxn modelId="{8BDF8D2E-0D20-4052-92DC-00AC96823502}" srcId="{6AC61051-C09C-4C95-ABD6-D2E8D898B2B1}" destId="{D6EE00C9-4684-4DC9-B594-714C4F8D604E}" srcOrd="1" destOrd="0" parTransId="{0B716D77-C037-42F0-8862-2BFD74080948}" sibTransId="{4BFB4729-C12A-4F55-B636-8D50108DE927}"/>
    <dgm:cxn modelId="{96997B38-ACAB-4D7D-849C-7C1AC596C6B8}" srcId="{BB8CA38C-D4DE-4586-B396-64948A1F649B}" destId="{15586E19-CD16-4456-9879-E0194A5E9DDC}" srcOrd="0" destOrd="0" parTransId="{F784ED69-A0F0-47EF-8717-22C8FA2F6F4B}" sibTransId="{16BDB8F8-59F4-4BE8-8847-51303B6D9637}"/>
    <dgm:cxn modelId="{4798CE5C-5DF4-46E4-AF05-FF8B870AAAD6}" srcId="{EAFBFF89-8C20-4B25-A017-CAFF9B637810}" destId="{6AC61051-C09C-4C95-ABD6-D2E8D898B2B1}" srcOrd="3" destOrd="0" parTransId="{7C5BFA57-CD61-4F39-8BDC-DECF9B68DFF8}" sibTransId="{AB3E726D-598C-483E-8F65-73553A20A0DF}"/>
    <dgm:cxn modelId="{5EC17A43-4C39-4A4F-8127-A3461A7888E5}" type="presOf" srcId="{D6EE00C9-4684-4DC9-B594-714C4F8D604E}" destId="{CDBF1F1B-9C2F-47B9-BC58-F7F463191DAB}" srcOrd="0" destOrd="0" presId="urn:microsoft.com/office/officeart/2008/layout/LinedList"/>
    <dgm:cxn modelId="{04F46153-1256-4532-A69E-74467E70A1FA}" srcId="{BB8CA38C-D4DE-4586-B396-64948A1F649B}" destId="{DE0FD093-A9AC-4596-B5D2-FC52C3EB3BEB}" srcOrd="1" destOrd="0" parTransId="{D18448D6-0BBB-48D4-A812-B9C67E91A06D}" sibTransId="{69B9E138-E526-4AA3-94EB-260E1F69BA9F}"/>
    <dgm:cxn modelId="{946B9A7B-88A0-4A1F-B951-517C095FCE0F}" type="presOf" srcId="{BB8CA38C-D4DE-4586-B396-64948A1F649B}" destId="{02E579FC-EBA3-4862-8EC6-CE56BEB6DF28}" srcOrd="0" destOrd="0" presId="urn:microsoft.com/office/officeart/2008/layout/LinedList"/>
    <dgm:cxn modelId="{80E3187E-A88B-474C-9074-C92491BD7FB2}" type="presOf" srcId="{FC15D722-91FD-4432-9623-29F47A5F2464}" destId="{03EB8042-FE13-4BDC-B819-8EDEF9D0F96D}" srcOrd="0" destOrd="0" presId="urn:microsoft.com/office/officeart/2008/layout/LinedList"/>
    <dgm:cxn modelId="{794F31B1-134E-4F24-8E58-DE25DA549AD5}" srcId="{2D2EF836-A1BE-40C3-8195-D98C7AFD0E7B}" destId="{C2FE971C-DF59-45C9-BF2B-9CCA4916A6B6}" srcOrd="0" destOrd="0" parTransId="{0321E85C-7EB6-4E4E-BDDF-407300169EE2}" sibTransId="{09578A13-CF81-45CA-AC3D-4660A3A84E21}"/>
    <dgm:cxn modelId="{0B3E98B4-8C5D-4D73-A643-298AA93A678D}" srcId="{EAFBFF89-8C20-4B25-A017-CAFF9B637810}" destId="{BB8CA38C-D4DE-4586-B396-64948A1F649B}" srcOrd="0" destOrd="0" parTransId="{5DD6121B-1DDF-421A-86CF-CC51FBCE1B2A}" sibTransId="{9AFC9053-9AC9-4F72-9BDA-A1A7BBFC07BD}"/>
    <dgm:cxn modelId="{B544BECF-1B5C-47EC-A427-7D9B5E5ADA78}" srcId="{6AC61051-C09C-4C95-ABD6-D2E8D898B2B1}" destId="{FC15D722-91FD-4432-9623-29F47A5F2464}" srcOrd="0" destOrd="0" parTransId="{E43E51C6-1077-45CC-99AA-EBFE616E61AE}" sibTransId="{E09E3BE4-0840-4198-BA43-C5B7A9A014EB}"/>
    <dgm:cxn modelId="{95AB6DD5-CF95-4DE1-81C2-AE67B27482CA}" srcId="{EAFBFF89-8C20-4B25-A017-CAFF9B637810}" destId="{7C94BDFC-ADCE-4A0B-BA85-7D576E749ED4}" srcOrd="1" destOrd="0" parTransId="{1D55551E-0EAB-42BC-BC48-89A49C7B7336}" sibTransId="{280A8E29-7345-4996-8CF9-763848639263}"/>
    <dgm:cxn modelId="{824395D8-12C9-4932-811C-F53CAA447790}" type="presOf" srcId="{15586E19-CD16-4456-9879-E0194A5E9DDC}" destId="{76C89D47-59E6-42A4-A84D-33BF1129465A}" srcOrd="0" destOrd="0" presId="urn:microsoft.com/office/officeart/2008/layout/LinedList"/>
    <dgm:cxn modelId="{263CA7DF-4A03-4090-9C8F-7B4903DA9DC8}" type="presOf" srcId="{C2FE971C-DF59-45C9-BF2B-9CCA4916A6B6}" destId="{EBF3B570-99B5-4E99-9C99-2DD2ECAA1ECC}" srcOrd="0" destOrd="0" presId="urn:microsoft.com/office/officeart/2008/layout/LinedList"/>
    <dgm:cxn modelId="{B4474DE4-B577-4B69-B1A6-91A7D2F456C5}" type="presOf" srcId="{7C94BDFC-ADCE-4A0B-BA85-7D576E749ED4}" destId="{9A81C78C-F269-4D56-9F8B-23E63D88BFD5}" srcOrd="0" destOrd="0" presId="urn:microsoft.com/office/officeart/2008/layout/LinedList"/>
    <dgm:cxn modelId="{762F3BE7-402D-4732-8697-EC42BC881AA0}" type="presOf" srcId="{EB97E2AF-5180-4FE0-8ABB-7C218D111608}" destId="{550BCBEF-AD01-4AFA-BD08-33C97F8DCE15}" srcOrd="0" destOrd="0" presId="urn:microsoft.com/office/officeart/2008/layout/LinedList"/>
    <dgm:cxn modelId="{D06BC2E7-E4A0-4961-AE7A-BEE7E836D7EA}" type="presOf" srcId="{8C4FAE25-5F8B-4ACB-BD61-B8CF85A2A25D}" destId="{F12D9CB6-B512-454B-A793-FDEC4E5BED14}" srcOrd="0" destOrd="0" presId="urn:microsoft.com/office/officeart/2008/layout/LinedList"/>
    <dgm:cxn modelId="{2C71B1E8-AFD8-49B0-9BBC-796AD331D287}" srcId="{EAFBFF89-8C20-4B25-A017-CAFF9B637810}" destId="{2D2EF836-A1BE-40C3-8195-D98C7AFD0E7B}" srcOrd="2" destOrd="0" parTransId="{1604993F-B08E-4106-9EC9-15A98411C57F}" sibTransId="{AD2C9258-678A-422D-B4D2-11D63B1B640E}"/>
    <dgm:cxn modelId="{E440B1F9-C859-456F-9ADC-2CAE96C6C822}" srcId="{7C94BDFC-ADCE-4A0B-BA85-7D576E749ED4}" destId="{EB97E2AF-5180-4FE0-8ABB-7C218D111608}" srcOrd="0" destOrd="0" parTransId="{4ECB9D54-6FD1-4BCA-8E22-36BAA4736AA1}" sibTransId="{259A3A31-36D5-4B5C-BDE4-DFE81747C133}"/>
    <dgm:cxn modelId="{9F361DFE-A7E6-41A9-B9B9-AC0E29A13482}" type="presOf" srcId="{2D2EF836-A1BE-40C3-8195-D98C7AFD0E7B}" destId="{0C25396B-FD63-4CD5-B586-D92C669F59D9}" srcOrd="0" destOrd="0" presId="urn:microsoft.com/office/officeart/2008/layout/LinedList"/>
    <dgm:cxn modelId="{3DF7D978-835B-4C05-953F-D2F50EC0C889}" type="presParOf" srcId="{A3EB3857-52DE-4A15-A6CA-31E6AA7630E3}" destId="{0DC79DBF-FB56-44C7-A593-FC78E2C3E00E}" srcOrd="0" destOrd="0" presId="urn:microsoft.com/office/officeart/2008/layout/LinedList"/>
    <dgm:cxn modelId="{C337AE60-B99B-4846-AE75-150AC2FE23DB}" type="presParOf" srcId="{A3EB3857-52DE-4A15-A6CA-31E6AA7630E3}" destId="{50AF342E-9D1B-418C-8146-FEB61A7036AF}" srcOrd="1" destOrd="0" presId="urn:microsoft.com/office/officeart/2008/layout/LinedList"/>
    <dgm:cxn modelId="{4C78FACC-85E1-44E4-9A26-E2DE0DAF5AD1}" type="presParOf" srcId="{50AF342E-9D1B-418C-8146-FEB61A7036AF}" destId="{02E579FC-EBA3-4862-8EC6-CE56BEB6DF28}" srcOrd="0" destOrd="0" presId="urn:microsoft.com/office/officeart/2008/layout/LinedList"/>
    <dgm:cxn modelId="{F8483806-6D6C-47DA-B416-1E7110A623F9}" type="presParOf" srcId="{50AF342E-9D1B-418C-8146-FEB61A7036AF}" destId="{67F4C8A0-5B14-4E62-BE98-5DE0C32EC731}" srcOrd="1" destOrd="0" presId="urn:microsoft.com/office/officeart/2008/layout/LinedList"/>
    <dgm:cxn modelId="{B521CBE6-4AA1-49EC-9D10-A3794976F7EB}" type="presParOf" srcId="{67F4C8A0-5B14-4E62-BE98-5DE0C32EC731}" destId="{979EB6AB-E8DE-4D68-96F2-EA77946D3454}" srcOrd="0" destOrd="0" presId="urn:microsoft.com/office/officeart/2008/layout/LinedList"/>
    <dgm:cxn modelId="{D38CDBA7-1DC6-4357-9B65-4B5C702754FA}" type="presParOf" srcId="{67F4C8A0-5B14-4E62-BE98-5DE0C32EC731}" destId="{58B5258D-68F4-424F-A1EF-559C35BA0000}" srcOrd="1" destOrd="0" presId="urn:microsoft.com/office/officeart/2008/layout/LinedList"/>
    <dgm:cxn modelId="{EC6C5D7B-CCA3-4C96-BADC-FE63CC888C32}" type="presParOf" srcId="{58B5258D-68F4-424F-A1EF-559C35BA0000}" destId="{6AF08B2D-77BE-4883-AAD7-DC39D34E5326}" srcOrd="0" destOrd="0" presId="urn:microsoft.com/office/officeart/2008/layout/LinedList"/>
    <dgm:cxn modelId="{E2914384-8279-4B19-BC09-64043F50BB86}" type="presParOf" srcId="{58B5258D-68F4-424F-A1EF-559C35BA0000}" destId="{76C89D47-59E6-42A4-A84D-33BF1129465A}" srcOrd="1" destOrd="0" presId="urn:microsoft.com/office/officeart/2008/layout/LinedList"/>
    <dgm:cxn modelId="{32E7402C-473D-4B4C-9D1B-B34164025D5B}" type="presParOf" srcId="{58B5258D-68F4-424F-A1EF-559C35BA0000}" destId="{32481965-9805-4AAF-91A2-B22EEA9A2E4B}" srcOrd="2" destOrd="0" presId="urn:microsoft.com/office/officeart/2008/layout/LinedList"/>
    <dgm:cxn modelId="{9B64D2A1-3DDA-4C3B-9D9D-A7F4232CA931}" type="presParOf" srcId="{67F4C8A0-5B14-4E62-BE98-5DE0C32EC731}" destId="{C8DB2A4F-B4CD-4219-98DB-CD1F85C6E783}" srcOrd="2" destOrd="0" presId="urn:microsoft.com/office/officeart/2008/layout/LinedList"/>
    <dgm:cxn modelId="{AB993BDC-87A9-40C7-98AE-A2B99E5B2D8A}" type="presParOf" srcId="{67F4C8A0-5B14-4E62-BE98-5DE0C32EC731}" destId="{2581C5C9-232E-4EEE-9E64-36C97CEAE9EA}" srcOrd="3" destOrd="0" presId="urn:microsoft.com/office/officeart/2008/layout/LinedList"/>
    <dgm:cxn modelId="{390CC495-45B9-4B92-BDDF-B000E5998407}" type="presParOf" srcId="{67F4C8A0-5B14-4E62-BE98-5DE0C32EC731}" destId="{E04B8E6A-0F72-4636-8208-84CD19D9A30B}" srcOrd="4" destOrd="0" presId="urn:microsoft.com/office/officeart/2008/layout/LinedList"/>
    <dgm:cxn modelId="{DB55EBC3-8B4D-4213-ABAA-BD67968758FC}" type="presParOf" srcId="{E04B8E6A-0F72-4636-8208-84CD19D9A30B}" destId="{7C5C9C44-354F-4686-9209-543874FB58D2}" srcOrd="0" destOrd="0" presId="urn:microsoft.com/office/officeart/2008/layout/LinedList"/>
    <dgm:cxn modelId="{86B205F7-896C-4357-BA83-765ACDDEB7C6}" type="presParOf" srcId="{E04B8E6A-0F72-4636-8208-84CD19D9A30B}" destId="{557415F9-CF58-4C95-B537-3A696F606507}" srcOrd="1" destOrd="0" presId="urn:microsoft.com/office/officeart/2008/layout/LinedList"/>
    <dgm:cxn modelId="{EDD59A3F-8E2E-4966-8908-749BBD898E7B}" type="presParOf" srcId="{E04B8E6A-0F72-4636-8208-84CD19D9A30B}" destId="{C54B6D2C-7AEB-4078-8DC6-924A35C88145}" srcOrd="2" destOrd="0" presId="urn:microsoft.com/office/officeart/2008/layout/LinedList"/>
    <dgm:cxn modelId="{D85F1F5F-6D61-43EB-82D1-393B873B2EC5}" type="presParOf" srcId="{67F4C8A0-5B14-4E62-BE98-5DE0C32EC731}" destId="{1E9B155E-EBEC-4E07-8B7E-88930FFF125F}" srcOrd="5" destOrd="0" presId="urn:microsoft.com/office/officeart/2008/layout/LinedList"/>
    <dgm:cxn modelId="{F504F4FB-0924-4657-9D6A-C659114DC00A}" type="presParOf" srcId="{67F4C8A0-5B14-4E62-BE98-5DE0C32EC731}" destId="{54663B39-1EE6-44FB-BA7C-A390E7D66A5B}" srcOrd="6" destOrd="0" presId="urn:microsoft.com/office/officeart/2008/layout/LinedList"/>
    <dgm:cxn modelId="{0B48DC4A-2DC3-4507-BCA4-8E6B831C4DCC}" type="presParOf" srcId="{A3EB3857-52DE-4A15-A6CA-31E6AA7630E3}" destId="{E81BE8BA-FD30-4139-A77B-EC94076B1CCB}" srcOrd="2" destOrd="0" presId="urn:microsoft.com/office/officeart/2008/layout/LinedList"/>
    <dgm:cxn modelId="{35BE023C-6602-482C-B1C4-59E3700F9E08}" type="presParOf" srcId="{A3EB3857-52DE-4A15-A6CA-31E6AA7630E3}" destId="{3D87F970-E070-44FB-B71C-8AEAB254E677}" srcOrd="3" destOrd="0" presId="urn:microsoft.com/office/officeart/2008/layout/LinedList"/>
    <dgm:cxn modelId="{67FECD52-1312-4E49-9D05-7B95A8906EDA}" type="presParOf" srcId="{3D87F970-E070-44FB-B71C-8AEAB254E677}" destId="{9A81C78C-F269-4D56-9F8B-23E63D88BFD5}" srcOrd="0" destOrd="0" presId="urn:microsoft.com/office/officeart/2008/layout/LinedList"/>
    <dgm:cxn modelId="{DD1BD669-27B7-40B7-ADA0-A20304AA7192}" type="presParOf" srcId="{3D87F970-E070-44FB-B71C-8AEAB254E677}" destId="{DF08E197-4DDB-4D1A-A96A-5E6CE639A5BC}" srcOrd="1" destOrd="0" presId="urn:microsoft.com/office/officeart/2008/layout/LinedList"/>
    <dgm:cxn modelId="{642CE7C0-210D-4857-AB7F-46336C395578}" type="presParOf" srcId="{DF08E197-4DDB-4D1A-A96A-5E6CE639A5BC}" destId="{365B5E4F-7C1A-406D-8639-5734C551D358}" srcOrd="0" destOrd="0" presId="urn:microsoft.com/office/officeart/2008/layout/LinedList"/>
    <dgm:cxn modelId="{5336CB4E-E66D-40DA-98D8-45E96E587DE5}" type="presParOf" srcId="{DF08E197-4DDB-4D1A-A96A-5E6CE639A5BC}" destId="{ED463018-EDBC-45C6-BF5B-5359B711BE23}" srcOrd="1" destOrd="0" presId="urn:microsoft.com/office/officeart/2008/layout/LinedList"/>
    <dgm:cxn modelId="{910ADAC0-1488-4988-BC87-B813F38E6ABE}" type="presParOf" srcId="{ED463018-EDBC-45C6-BF5B-5359B711BE23}" destId="{7BE10AAF-F1CF-40B4-A72D-3EBF485F3393}" srcOrd="0" destOrd="0" presId="urn:microsoft.com/office/officeart/2008/layout/LinedList"/>
    <dgm:cxn modelId="{BFDF1207-B039-4455-99F4-FAC8ECDA97A2}" type="presParOf" srcId="{ED463018-EDBC-45C6-BF5B-5359B711BE23}" destId="{550BCBEF-AD01-4AFA-BD08-33C97F8DCE15}" srcOrd="1" destOrd="0" presId="urn:microsoft.com/office/officeart/2008/layout/LinedList"/>
    <dgm:cxn modelId="{4425B7B6-C9F9-480B-927D-8F43E3751323}" type="presParOf" srcId="{ED463018-EDBC-45C6-BF5B-5359B711BE23}" destId="{0D52E263-2025-42F5-8FDD-187042028B25}" srcOrd="2" destOrd="0" presId="urn:microsoft.com/office/officeart/2008/layout/LinedList"/>
    <dgm:cxn modelId="{89A8A00B-7F57-48D9-B7B9-9B48DE5F30EF}" type="presParOf" srcId="{DF08E197-4DDB-4D1A-A96A-5E6CE639A5BC}" destId="{20978AF6-B2CE-4C61-B8E0-20D742132099}" srcOrd="2" destOrd="0" presId="urn:microsoft.com/office/officeart/2008/layout/LinedList"/>
    <dgm:cxn modelId="{7B888608-B4FC-47DB-A91D-4FAD6B9C0C6D}" type="presParOf" srcId="{DF08E197-4DDB-4D1A-A96A-5E6CE639A5BC}" destId="{E7C7111D-A8B5-468B-8BB0-B115863974EE}" srcOrd="3" destOrd="0" presId="urn:microsoft.com/office/officeart/2008/layout/LinedList"/>
    <dgm:cxn modelId="{F417D2A0-5D5A-4316-AB8A-6B9E0C1DBCFC}" type="presParOf" srcId="{DF08E197-4DDB-4D1A-A96A-5E6CE639A5BC}" destId="{85499CFB-F683-4769-B8FB-5ABD7B37AE71}" srcOrd="4" destOrd="0" presId="urn:microsoft.com/office/officeart/2008/layout/LinedList"/>
    <dgm:cxn modelId="{52BE718A-F770-488C-AE59-D285955515B8}" type="presParOf" srcId="{85499CFB-F683-4769-B8FB-5ABD7B37AE71}" destId="{85D04C2C-19B1-4060-8104-E752CFE55C6A}" srcOrd="0" destOrd="0" presId="urn:microsoft.com/office/officeart/2008/layout/LinedList"/>
    <dgm:cxn modelId="{714A6617-75F0-49E3-B008-EC97C67759B4}" type="presParOf" srcId="{85499CFB-F683-4769-B8FB-5ABD7B37AE71}" destId="{F12D9CB6-B512-454B-A793-FDEC4E5BED14}" srcOrd="1" destOrd="0" presId="urn:microsoft.com/office/officeart/2008/layout/LinedList"/>
    <dgm:cxn modelId="{4800763D-178D-415B-BEF1-AF4FFE04DDF2}" type="presParOf" srcId="{85499CFB-F683-4769-B8FB-5ABD7B37AE71}" destId="{4782EDCF-1B52-4421-8C7A-8BAEEECBCAEB}" srcOrd="2" destOrd="0" presId="urn:microsoft.com/office/officeart/2008/layout/LinedList"/>
    <dgm:cxn modelId="{42DFB2B5-5C8F-4042-8625-3D615F8FF5FA}" type="presParOf" srcId="{DF08E197-4DDB-4D1A-A96A-5E6CE639A5BC}" destId="{4C70AF88-2DA5-4FB3-B428-9E471A295C1C}" srcOrd="5" destOrd="0" presId="urn:microsoft.com/office/officeart/2008/layout/LinedList"/>
    <dgm:cxn modelId="{DF76C100-F048-42B0-8074-94C3FF7D8170}" type="presParOf" srcId="{DF08E197-4DDB-4D1A-A96A-5E6CE639A5BC}" destId="{E03766F6-C0A3-4F1C-8133-AB3B30E6D3CA}" srcOrd="6" destOrd="0" presId="urn:microsoft.com/office/officeart/2008/layout/LinedList"/>
    <dgm:cxn modelId="{F50C518F-62B8-4010-B9D1-8A993ED30238}" type="presParOf" srcId="{A3EB3857-52DE-4A15-A6CA-31E6AA7630E3}" destId="{FE241DE9-D450-418B-9DAB-436EA5F0EC9F}" srcOrd="4" destOrd="0" presId="urn:microsoft.com/office/officeart/2008/layout/LinedList"/>
    <dgm:cxn modelId="{3836CFF9-972A-4249-97E0-71D634DCC8FF}" type="presParOf" srcId="{A3EB3857-52DE-4A15-A6CA-31E6AA7630E3}" destId="{230B6DD7-B0F5-43A8-87FF-8D59B646E210}" srcOrd="5" destOrd="0" presId="urn:microsoft.com/office/officeart/2008/layout/LinedList"/>
    <dgm:cxn modelId="{2E17DB47-D6F1-4530-8705-5B90FF6FED37}" type="presParOf" srcId="{230B6DD7-B0F5-43A8-87FF-8D59B646E210}" destId="{0C25396B-FD63-4CD5-B586-D92C669F59D9}" srcOrd="0" destOrd="0" presId="urn:microsoft.com/office/officeart/2008/layout/LinedList"/>
    <dgm:cxn modelId="{42DA9925-CBFC-401C-9C3E-C7246FC264E3}" type="presParOf" srcId="{230B6DD7-B0F5-43A8-87FF-8D59B646E210}" destId="{F542B23F-4F3E-458C-87E7-5A402B673578}" srcOrd="1" destOrd="0" presId="urn:microsoft.com/office/officeart/2008/layout/LinedList"/>
    <dgm:cxn modelId="{6FB30F15-215A-4E84-A0A5-CA94D40FD5D0}" type="presParOf" srcId="{F542B23F-4F3E-458C-87E7-5A402B673578}" destId="{1BE140F5-9FE8-4A2D-B8D5-5150A6FEEA67}" srcOrd="0" destOrd="0" presId="urn:microsoft.com/office/officeart/2008/layout/LinedList"/>
    <dgm:cxn modelId="{79419442-CD4A-4348-BB8A-9047BC840CA5}" type="presParOf" srcId="{F542B23F-4F3E-458C-87E7-5A402B673578}" destId="{CA016106-536D-47B9-B882-9B6B36BCD369}" srcOrd="1" destOrd="0" presId="urn:microsoft.com/office/officeart/2008/layout/LinedList"/>
    <dgm:cxn modelId="{1F233903-3F02-4F2B-885F-DD92C5BF0A6E}" type="presParOf" srcId="{CA016106-536D-47B9-B882-9B6B36BCD369}" destId="{336D010C-809B-4014-A3EC-B979A0FB57F3}" srcOrd="0" destOrd="0" presId="urn:microsoft.com/office/officeart/2008/layout/LinedList"/>
    <dgm:cxn modelId="{7F060D5E-5EC0-4D9B-BDCB-869E550378E2}" type="presParOf" srcId="{CA016106-536D-47B9-B882-9B6B36BCD369}" destId="{EBF3B570-99B5-4E99-9C99-2DD2ECAA1ECC}" srcOrd="1" destOrd="0" presId="urn:microsoft.com/office/officeart/2008/layout/LinedList"/>
    <dgm:cxn modelId="{8707A356-ED52-4D87-B2CE-C3E56B36486A}" type="presParOf" srcId="{CA016106-536D-47B9-B882-9B6B36BCD369}" destId="{B05D6CF3-0C5F-4565-B268-8465A212DE0A}" srcOrd="2" destOrd="0" presId="urn:microsoft.com/office/officeart/2008/layout/LinedList"/>
    <dgm:cxn modelId="{DD32943E-B67D-460F-8FF9-86C91698244B}" type="presParOf" srcId="{F542B23F-4F3E-458C-87E7-5A402B673578}" destId="{6DFC5AF3-6CFC-48B6-9C6E-EAD4FFD3ABA8}" srcOrd="2" destOrd="0" presId="urn:microsoft.com/office/officeart/2008/layout/LinedList"/>
    <dgm:cxn modelId="{063DB53D-C3AA-4A18-9E24-2A712C3B2EA7}" type="presParOf" srcId="{F542B23F-4F3E-458C-87E7-5A402B673578}" destId="{3DA6205B-8CB1-4530-8AC4-D33E92DAB8AF}" srcOrd="3" destOrd="0" presId="urn:microsoft.com/office/officeart/2008/layout/LinedList"/>
    <dgm:cxn modelId="{1AAFCF18-636B-426E-9ABC-6509DCB736E0}" type="presParOf" srcId="{A3EB3857-52DE-4A15-A6CA-31E6AA7630E3}" destId="{20FD5982-F592-4CF5-A064-2FDA32D36152}" srcOrd="6" destOrd="0" presId="urn:microsoft.com/office/officeart/2008/layout/LinedList"/>
    <dgm:cxn modelId="{5A8E61EA-8852-4BED-9877-6C1EF0EBD60E}" type="presParOf" srcId="{A3EB3857-52DE-4A15-A6CA-31E6AA7630E3}" destId="{1F0653CA-2A36-4B34-A10A-856683D7C424}" srcOrd="7" destOrd="0" presId="urn:microsoft.com/office/officeart/2008/layout/LinedList"/>
    <dgm:cxn modelId="{8890A849-3EC4-42E2-AECA-F58608C8A63A}" type="presParOf" srcId="{1F0653CA-2A36-4B34-A10A-856683D7C424}" destId="{18C506FD-2E75-4E73-BF6E-FF63B6D272B3}" srcOrd="0" destOrd="0" presId="urn:microsoft.com/office/officeart/2008/layout/LinedList"/>
    <dgm:cxn modelId="{F3D90AE0-C9A7-4ED8-BB80-27BD2797FEC7}" type="presParOf" srcId="{1F0653CA-2A36-4B34-A10A-856683D7C424}" destId="{88D010D9-6E0C-4C17-B904-CFA42E4D0CB0}" srcOrd="1" destOrd="0" presId="urn:microsoft.com/office/officeart/2008/layout/LinedList"/>
    <dgm:cxn modelId="{D681C532-1E82-4601-B09D-955720D31402}" type="presParOf" srcId="{88D010D9-6E0C-4C17-B904-CFA42E4D0CB0}" destId="{52DC4772-E8B3-4BA6-91ED-4836E61B7E55}" srcOrd="0" destOrd="0" presId="urn:microsoft.com/office/officeart/2008/layout/LinedList"/>
    <dgm:cxn modelId="{239EEB8B-2409-41B6-B3B1-0804B0C676BF}" type="presParOf" srcId="{88D010D9-6E0C-4C17-B904-CFA42E4D0CB0}" destId="{40264E5F-4BFC-401B-B726-C8D8C2A7A1B8}" srcOrd="1" destOrd="0" presId="urn:microsoft.com/office/officeart/2008/layout/LinedList"/>
    <dgm:cxn modelId="{382367CB-2CDE-49C4-85CA-ED8C0EF9861C}" type="presParOf" srcId="{40264E5F-4BFC-401B-B726-C8D8C2A7A1B8}" destId="{815D6F7E-BED3-4438-A42E-E6F32AE2F9AF}" srcOrd="0" destOrd="0" presId="urn:microsoft.com/office/officeart/2008/layout/LinedList"/>
    <dgm:cxn modelId="{670E4D3D-B62F-471E-BFFE-7296CCE5BC2B}" type="presParOf" srcId="{40264E5F-4BFC-401B-B726-C8D8C2A7A1B8}" destId="{03EB8042-FE13-4BDC-B819-8EDEF9D0F96D}" srcOrd="1" destOrd="0" presId="urn:microsoft.com/office/officeart/2008/layout/LinedList"/>
    <dgm:cxn modelId="{1782BAE0-0D4D-419C-8289-182D1CAC011D}" type="presParOf" srcId="{40264E5F-4BFC-401B-B726-C8D8C2A7A1B8}" destId="{619FE278-82D3-428D-9D31-F53CE12698D7}" srcOrd="2" destOrd="0" presId="urn:microsoft.com/office/officeart/2008/layout/LinedList"/>
    <dgm:cxn modelId="{B200B2D1-9249-46B5-94AD-5524563F09F5}" type="presParOf" srcId="{88D010D9-6E0C-4C17-B904-CFA42E4D0CB0}" destId="{EF888E87-76BB-4D35-BDC0-7AB10B19DCF7}" srcOrd="2" destOrd="0" presId="urn:microsoft.com/office/officeart/2008/layout/LinedList"/>
    <dgm:cxn modelId="{321CE030-D126-45F8-87F7-A5C68757A783}" type="presParOf" srcId="{88D010D9-6E0C-4C17-B904-CFA42E4D0CB0}" destId="{1D54213A-0869-45DF-B257-13EB7A17F788}" srcOrd="3" destOrd="0" presId="urn:microsoft.com/office/officeart/2008/layout/LinedList"/>
    <dgm:cxn modelId="{159CEB7D-5FC2-4B01-9112-C92AA08E4C67}" type="presParOf" srcId="{88D010D9-6E0C-4C17-B904-CFA42E4D0CB0}" destId="{3CD93D07-3415-4A37-9C1E-CDDC3B35F414}" srcOrd="4" destOrd="0" presId="urn:microsoft.com/office/officeart/2008/layout/LinedList"/>
    <dgm:cxn modelId="{89E913BA-EF06-418E-88B5-1BD154B57613}" type="presParOf" srcId="{3CD93D07-3415-4A37-9C1E-CDDC3B35F414}" destId="{EF6F88DC-9E48-478F-B18F-D5115B137E3A}" srcOrd="0" destOrd="0" presId="urn:microsoft.com/office/officeart/2008/layout/LinedList"/>
    <dgm:cxn modelId="{44FF3419-9A76-4B8C-B064-3E1198D898AE}" type="presParOf" srcId="{3CD93D07-3415-4A37-9C1E-CDDC3B35F414}" destId="{CDBF1F1B-9C2F-47B9-BC58-F7F463191DAB}" srcOrd="1" destOrd="0" presId="urn:microsoft.com/office/officeart/2008/layout/LinedList"/>
    <dgm:cxn modelId="{424AF9EE-2126-4ACC-87CE-7D7EA55C14B0}" type="presParOf" srcId="{3CD93D07-3415-4A37-9C1E-CDDC3B35F414}" destId="{9AF5EDB8-A805-4D9D-99FC-45B71D94AB21}" srcOrd="2" destOrd="0" presId="urn:microsoft.com/office/officeart/2008/layout/LinedList"/>
    <dgm:cxn modelId="{A993B04C-1C29-4AB6-BD4B-760842F09517}" type="presParOf" srcId="{88D010D9-6E0C-4C17-B904-CFA42E4D0CB0}" destId="{6EC00764-D861-462F-96AF-08C5DA45A60C}" srcOrd="5" destOrd="0" presId="urn:microsoft.com/office/officeart/2008/layout/LinedList"/>
    <dgm:cxn modelId="{0FF09AF4-68A1-4815-B9FB-74B99E8C404F}" type="presParOf" srcId="{88D010D9-6E0C-4C17-B904-CFA42E4D0CB0}" destId="{113E52E3-D4B9-4073-80E8-6E14DC43AD73}" srcOrd="6"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E8E7B3-E35E-4138-BED0-D8380A159353}">
      <dsp:nvSpPr>
        <dsp:cNvPr id="0" name=""/>
        <dsp:cNvSpPr/>
      </dsp:nvSpPr>
      <dsp:spPr>
        <a:xfrm>
          <a:off x="0" y="-89754"/>
          <a:ext cx="6642973" cy="2223123"/>
        </a:xfrm>
        <a:prstGeom prst="roundRect">
          <a:avLst>
            <a:gd name="adj" fmla="val 10000"/>
          </a:avLst>
        </a:prstGeom>
        <a:solidFill>
          <a:srgbClr val="28278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en-US" sz="2800" b="1" kern="1200" dirty="0"/>
            <a:t>Most models of integrated care are </a:t>
          </a:r>
          <a:r>
            <a:rPr lang="en-US" sz="2800" b="1" u="sng" kern="1200" dirty="0"/>
            <a:t>not evidence based </a:t>
          </a:r>
          <a:endParaRPr lang="en-US" sz="2800" b="1" kern="1200" dirty="0"/>
        </a:p>
      </dsp:txBody>
      <dsp:txXfrm>
        <a:off x="65113" y="-24641"/>
        <a:ext cx="4506782" cy="2092897"/>
      </dsp:txXfrm>
    </dsp:sp>
    <dsp:sp modelId="{8C3D0768-C390-4639-A74F-83DA13B45C9F}">
      <dsp:nvSpPr>
        <dsp:cNvPr id="0" name=""/>
        <dsp:cNvSpPr/>
      </dsp:nvSpPr>
      <dsp:spPr>
        <a:xfrm>
          <a:off x="1165048" y="2256200"/>
          <a:ext cx="6642973" cy="2250692"/>
        </a:xfrm>
        <a:prstGeom prst="roundRect">
          <a:avLst>
            <a:gd name="adj" fmla="val 10000"/>
          </a:avLst>
        </a:prstGeom>
        <a:solidFill>
          <a:srgbClr val="28278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en-US" sz="2800" b="1" kern="1200" dirty="0"/>
            <a:t>Collaborative Care</a:t>
          </a:r>
        </a:p>
        <a:p>
          <a:pPr marL="171450" lvl="1" indent="-171450" algn="l" defTabSz="711200">
            <a:lnSpc>
              <a:spcPct val="90000"/>
            </a:lnSpc>
            <a:spcBef>
              <a:spcPct val="0"/>
            </a:spcBef>
            <a:spcAft>
              <a:spcPct val="15000"/>
            </a:spcAft>
            <a:buChar char="•"/>
          </a:pPr>
          <a:r>
            <a:rPr lang="en-US" sz="1600" b="0" i="0" u="none" strike="noStrike" kern="1200" baseline="0" dirty="0">
              <a:solidFill>
                <a:schemeClr val="bg1"/>
              </a:solidFill>
              <a:latin typeface="+mn-lt"/>
              <a:ea typeface="+mn-ea"/>
              <a:cs typeface="+mn-cs"/>
            </a:rPr>
            <a:t>Estimated  5-10% reduction of  healthcare expenditures </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en-US" sz="1600" b="0" i="0" u="none" strike="noStrike" kern="1200" baseline="0" dirty="0">
              <a:solidFill>
                <a:schemeClr val="bg1"/>
              </a:solidFill>
              <a:latin typeface="+mn-lt"/>
              <a:ea typeface="+mn-ea"/>
              <a:cs typeface="+mn-cs"/>
            </a:rPr>
            <a:t>Potential annual savings of $26-48 billion</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en-US" sz="1600" b="0" i="0" u="none" strike="noStrike" kern="1200" baseline="0" dirty="0">
              <a:solidFill>
                <a:schemeClr val="bg1"/>
              </a:solidFill>
              <a:latin typeface="+mn-lt"/>
              <a:ea typeface="+mn-ea"/>
              <a:cs typeface="+mn-cs"/>
            </a:rPr>
            <a:t>Potential benefit if  using a gain sharing arrangement for psychiatrists</a:t>
          </a:r>
          <a:endParaRPr lang="en-US" sz="1600" kern="1200" dirty="0"/>
        </a:p>
      </dsp:txBody>
      <dsp:txXfrm>
        <a:off x="1230969" y="2322121"/>
        <a:ext cx="4001532" cy="2118850"/>
      </dsp:txXfrm>
    </dsp:sp>
    <dsp:sp modelId="{CCD87347-B0D4-4B51-B295-F7B75C04051A}">
      <dsp:nvSpPr>
        <dsp:cNvPr id="0" name=""/>
        <dsp:cNvSpPr/>
      </dsp:nvSpPr>
      <dsp:spPr>
        <a:xfrm>
          <a:off x="5305663" y="1320463"/>
          <a:ext cx="1337310" cy="191728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06558" y="1320463"/>
        <a:ext cx="735520" cy="1586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C79DBF-FB56-44C7-A593-FC78E2C3E00E}">
      <dsp:nvSpPr>
        <dsp:cNvPr id="0" name=""/>
        <dsp:cNvSpPr/>
      </dsp:nvSpPr>
      <dsp:spPr>
        <a:xfrm>
          <a:off x="0" y="0"/>
          <a:ext cx="75438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E579FC-EBA3-4862-8EC6-CE56BEB6DF28}">
      <dsp:nvSpPr>
        <dsp:cNvPr id="0" name=""/>
        <dsp:cNvSpPr/>
      </dsp:nvSpPr>
      <dsp:spPr>
        <a:xfrm>
          <a:off x="0" y="0"/>
          <a:ext cx="1508760" cy="977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Better access </a:t>
          </a:r>
        </a:p>
      </dsp:txBody>
      <dsp:txXfrm>
        <a:off x="0" y="0"/>
        <a:ext cx="1508760" cy="977264"/>
      </dsp:txXfrm>
    </dsp:sp>
    <dsp:sp modelId="{76C89D47-59E6-42A4-A84D-33BF1129465A}">
      <dsp:nvSpPr>
        <dsp:cNvPr id="0" name=""/>
        <dsp:cNvSpPr/>
      </dsp:nvSpPr>
      <dsp:spPr>
        <a:xfrm>
          <a:off x="1621917" y="22713"/>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PCPs get input on their patients’ behavioral health problems within days/weeks versus months</a:t>
          </a:r>
        </a:p>
      </dsp:txBody>
      <dsp:txXfrm>
        <a:off x="1621917" y="22713"/>
        <a:ext cx="5921883" cy="454275"/>
      </dsp:txXfrm>
    </dsp:sp>
    <dsp:sp modelId="{C8DB2A4F-B4CD-4219-98DB-CD1F85C6E783}">
      <dsp:nvSpPr>
        <dsp:cNvPr id="0" name=""/>
        <dsp:cNvSpPr/>
      </dsp:nvSpPr>
      <dsp:spPr>
        <a:xfrm>
          <a:off x="1508760" y="476989"/>
          <a:ext cx="6035040" cy="0"/>
        </a:xfrm>
        <a:prstGeom prst="line">
          <a:avLst/>
        </a:prstGeom>
        <a:solidFill>
          <a:schemeClr val="dk1">
            <a:hueOff val="0"/>
            <a:satOff val="0"/>
            <a:lumOff val="0"/>
            <a:alphaOff val="0"/>
          </a:schemeClr>
        </a:solidFill>
        <a:ln w="190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557415F9-CF58-4C95-B537-3A696F606507}">
      <dsp:nvSpPr>
        <dsp:cNvPr id="0" name=""/>
        <dsp:cNvSpPr/>
      </dsp:nvSpPr>
      <dsp:spPr>
        <a:xfrm>
          <a:off x="1621917" y="499703"/>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Focuses in-person visits on the most challenging patients</a:t>
          </a:r>
        </a:p>
      </dsp:txBody>
      <dsp:txXfrm>
        <a:off x="1621917" y="499703"/>
        <a:ext cx="5921883" cy="454275"/>
      </dsp:txXfrm>
    </dsp:sp>
    <dsp:sp modelId="{1E9B155E-EBEC-4E07-8B7E-88930FFF125F}">
      <dsp:nvSpPr>
        <dsp:cNvPr id="0" name=""/>
        <dsp:cNvSpPr/>
      </dsp:nvSpPr>
      <dsp:spPr>
        <a:xfrm>
          <a:off x="1508760" y="953978"/>
          <a:ext cx="6035040" cy="0"/>
        </a:xfrm>
        <a:prstGeom prst="line">
          <a:avLst/>
        </a:prstGeom>
        <a:solidFill>
          <a:schemeClr val="dk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E81BE8BA-FD30-4139-A77B-EC94076B1CCB}">
      <dsp:nvSpPr>
        <dsp:cNvPr id="0" name=""/>
        <dsp:cNvSpPr/>
      </dsp:nvSpPr>
      <dsp:spPr>
        <a:xfrm>
          <a:off x="0" y="977264"/>
          <a:ext cx="75438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81C78C-F269-4D56-9F8B-23E63D88BFD5}">
      <dsp:nvSpPr>
        <dsp:cNvPr id="0" name=""/>
        <dsp:cNvSpPr/>
      </dsp:nvSpPr>
      <dsp:spPr>
        <a:xfrm>
          <a:off x="0" y="977264"/>
          <a:ext cx="1508760" cy="977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Regular Communication</a:t>
          </a:r>
        </a:p>
      </dsp:txBody>
      <dsp:txXfrm>
        <a:off x="0" y="977264"/>
        <a:ext cx="1508760" cy="977264"/>
      </dsp:txXfrm>
    </dsp:sp>
    <dsp:sp modelId="{550BCBEF-AD01-4AFA-BD08-33C97F8DCE15}">
      <dsp:nvSpPr>
        <dsp:cNvPr id="0" name=""/>
        <dsp:cNvSpPr/>
      </dsp:nvSpPr>
      <dsp:spPr>
        <a:xfrm>
          <a:off x="1621917" y="999978"/>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kern="1200" dirty="0"/>
            <a:t>Psychiatrist has regular (weekly)  meetings with a  BHP/care manager</a:t>
          </a:r>
        </a:p>
      </dsp:txBody>
      <dsp:txXfrm>
        <a:off x="1621917" y="999978"/>
        <a:ext cx="5921883" cy="454275"/>
      </dsp:txXfrm>
    </dsp:sp>
    <dsp:sp modelId="{20978AF6-B2CE-4C61-B8E0-20D742132099}">
      <dsp:nvSpPr>
        <dsp:cNvPr id="0" name=""/>
        <dsp:cNvSpPr/>
      </dsp:nvSpPr>
      <dsp:spPr>
        <a:xfrm>
          <a:off x="1508760" y="1454254"/>
          <a:ext cx="6035040" cy="0"/>
        </a:xfrm>
        <a:prstGeom prst="line">
          <a:avLst/>
        </a:prstGeom>
        <a:solidFill>
          <a:schemeClr val="dk1">
            <a:hueOff val="0"/>
            <a:satOff val="0"/>
            <a:lumOff val="0"/>
            <a:alphaOff val="0"/>
          </a:schemeClr>
        </a:solidFill>
        <a:ln w="190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F12D9CB6-B512-454B-A793-FDEC4E5BED14}">
      <dsp:nvSpPr>
        <dsp:cNvPr id="0" name=""/>
        <dsp:cNvSpPr/>
      </dsp:nvSpPr>
      <dsp:spPr>
        <a:xfrm>
          <a:off x="1621917" y="1476968"/>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Reviews all patients who are not improving and makes treatment recommendations</a:t>
          </a:r>
        </a:p>
      </dsp:txBody>
      <dsp:txXfrm>
        <a:off x="1621917" y="1476968"/>
        <a:ext cx="5921883" cy="454275"/>
      </dsp:txXfrm>
    </dsp:sp>
    <dsp:sp modelId="{4C70AF88-2DA5-4FB3-B428-9E471A295C1C}">
      <dsp:nvSpPr>
        <dsp:cNvPr id="0" name=""/>
        <dsp:cNvSpPr/>
      </dsp:nvSpPr>
      <dsp:spPr>
        <a:xfrm>
          <a:off x="1508760" y="1931243"/>
          <a:ext cx="6035040" cy="0"/>
        </a:xfrm>
        <a:prstGeom prst="line">
          <a:avLst/>
        </a:prstGeom>
        <a:solidFill>
          <a:schemeClr val="dk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FE241DE9-D450-418B-9DAB-436EA5F0EC9F}">
      <dsp:nvSpPr>
        <dsp:cNvPr id="0" name=""/>
        <dsp:cNvSpPr/>
      </dsp:nvSpPr>
      <dsp:spPr>
        <a:xfrm>
          <a:off x="0" y="1954529"/>
          <a:ext cx="75438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5396B-FD63-4CD5-B586-D92C669F59D9}">
      <dsp:nvSpPr>
        <dsp:cNvPr id="0" name=""/>
        <dsp:cNvSpPr/>
      </dsp:nvSpPr>
      <dsp:spPr>
        <a:xfrm>
          <a:off x="0" y="1954529"/>
          <a:ext cx="1508760" cy="977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More patients covered by one psychiatrist</a:t>
          </a:r>
          <a:endParaRPr lang="en-US" sz="1400" kern="1200" dirty="0"/>
        </a:p>
      </dsp:txBody>
      <dsp:txXfrm>
        <a:off x="0" y="1954529"/>
        <a:ext cx="1508760" cy="977264"/>
      </dsp:txXfrm>
    </dsp:sp>
    <dsp:sp modelId="{EBF3B570-99B5-4E99-9C99-2DD2ECAA1ECC}">
      <dsp:nvSpPr>
        <dsp:cNvPr id="0" name=""/>
        <dsp:cNvSpPr/>
      </dsp:nvSpPr>
      <dsp:spPr>
        <a:xfrm>
          <a:off x="1621917" y="1998907"/>
          <a:ext cx="5921883" cy="8875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Psychiatrist provides input on 10 – 20 patients in a half day as opposed to 3-4 patients </a:t>
          </a:r>
        </a:p>
      </dsp:txBody>
      <dsp:txXfrm>
        <a:off x="1621917" y="1998907"/>
        <a:ext cx="5921883" cy="887555"/>
      </dsp:txXfrm>
    </dsp:sp>
    <dsp:sp modelId="{6DFC5AF3-6CFC-48B6-9C6E-EAD4FFD3ABA8}">
      <dsp:nvSpPr>
        <dsp:cNvPr id="0" name=""/>
        <dsp:cNvSpPr/>
      </dsp:nvSpPr>
      <dsp:spPr>
        <a:xfrm>
          <a:off x="1508760" y="2886462"/>
          <a:ext cx="6035040" cy="0"/>
        </a:xfrm>
        <a:prstGeom prst="line">
          <a:avLst/>
        </a:prstGeom>
        <a:solidFill>
          <a:schemeClr val="dk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20FD5982-F592-4CF5-A064-2FDA32D36152}">
      <dsp:nvSpPr>
        <dsp:cNvPr id="0" name=""/>
        <dsp:cNvSpPr/>
      </dsp:nvSpPr>
      <dsp:spPr>
        <a:xfrm>
          <a:off x="0" y="2931794"/>
          <a:ext cx="75438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C506FD-2E75-4E73-BF6E-FF63B6D272B3}">
      <dsp:nvSpPr>
        <dsp:cNvPr id="0" name=""/>
        <dsp:cNvSpPr/>
      </dsp:nvSpPr>
      <dsp:spPr>
        <a:xfrm>
          <a:off x="0" y="2931794"/>
          <a:ext cx="1508760" cy="977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Shaping over time</a:t>
          </a:r>
        </a:p>
      </dsp:txBody>
      <dsp:txXfrm>
        <a:off x="0" y="2931794"/>
        <a:ext cx="1508760" cy="977264"/>
      </dsp:txXfrm>
    </dsp:sp>
    <dsp:sp modelId="{03EB8042-FE13-4BDC-B819-8EDEF9D0F96D}">
      <dsp:nvSpPr>
        <dsp:cNvPr id="0" name=""/>
        <dsp:cNvSpPr/>
      </dsp:nvSpPr>
      <dsp:spPr>
        <a:xfrm>
          <a:off x="1621917" y="2954508"/>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kern="1200" dirty="0">
              <a:solidFill>
                <a:schemeClr val="tx1"/>
              </a:solidFill>
            </a:rPr>
            <a:t>Multiple brief consultations</a:t>
          </a:r>
        </a:p>
      </dsp:txBody>
      <dsp:txXfrm>
        <a:off x="1621917" y="2954508"/>
        <a:ext cx="5921883" cy="454275"/>
      </dsp:txXfrm>
    </dsp:sp>
    <dsp:sp modelId="{EF888E87-76BB-4D35-BDC0-7AB10B19DCF7}">
      <dsp:nvSpPr>
        <dsp:cNvPr id="0" name=""/>
        <dsp:cNvSpPr/>
      </dsp:nvSpPr>
      <dsp:spPr>
        <a:xfrm>
          <a:off x="1508760" y="3408784"/>
          <a:ext cx="6035040" cy="0"/>
        </a:xfrm>
        <a:prstGeom prst="line">
          <a:avLst/>
        </a:prstGeom>
        <a:solidFill>
          <a:schemeClr val="dk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CDBF1F1B-9C2F-47B9-BC58-F7F463191DAB}">
      <dsp:nvSpPr>
        <dsp:cNvPr id="0" name=""/>
        <dsp:cNvSpPr/>
      </dsp:nvSpPr>
      <dsp:spPr>
        <a:xfrm>
          <a:off x="1621917" y="3431498"/>
          <a:ext cx="5921883" cy="454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More opportunity to ‘correct the course’ if patients are not improving</a:t>
          </a:r>
        </a:p>
      </dsp:txBody>
      <dsp:txXfrm>
        <a:off x="1621917" y="3431498"/>
        <a:ext cx="5921883" cy="454275"/>
      </dsp:txXfrm>
    </dsp:sp>
    <dsp:sp modelId="{6EC00764-D861-462F-96AF-08C5DA45A60C}">
      <dsp:nvSpPr>
        <dsp:cNvPr id="0" name=""/>
        <dsp:cNvSpPr/>
      </dsp:nvSpPr>
      <dsp:spPr>
        <a:xfrm>
          <a:off x="1508760" y="3885773"/>
          <a:ext cx="6035040" cy="0"/>
        </a:xfrm>
        <a:prstGeom prst="line">
          <a:avLst/>
        </a:prstGeom>
        <a:solidFill>
          <a:schemeClr val="dk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9B8149-9A8E-4112-AC62-36BBAC08A6F9}" type="datetimeFigureOut">
              <a:rPr lang="en-US" smtClean="0"/>
              <a:t>9/20/2018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76831A-936F-4265-887B-31C19EF1464B}" type="slidenum">
              <a:rPr lang="en-US" smtClean="0"/>
              <a:t>‹#›</a:t>
            </a:fld>
            <a:endParaRPr lang="en-US"/>
          </a:p>
        </p:txBody>
      </p:sp>
    </p:spTree>
    <p:extLst>
      <p:ext uri="{BB962C8B-B14F-4D97-AF65-F5344CB8AC3E}">
        <p14:creationId xmlns:p14="http://schemas.microsoft.com/office/powerpoint/2010/main" val="978109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6831A-936F-4265-887B-31C19EF1464B}" type="slidenum">
              <a:rPr lang="en-US" smtClean="0"/>
              <a:t>1</a:t>
            </a:fld>
            <a:endParaRPr lang="en-US"/>
          </a:p>
        </p:txBody>
      </p:sp>
    </p:spTree>
    <p:extLst>
      <p:ext uri="{BB962C8B-B14F-4D97-AF65-F5344CB8AC3E}">
        <p14:creationId xmlns:p14="http://schemas.microsoft.com/office/powerpoint/2010/main" val="1788897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383">
              <a:defRPr/>
            </a:pPr>
            <a:r>
              <a:rPr lang="en-US" b="1" dirty="0"/>
              <a:t>NARRATION</a:t>
            </a:r>
          </a:p>
          <a:p>
            <a:pPr defTabSz="904383">
              <a:defRPr/>
            </a:pPr>
            <a:endParaRPr lang="en-US" b="1" dirty="0"/>
          </a:p>
          <a:p>
            <a:pPr defTabSz="904383">
              <a:defRPr/>
            </a:pPr>
            <a:r>
              <a:rPr lang="en-US" b="0" dirty="0"/>
              <a:t>In most cases there will need to be both organizational buy in and a funding plan to move towards Collaborative Care. This slide lists several of the most common arguments for why an organization should consider implementation of Collaborative Care.  Depending on your audience some benefits may be more meaningful.  For healthcare providers, both primary care providers and behavioral health providers, often the most engaging argument for change involves talking to them about the patient experience and how engaging in changing the way they deliver care will help them to deliver the highest quality care to their patients. </a:t>
            </a:r>
          </a:p>
          <a:p>
            <a:pPr defTabSz="904383">
              <a:defRPr/>
            </a:pPr>
            <a:r>
              <a:rPr lang="en-US" b="0" dirty="0"/>
              <a:t>Additional details about the business case is often an important selling point for the leadership or administration in a clinic. </a:t>
            </a:r>
          </a:p>
          <a:p>
            <a:pPr defTabSz="904383">
              <a:defRPr/>
            </a:pPr>
            <a:endParaRPr lang="en-US" b="0" dirty="0"/>
          </a:p>
          <a:p>
            <a:pPr defTabSz="904383">
              <a:defRPr/>
            </a:pPr>
            <a:r>
              <a:rPr lang="en-US" b="0" dirty="0"/>
              <a:t>Collaborative Care has been demonstrated to achieve the triple aim of improved outcomes, cost savings, and improved satisfaction.  Data explaining these benefits and additional evidence related to improved provider productivity, improved overall productivity of the patients, and potentially reducing homelessness and arrest rates for safety net populations with Collaborative Care are all important topics to understand if you will be helping to make the argument for Collaborative Care. The additional resources section for this module provides more detailed materials to support these arguments for making the business case for integrated care. </a:t>
            </a:r>
          </a:p>
        </p:txBody>
      </p:sp>
      <p:sp>
        <p:nvSpPr>
          <p:cNvPr id="4" name="Slide Number Placeholder 3"/>
          <p:cNvSpPr>
            <a:spLocks noGrp="1"/>
          </p:cNvSpPr>
          <p:nvPr>
            <p:ph type="sldNum" sz="quarter" idx="10"/>
          </p:nvPr>
        </p:nvSpPr>
        <p:spPr/>
        <p:txBody>
          <a:bodyPr/>
          <a:lstStyle/>
          <a:p>
            <a:fld id="{B898705B-B6A5-489C-AA09-71ECC7297DEC}" type="slidenum">
              <a:rPr lang="en-US" smtClean="0"/>
              <a:t>11</a:t>
            </a:fld>
            <a:endParaRPr lang="en-US" dirty="0"/>
          </a:p>
        </p:txBody>
      </p:sp>
    </p:spTree>
    <p:extLst>
      <p:ext uri="{BB962C8B-B14F-4D97-AF65-F5344CB8AC3E}">
        <p14:creationId xmlns:p14="http://schemas.microsoft.com/office/powerpoint/2010/main" val="227746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6831A-936F-4265-887B-31C19EF1464B}" type="slidenum">
              <a:rPr lang="en-US" smtClean="0"/>
              <a:t>14</a:t>
            </a:fld>
            <a:endParaRPr lang="en-US"/>
          </a:p>
        </p:txBody>
      </p:sp>
    </p:spTree>
    <p:extLst>
      <p:ext uri="{BB962C8B-B14F-4D97-AF65-F5344CB8AC3E}">
        <p14:creationId xmlns:p14="http://schemas.microsoft.com/office/powerpoint/2010/main" val="1710944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81D03-0386-1448-BCBB-5C49E9D65F15}" type="slidenum">
              <a:rPr lang="en-US" smtClean="0"/>
              <a:t>15</a:t>
            </a:fld>
            <a:endParaRPr lang="en-US"/>
          </a:p>
        </p:txBody>
      </p:sp>
    </p:spTree>
    <p:extLst>
      <p:ext uri="{BB962C8B-B14F-4D97-AF65-F5344CB8AC3E}">
        <p14:creationId xmlns:p14="http://schemas.microsoft.com/office/powerpoint/2010/main" val="1646959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720">
              <a:defRPr/>
            </a:pPr>
            <a:endParaRPr lang="en-US" dirty="0"/>
          </a:p>
          <a:p>
            <a:endParaRPr lang="en-US" dirty="0"/>
          </a:p>
        </p:txBody>
      </p:sp>
    </p:spTree>
    <p:extLst>
      <p:ext uri="{BB962C8B-B14F-4D97-AF65-F5344CB8AC3E}">
        <p14:creationId xmlns:p14="http://schemas.microsoft.com/office/powerpoint/2010/main" val="2778880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5865">
              <a:defRPr/>
            </a:pPr>
            <a:endParaRPr lang="en-US" b="1" dirty="0"/>
          </a:p>
          <a:p>
            <a:r>
              <a:rPr lang="en-US" dirty="0"/>
              <a:t>Now let’s turn for a moment to the financial and economical effects of collaborative care. </a:t>
            </a:r>
          </a:p>
          <a:p>
            <a:endParaRPr lang="en-US" dirty="0"/>
          </a:p>
          <a:p>
            <a:r>
              <a:rPr lang="en-US" dirty="0"/>
              <a:t>The potential impact of effectively integrated behavioral health care was recently evaluated in a 2014 report that APA commissioned from the actuarial firm </a:t>
            </a:r>
            <a:r>
              <a:rPr lang="en-US" dirty="0" err="1"/>
              <a:t>Milliman</a:t>
            </a:r>
            <a:r>
              <a:rPr lang="en-US" dirty="0"/>
              <a:t>. This report examined large claims data base Medicaid, Medicare, Commercial Insurers to compare the health care costs of patients with mental health &amp; SA disorders compared to those without such disorders. It turns out that patients with MH/SUD have 2-3 times higher total health care costs.  Many</a:t>
            </a:r>
            <a:r>
              <a:rPr lang="en-US" baseline="0" dirty="0"/>
              <a:t> of </a:t>
            </a:r>
            <a:r>
              <a:rPr lang="en-US" dirty="0"/>
              <a:t>these costs relate to ER and inpatient care for MEDICAL conditions.  </a:t>
            </a:r>
          </a:p>
          <a:p>
            <a:endParaRPr lang="en-US" dirty="0"/>
          </a:p>
          <a:p>
            <a:r>
              <a:rPr lang="en-US" dirty="0"/>
              <a:t>This</a:t>
            </a:r>
            <a:r>
              <a:rPr lang="en-US" baseline="0" dirty="0"/>
              <a:t> report concluded that as much as </a:t>
            </a:r>
            <a:r>
              <a:rPr lang="en-US" dirty="0"/>
              <a:t>$26-48 billion could be saved annually if mental</a:t>
            </a:r>
            <a:r>
              <a:rPr lang="en-US" baseline="0" dirty="0"/>
              <a:t> disorders were effectively treated </a:t>
            </a:r>
            <a:r>
              <a:rPr lang="en-US" dirty="0"/>
              <a:t>through Integrated Behavioral Health Care.</a:t>
            </a:r>
            <a:r>
              <a:rPr lang="en-US" baseline="0" dirty="0"/>
              <a:t> </a:t>
            </a:r>
          </a:p>
          <a:p>
            <a:endParaRPr lang="en-US" baseline="0" dirty="0"/>
          </a:p>
        </p:txBody>
      </p:sp>
      <p:sp>
        <p:nvSpPr>
          <p:cNvPr id="4" name="Slide Number Placeholder 3"/>
          <p:cNvSpPr>
            <a:spLocks noGrp="1"/>
          </p:cNvSpPr>
          <p:nvPr>
            <p:ph type="sldNum" sz="quarter" idx="10"/>
          </p:nvPr>
        </p:nvSpPr>
        <p:spPr/>
        <p:txBody>
          <a:bodyPr/>
          <a:lstStyle/>
          <a:p>
            <a:pPr>
              <a:defRPr/>
            </a:pPr>
            <a:fld id="{E791CDBD-07AE-43A2-A31C-7194341F7B28}" type="slidenum">
              <a:rPr lang="en-US" smtClean="0"/>
              <a:pPr>
                <a:defRPr/>
              </a:pPr>
              <a:t>3</a:t>
            </a:fld>
            <a:endParaRPr lang="en-US"/>
          </a:p>
        </p:txBody>
      </p:sp>
    </p:spTree>
    <p:extLst>
      <p:ext uri="{BB962C8B-B14F-4D97-AF65-F5344CB8AC3E}">
        <p14:creationId xmlns:p14="http://schemas.microsoft.com/office/powerpoint/2010/main" val="4233042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 need to say this early and say this often – the collaborative care we are going to describe meets the triple aim – and that is why CMS has given millions to the partnership of APA and others to focus on this as part of the way to transform clinical practices for the better:  the APA has partnered with the AIMS center at UW because this is ground zero of this work on addressing the dramatic work force disconnect, the challenge of providing good BH care in a busy “medical home”</a:t>
            </a:r>
          </a:p>
        </p:txBody>
      </p:sp>
      <p:sp>
        <p:nvSpPr>
          <p:cNvPr id="4" name="Slide Number Placeholder 3"/>
          <p:cNvSpPr>
            <a:spLocks noGrp="1"/>
          </p:cNvSpPr>
          <p:nvPr>
            <p:ph type="sldNum" sz="quarter" idx="10"/>
          </p:nvPr>
        </p:nvSpPr>
        <p:spPr/>
        <p:txBody>
          <a:bodyPr/>
          <a:lstStyle/>
          <a:p>
            <a:fld id="{714D6562-82D7-4342-BE66-3A060E230FA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88108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a:t>NARRATION:</a:t>
            </a:r>
            <a:endParaRPr lang="en-US" dirty="0"/>
          </a:p>
          <a:p>
            <a:r>
              <a:rPr lang="en-US" dirty="0"/>
              <a:t> </a:t>
            </a:r>
          </a:p>
          <a:p>
            <a:r>
              <a:rPr lang="en-US" dirty="0"/>
              <a:t>Collaborative Care was developed to address mental health needs on a population scale.  In this model, a caseload of patients is followed by a behavioral health provider and a primary care provider who are located in a primary care setting.  Behavioral health providers are typically midlevel providers, such as masters-level social workers, masters in psychology, or registered nurses. In this model, the psychiatric consultant provides consultation to this panel of patients typically indirectly and only directly evaluates a small number of patients. We will be spending a lot of time talking about this model as this is the foundation for the rest of the modules that we will be presenting. So, to highlight just a few of the advantages of this model: Collaborative Care has a strong evidence base and has been shown in studies to provide better access. Primary Care Providers get input on their patients’ behavioral health problems within days to a week versus months. Collaborative Care also focuses on in-person visits when the psychiatrist does need to be involved in the most challenging patients or patients that haven’t been able to be served by the indirect consultation. This model emphasizes a formal structure and practice change which allows for regular communication between the providers. Typically the psychiatric consultant will have regular weekly meetings with the behavioral health provider. The psychiatric consultant will review all patients who are not improving and make treatment recommendations on the caseload of patients. In general, this ability to leverage the psychiatric consultant by the use of a whole team of providers allows more patients to be covered by one psychiatrist. Typically a psychiatrist can provide input on 10-20 patients in a half day as opposed to 3-4 patients if the psychiatrist were in a co-located or traditional consultation role. Lastly, and most importantly for patient care and improved patient outcomes, this kind of formal program using a team allows the psychiatrist to help shape care over time, allowing for multiple brief consultations and more opportunity to correct the course if patients are not improving in order to achieve the ultimate goal of improved patient outcomes. </a:t>
            </a:r>
          </a:p>
          <a:p>
            <a:pPr defTabSz="899278">
              <a:defRPr/>
            </a:pPr>
            <a:endParaRPr lang="en-US" dirty="0"/>
          </a:p>
        </p:txBody>
      </p:sp>
      <p:sp>
        <p:nvSpPr>
          <p:cNvPr id="4" name="Slide Number Placeholder 3"/>
          <p:cNvSpPr>
            <a:spLocks noGrp="1"/>
          </p:cNvSpPr>
          <p:nvPr>
            <p:ph type="sldNum" sz="quarter" idx="10"/>
          </p:nvPr>
        </p:nvSpPr>
        <p:spPr/>
        <p:txBody>
          <a:bodyPr/>
          <a:lstStyle/>
          <a:p>
            <a:pPr>
              <a:defRPr/>
            </a:pPr>
            <a:fld id="{E791CDBD-07AE-43A2-A31C-7194341F7B28}" type="slidenum">
              <a:rPr lang="en-US" smtClean="0"/>
              <a:pPr>
                <a:defRPr/>
              </a:pPr>
              <a:t>5</a:t>
            </a:fld>
            <a:endParaRPr lang="en-US"/>
          </a:p>
        </p:txBody>
      </p:sp>
    </p:spTree>
    <p:extLst>
      <p:ext uri="{BB962C8B-B14F-4D97-AF65-F5344CB8AC3E}">
        <p14:creationId xmlns:p14="http://schemas.microsoft.com/office/powerpoint/2010/main" val="2159266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a:t>
            </a:r>
            <a:r>
              <a:rPr lang="en-US" baseline="0" dirty="0"/>
              <a:t> many smaller PCP offices  do not ha </a:t>
            </a:r>
            <a:r>
              <a:rPr lang="en-US" baseline="0" dirty="0" err="1"/>
              <a:t>ve</a:t>
            </a:r>
            <a:r>
              <a:rPr lang="en-US" baseline="0" dirty="0"/>
              <a:t> a staff person that can do the care manager role, </a:t>
            </a:r>
            <a:r>
              <a:rPr lang="en-US" baseline="0" dirty="0" err="1"/>
              <a:t>notr</a:t>
            </a:r>
            <a:r>
              <a:rPr lang="en-US" baseline="0" dirty="0"/>
              <a:t> can they afford to hire one.  </a:t>
            </a:r>
          </a:p>
          <a:p>
            <a:endParaRPr lang="en-US" baseline="0" dirty="0"/>
          </a:p>
          <a:p>
            <a:r>
              <a:rPr lang="en-US" baseline="0" dirty="0"/>
              <a:t>However, </a:t>
            </a:r>
            <a:r>
              <a:rPr lang="en-US" baseline="0" dirty="0" err="1"/>
              <a:t>this</a:t>
            </a:r>
            <a:r>
              <a:rPr lang="en-US" dirty="0" err="1"/>
              <a:t>model</a:t>
            </a:r>
            <a:r>
              <a:rPr lang="en-US" dirty="0"/>
              <a:t> has also been proven to work where you have one BH</a:t>
            </a:r>
            <a:r>
              <a:rPr lang="en-US" baseline="0" dirty="0"/>
              <a:t> care manager working with multiple PCP offices and one psychiatric consultant</a:t>
            </a:r>
            <a:endParaRPr lang="en-US" dirty="0"/>
          </a:p>
        </p:txBody>
      </p:sp>
      <p:sp>
        <p:nvSpPr>
          <p:cNvPr id="4" name="Slide Number Placeholder 3"/>
          <p:cNvSpPr>
            <a:spLocks noGrp="1"/>
          </p:cNvSpPr>
          <p:nvPr>
            <p:ph type="sldNum" sz="quarter" idx="10"/>
          </p:nvPr>
        </p:nvSpPr>
        <p:spPr/>
        <p:txBody>
          <a:bodyPr/>
          <a:lstStyle/>
          <a:p>
            <a:fld id="{B676831A-936F-4265-887B-31C19EF1464B}" type="slidenum">
              <a:rPr lang="en-US" smtClean="0"/>
              <a:t>7</a:t>
            </a:fld>
            <a:endParaRPr lang="en-US"/>
          </a:p>
        </p:txBody>
      </p:sp>
    </p:spTree>
    <p:extLst>
      <p:ext uri="{BB962C8B-B14F-4D97-AF65-F5344CB8AC3E}">
        <p14:creationId xmlns:p14="http://schemas.microsoft.com/office/powerpoint/2010/main" val="3385035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7388"/>
            <a:ext cx="4568825" cy="3427412"/>
          </a:xfrm>
        </p:spPr>
      </p:sp>
      <p:sp>
        <p:nvSpPr>
          <p:cNvPr id="3" name="Notes Placeholder 2"/>
          <p:cNvSpPr>
            <a:spLocks noGrp="1"/>
          </p:cNvSpPr>
          <p:nvPr>
            <p:ph type="body" idx="1"/>
          </p:nvPr>
        </p:nvSpPr>
        <p:spPr/>
        <p:txBody>
          <a:bodyPr/>
          <a:lstStyle/>
          <a:p>
            <a:r>
              <a:rPr lang="en-US" dirty="0"/>
              <a:t>This model is focused on early intervention</a:t>
            </a:r>
            <a:r>
              <a:rPr lang="en-US" baseline="0" dirty="0"/>
              <a:t> and continued treatment in Primary care.  You can see the targeted sweet spot for treatment of the illnesses, which prevents patients  from getting sicker and sicker and needing higher levels of care. </a:t>
            </a:r>
            <a:endParaRPr lang="en-US" dirty="0"/>
          </a:p>
        </p:txBody>
      </p:sp>
      <p:sp>
        <p:nvSpPr>
          <p:cNvPr id="4" name="Slide Number Placeholder 3"/>
          <p:cNvSpPr>
            <a:spLocks noGrp="1"/>
          </p:cNvSpPr>
          <p:nvPr>
            <p:ph type="sldNum" sz="quarter" idx="10"/>
          </p:nvPr>
        </p:nvSpPr>
        <p:spPr/>
        <p:txBody>
          <a:bodyPr/>
          <a:lstStyle/>
          <a:p>
            <a:fld id="{435F6233-1537-41D9-986C-18B08D487D08}" type="slidenum">
              <a:rPr lang="en-US" smtClean="0"/>
              <a:t>8</a:t>
            </a:fld>
            <a:endParaRPr lang="en-US"/>
          </a:p>
        </p:txBody>
      </p:sp>
    </p:spTree>
    <p:extLst>
      <p:ext uri="{BB962C8B-B14F-4D97-AF65-F5344CB8AC3E}">
        <p14:creationId xmlns:p14="http://schemas.microsoft.com/office/powerpoint/2010/main" val="2001381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79</a:t>
            </a:r>
            <a:r>
              <a:rPr lang="en-US" baseline="0" dirty="0"/>
              <a:t> randomized control studies about this model.</a:t>
            </a:r>
          </a:p>
          <a:p>
            <a:endParaRPr lang="en-US" baseline="0" dirty="0"/>
          </a:p>
          <a:p>
            <a:r>
              <a:rPr lang="en-US" baseline="0" dirty="0"/>
              <a:t>Results are consistent across populations and compared to usual care, as you can see here it increases patient response rates, satisfaction, quality of life and decreases costs for the system</a:t>
            </a:r>
            <a:endParaRPr lang="en-US" dirty="0"/>
          </a:p>
        </p:txBody>
      </p:sp>
      <p:sp>
        <p:nvSpPr>
          <p:cNvPr id="4" name="Slide Number Placeholder 3"/>
          <p:cNvSpPr>
            <a:spLocks noGrp="1"/>
          </p:cNvSpPr>
          <p:nvPr>
            <p:ph type="sldNum" sz="quarter" idx="10"/>
          </p:nvPr>
        </p:nvSpPr>
        <p:spPr/>
        <p:txBody>
          <a:bodyPr/>
          <a:lstStyle/>
          <a:p>
            <a:fld id="{B676831A-936F-4265-887B-31C19EF1464B}" type="slidenum">
              <a:rPr lang="en-US" smtClean="0"/>
              <a:t>9</a:t>
            </a:fld>
            <a:endParaRPr lang="en-US"/>
          </a:p>
        </p:txBody>
      </p:sp>
    </p:spTree>
    <p:extLst>
      <p:ext uri="{BB962C8B-B14F-4D97-AF65-F5344CB8AC3E}">
        <p14:creationId xmlns:p14="http://schemas.microsoft.com/office/powerpoint/2010/main" val="708983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NARRATION:</a:t>
            </a:r>
            <a:endParaRPr lang="en-US" dirty="0"/>
          </a:p>
          <a:p>
            <a:r>
              <a:rPr lang="en-US" dirty="0"/>
              <a:t> </a:t>
            </a:r>
          </a:p>
          <a:p>
            <a:r>
              <a:rPr lang="en-US" dirty="0"/>
              <a:t>This was also a randomized trial, and patients who were randomly assigned to collaborative</a:t>
            </a:r>
            <a:r>
              <a:rPr lang="en-US" baseline="0" dirty="0"/>
              <a:t> care had better health outcomes across the board. </a:t>
            </a:r>
          </a:p>
          <a:p>
            <a:endParaRPr lang="en-US" baseline="0" dirty="0"/>
          </a:p>
          <a:p>
            <a:endParaRPr lang="en-US" baseline="0" dirty="0"/>
          </a:p>
          <a:p>
            <a:r>
              <a:rPr lang="en-US" b="1" baseline="0" dirty="0"/>
              <a:t>Collaborative care patients also had cost savings of about $ 1,000 / patient. </a:t>
            </a:r>
          </a:p>
          <a:p>
            <a:endParaRPr lang="en-US" baseline="0" dirty="0"/>
          </a:p>
          <a:p>
            <a:r>
              <a:rPr lang="en-US" b="1" baseline="0" dirty="0"/>
              <a:t>This shows again that collaborative care, if well implemented, can improve access to care, health outcomes, and lower total health care cost: the triple aim of health care reform. </a:t>
            </a:r>
            <a:endParaRPr lang="en-US" b="1" dirty="0"/>
          </a:p>
        </p:txBody>
      </p:sp>
      <p:sp>
        <p:nvSpPr>
          <p:cNvPr id="4" name="Slide Number Placeholder 3"/>
          <p:cNvSpPr>
            <a:spLocks noGrp="1"/>
          </p:cNvSpPr>
          <p:nvPr>
            <p:ph type="sldNum" sz="quarter" idx="10"/>
          </p:nvPr>
        </p:nvSpPr>
        <p:spPr/>
        <p:txBody>
          <a:bodyPr/>
          <a:lstStyle/>
          <a:p>
            <a:pPr>
              <a:defRPr/>
            </a:pPr>
            <a:fld id="{E791CDBD-07AE-43A2-A31C-7194341F7B2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9350451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cstate="print">
            <a:extLst>
              <a:ext uri="{28A0092B-C50C-407E-A947-70E740481C1C}">
                <a14:useLocalDpi xmlns:a14="http://schemas.microsoft.com/office/drawing/2010/main" val="0"/>
              </a:ext>
            </a:extLst>
          </a:blip>
          <a:srcRect r="20014" b="25379"/>
          <a:stretch/>
        </p:blipFill>
        <p:spPr>
          <a:xfrm>
            <a:off x="3850809" y="1228725"/>
            <a:ext cx="5293191" cy="5629275"/>
          </a:xfrm>
          <a:prstGeom prst="rect">
            <a:avLst/>
          </a:prstGeom>
        </p:spPr>
      </p:pic>
      <p:cxnSp>
        <p:nvCxnSpPr>
          <p:cNvPr id="8" name="Straight Connector 7"/>
          <p:cNvCxnSpPr/>
          <p:nvPr userDrawn="1"/>
        </p:nvCxnSpPr>
        <p:spPr>
          <a:xfrm>
            <a:off x="671284" y="3060551"/>
            <a:ext cx="0" cy="2481679"/>
          </a:xfrm>
          <a:prstGeom prst="line">
            <a:avLst/>
          </a:prstGeom>
          <a:ln>
            <a:solidFill>
              <a:srgbClr val="FFFFFF"/>
            </a:solidFill>
          </a:ln>
          <a:effectLst/>
        </p:spPr>
        <p:style>
          <a:lnRef idx="3">
            <a:schemeClr val="accent3"/>
          </a:lnRef>
          <a:fillRef idx="0">
            <a:schemeClr val="accent3"/>
          </a:fillRef>
          <a:effectRef idx="2">
            <a:schemeClr val="accent3"/>
          </a:effectRef>
          <a:fontRef idx="minor">
            <a:schemeClr val="tx1"/>
          </a:fontRef>
        </p:style>
      </p:cxnSp>
      <p:sp>
        <p:nvSpPr>
          <p:cNvPr id="18" name="Title 1"/>
          <p:cNvSpPr>
            <a:spLocks noGrp="1"/>
          </p:cNvSpPr>
          <p:nvPr>
            <p:ph type="title" hasCustomPrompt="1"/>
          </p:nvPr>
        </p:nvSpPr>
        <p:spPr>
          <a:xfrm>
            <a:off x="870854" y="3152569"/>
            <a:ext cx="5987146" cy="1290386"/>
          </a:xfrm>
        </p:spPr>
        <p:txBody>
          <a:bodyPr>
            <a:noAutofit/>
          </a:bodyPr>
          <a:lstStyle>
            <a:lvl1pPr algn="l">
              <a:defRPr sz="4000" cap="all"/>
            </a:lvl1pPr>
          </a:lstStyle>
          <a:p>
            <a:r>
              <a:rPr lang="en-US" dirty="0"/>
              <a:t>PRESENTATION TITLE</a:t>
            </a:r>
            <a:br>
              <a:rPr lang="en-US" dirty="0"/>
            </a:br>
            <a:r>
              <a:rPr lang="en-US" dirty="0"/>
              <a:t>UP TO TWO LINES</a:t>
            </a:r>
          </a:p>
        </p:txBody>
      </p:sp>
      <p:sp>
        <p:nvSpPr>
          <p:cNvPr id="25" name="Subtitle 2"/>
          <p:cNvSpPr>
            <a:spLocks noGrp="1"/>
          </p:cNvSpPr>
          <p:nvPr>
            <p:ph type="subTitle" idx="1" hasCustomPrompt="1"/>
          </p:nvPr>
        </p:nvSpPr>
        <p:spPr>
          <a:xfrm>
            <a:off x="870855" y="4470731"/>
            <a:ext cx="5415645" cy="1071499"/>
          </a:xfrm>
        </p:spPr>
        <p:txBody>
          <a:bodyPr>
            <a:normAutofit/>
          </a:bodyPr>
          <a:lstStyle>
            <a:lvl1pPr marL="0" indent="0" algn="l">
              <a:buNone/>
              <a:defRPr sz="25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subhead goes here, and can also be up to two lines long.</a:t>
            </a:r>
          </a:p>
        </p:txBody>
      </p:sp>
      <p:sp>
        <p:nvSpPr>
          <p:cNvPr id="13" name="Text Placeholder 2"/>
          <p:cNvSpPr>
            <a:spLocks noGrp="1"/>
          </p:cNvSpPr>
          <p:nvPr>
            <p:ph type="body" idx="10" hasCustomPrompt="1"/>
          </p:nvPr>
        </p:nvSpPr>
        <p:spPr>
          <a:xfrm>
            <a:off x="870855" y="5751975"/>
            <a:ext cx="7772400" cy="476105"/>
          </a:xfrm>
        </p:spPr>
        <p:txBody>
          <a:bodyPr anchor="t">
            <a:normAutofit/>
          </a:bodyPr>
          <a:lstStyle>
            <a:lvl1pPr marL="0" indent="0">
              <a:buNone/>
              <a:defRPr sz="1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Author: John Smith | April 30, 2016</a:t>
            </a:r>
          </a:p>
        </p:txBody>
      </p:sp>
      <p:sp>
        <p:nvSpPr>
          <p:cNvPr id="7" name="TextBox 6"/>
          <p:cNvSpPr txBox="1"/>
          <p:nvPr userDrawn="1"/>
        </p:nvSpPr>
        <p:spPr>
          <a:xfrm>
            <a:off x="4733039" y="6208252"/>
            <a:ext cx="3992283" cy="246221"/>
          </a:xfrm>
          <a:prstGeom prst="rect">
            <a:avLst/>
          </a:prstGeom>
          <a:noFill/>
        </p:spPr>
        <p:txBody>
          <a:bodyPr wrap="square" rtlCol="0" anchor="ctr">
            <a:spAutoFit/>
          </a:bodyPr>
          <a:lstStyle/>
          <a:p>
            <a:pPr algn="r" defTabSz="457200"/>
            <a:r>
              <a:rPr lang="en-US" sz="1000" dirty="0">
                <a:solidFill>
                  <a:prstClr val="white"/>
                </a:solidFill>
              </a:rPr>
              <a:t>© 2017 American Psychiatric Association. All rights reserved. </a:t>
            </a:r>
          </a:p>
        </p:txBody>
      </p:sp>
    </p:spTree>
    <p:extLst>
      <p:ext uri="{BB962C8B-B14F-4D97-AF65-F5344CB8AC3E}">
        <p14:creationId xmlns:p14="http://schemas.microsoft.com/office/powerpoint/2010/main" val="2199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a:extLst>
              <a:ext uri="{28A0092B-C50C-407E-A947-70E740481C1C}">
                <a14:useLocalDpi xmlns:a14="http://schemas.microsoft.com/office/drawing/2010/main" val="0"/>
              </a:ext>
            </a:extLst>
          </a:blip>
          <a:srcRect l="12971" t="10187" b="27721"/>
          <a:stretch/>
        </p:blipFill>
        <p:spPr>
          <a:xfrm>
            <a:off x="0" y="0"/>
            <a:ext cx="8432187" cy="6858000"/>
          </a:xfrm>
          <a:prstGeom prst="rect">
            <a:avLst/>
          </a:prstGeom>
        </p:spPr>
      </p:pic>
      <p:sp>
        <p:nvSpPr>
          <p:cNvPr id="11" name="Rectangle 10"/>
          <p:cNvSpPr/>
          <p:nvPr userDrawn="1"/>
        </p:nvSpPr>
        <p:spPr>
          <a:xfrm>
            <a:off x="-71120" y="3348182"/>
            <a:ext cx="9144000" cy="2286000"/>
          </a:xfrm>
          <a:prstGeom prst="rect">
            <a:avLst/>
          </a:prstGeom>
          <a:solidFill>
            <a:schemeClr val="tx1">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14" name="Title 1"/>
          <p:cNvSpPr>
            <a:spLocks noGrp="1"/>
          </p:cNvSpPr>
          <p:nvPr>
            <p:ph type="title" hasCustomPrompt="1"/>
          </p:nvPr>
        </p:nvSpPr>
        <p:spPr>
          <a:xfrm>
            <a:off x="870854" y="3348182"/>
            <a:ext cx="5987146" cy="2286000"/>
          </a:xfrm>
        </p:spPr>
        <p:txBody>
          <a:bodyPr>
            <a:normAutofit/>
          </a:bodyPr>
          <a:lstStyle>
            <a:lvl1pPr algn="l">
              <a:defRPr sz="4000" cap="all"/>
            </a:lvl1pPr>
          </a:lstStyle>
          <a:p>
            <a:r>
              <a:rPr lang="en-US" dirty="0"/>
              <a:t>SECTION TITLE</a:t>
            </a:r>
          </a:p>
        </p:txBody>
      </p:sp>
    </p:spTree>
    <p:extLst>
      <p:ext uri="{BB962C8B-B14F-4D97-AF65-F5344CB8AC3E}">
        <p14:creationId xmlns:p14="http://schemas.microsoft.com/office/powerpoint/2010/main" val="4282576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BKG">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148443"/>
            <a:ext cx="9144000" cy="386138"/>
          </a:xfrm>
          <a:prstGeom prst="rect">
            <a:avLst/>
          </a:prstGeom>
          <a:solidFill>
            <a:srgbClr val="0033A3"/>
          </a:solidFill>
          <a:ln>
            <a:noFill/>
          </a:ln>
          <a:effectLst/>
        </p:spPr>
        <p:style>
          <a:lnRef idx="3">
            <a:schemeClr val="lt1"/>
          </a:lnRef>
          <a:fillRef idx="1">
            <a:schemeClr val="accent6"/>
          </a:fillRef>
          <a:effectRef idx="1">
            <a:schemeClr val="accent6"/>
          </a:effectRef>
          <a:fontRef idx="minor">
            <a:schemeClr val="lt1"/>
          </a:fontRef>
        </p:style>
        <p:txBody>
          <a:bodyPr rtlCol="0" anchor="b"/>
          <a:lstStyle/>
          <a:p>
            <a:pPr algn="ctr" defTabSz="457200"/>
            <a:endParaRPr lang="en-US">
              <a:solidFill>
                <a:prstClr val="white"/>
              </a:solidFill>
            </a:endParaRPr>
          </a:p>
        </p:txBody>
      </p:sp>
      <p:pic>
        <p:nvPicPr>
          <p:cNvPr id="18" name="Picture 17"/>
          <p:cNvPicPr>
            <a:picLocks noChangeAspect="1"/>
          </p:cNvPicPr>
          <p:nvPr userDrawn="1"/>
        </p:nvPicPr>
        <p:blipFill>
          <a:blip r:embed="rId2"/>
          <a:stretch>
            <a:fillRect/>
          </a:stretch>
        </p:blipFill>
        <p:spPr>
          <a:xfrm>
            <a:off x="6729181" y="266699"/>
            <a:ext cx="2103359" cy="692293"/>
          </a:xfrm>
          <a:prstGeom prst="rect">
            <a:avLst/>
          </a:prstGeom>
        </p:spPr>
      </p:pic>
      <p:cxnSp>
        <p:nvCxnSpPr>
          <p:cNvPr id="19" name="Straight Connector 18"/>
          <p:cNvCxnSpPr/>
          <p:nvPr userDrawn="1"/>
        </p:nvCxnSpPr>
        <p:spPr>
          <a:xfrm>
            <a:off x="0" y="1016249"/>
            <a:ext cx="6517502"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4733039" y="6208252"/>
            <a:ext cx="3992283" cy="246221"/>
          </a:xfrm>
          <a:prstGeom prst="rect">
            <a:avLst/>
          </a:prstGeom>
          <a:noFill/>
        </p:spPr>
        <p:txBody>
          <a:bodyPr wrap="square" rtlCol="0" anchor="ctr">
            <a:spAutoFit/>
          </a:bodyPr>
          <a:lstStyle/>
          <a:p>
            <a:pPr algn="r" defTabSz="457200"/>
            <a:r>
              <a:rPr lang="en-US" sz="1000" dirty="0">
                <a:solidFill>
                  <a:prstClr val="white"/>
                </a:solidFill>
              </a:rPr>
              <a:t>© 2017 American Psychiatric Association. All rights reserved. </a:t>
            </a:r>
          </a:p>
        </p:txBody>
      </p:sp>
      <p:sp>
        <p:nvSpPr>
          <p:cNvPr id="23" name="Title 1"/>
          <p:cNvSpPr>
            <a:spLocks noGrp="1"/>
          </p:cNvSpPr>
          <p:nvPr>
            <p:ph type="title" hasCustomPrompt="1"/>
          </p:nvPr>
        </p:nvSpPr>
        <p:spPr>
          <a:xfrm>
            <a:off x="457200" y="307788"/>
            <a:ext cx="6060302" cy="586541"/>
          </a:xfrm>
        </p:spPr>
        <p:txBody>
          <a:bodyPr>
            <a:normAutofit/>
          </a:bodyPr>
          <a:lstStyle>
            <a:lvl1pPr algn="l">
              <a:defRPr sz="2400" cap="all">
                <a:solidFill>
                  <a:srgbClr val="003399"/>
                </a:solidFill>
              </a:defRPr>
            </a:lvl1pPr>
          </a:lstStyle>
          <a:p>
            <a:r>
              <a:rPr lang="en-US" dirty="0"/>
              <a:t>SECTION TITLE</a:t>
            </a:r>
          </a:p>
        </p:txBody>
      </p:sp>
      <p:sp>
        <p:nvSpPr>
          <p:cNvPr id="28" name="Content Placeholder 25"/>
          <p:cNvSpPr>
            <a:spLocks noGrp="1"/>
          </p:cNvSpPr>
          <p:nvPr>
            <p:ph sz="quarter" idx="13"/>
          </p:nvPr>
        </p:nvSpPr>
        <p:spPr>
          <a:xfrm>
            <a:off x="457200" y="1361440"/>
            <a:ext cx="7815262" cy="45719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457200" y="6149136"/>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371489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KG">
    <p:spTree>
      <p:nvGrpSpPr>
        <p:cNvPr id="1" name=""/>
        <p:cNvGrpSpPr/>
        <p:nvPr/>
      </p:nvGrpSpPr>
      <p:grpSpPr>
        <a:xfrm>
          <a:off x="0" y="0"/>
          <a:ext cx="0" cy="0"/>
          <a:chOff x="0" y="0"/>
          <a:chExt cx="0" cy="0"/>
        </a:xfrm>
      </p:grpSpPr>
      <p:sp>
        <p:nvSpPr>
          <p:cNvPr id="10" name="Rectangle 9"/>
          <p:cNvSpPr/>
          <p:nvPr userDrawn="1"/>
        </p:nvSpPr>
        <p:spPr>
          <a:xfrm>
            <a:off x="0" y="6148443"/>
            <a:ext cx="9144000" cy="386138"/>
          </a:xfrm>
          <a:prstGeom prst="rect">
            <a:avLst/>
          </a:prstGeom>
          <a:solidFill>
            <a:srgbClr val="FFFFFF"/>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457200" y="307788"/>
            <a:ext cx="6060302" cy="586541"/>
          </a:xfrm>
        </p:spPr>
        <p:txBody>
          <a:bodyPr>
            <a:normAutofit/>
          </a:bodyPr>
          <a:lstStyle>
            <a:lvl1pPr algn="l">
              <a:defRPr sz="2400" cap="all"/>
            </a:lvl1pPr>
          </a:lstStyle>
          <a:p>
            <a:r>
              <a:rPr lang="en-US" dirty="0"/>
              <a:t>SECTION TITLE</a:t>
            </a:r>
          </a:p>
        </p:txBody>
      </p:sp>
      <p:cxnSp>
        <p:nvCxnSpPr>
          <p:cNvPr id="8" name="Straight Connector 7"/>
          <p:cNvCxnSpPr/>
          <p:nvPr userDrawn="1"/>
        </p:nvCxnSpPr>
        <p:spPr>
          <a:xfrm>
            <a:off x="0" y="1006089"/>
            <a:ext cx="6517502" cy="56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733039" y="6211415"/>
            <a:ext cx="3992283" cy="246221"/>
          </a:xfrm>
          <a:prstGeom prst="rect">
            <a:avLst/>
          </a:prstGeom>
          <a:noFill/>
        </p:spPr>
        <p:txBody>
          <a:bodyPr wrap="square" rtlCol="0" anchor="ctr">
            <a:spAutoFit/>
          </a:bodyPr>
          <a:lstStyle/>
          <a:p>
            <a:pPr algn="r" defTabSz="457200"/>
            <a:r>
              <a:rPr lang="en-US" sz="1000" dirty="0">
                <a:solidFill>
                  <a:srgbClr val="003399"/>
                </a:solidFill>
              </a:rPr>
              <a:t>© 2017 American Psychiatric Association. All rights reserved. </a:t>
            </a:r>
          </a:p>
        </p:txBody>
      </p:sp>
      <p:sp>
        <p:nvSpPr>
          <p:cNvPr id="7" name="Rectangle 6"/>
          <p:cNvSpPr/>
          <p:nvPr userDrawn="1"/>
        </p:nvSpPr>
        <p:spPr>
          <a:xfrm>
            <a:off x="6517502" y="995680"/>
            <a:ext cx="2626498" cy="27432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2" name="Content Placeholder 25"/>
          <p:cNvSpPr>
            <a:spLocks noGrp="1"/>
          </p:cNvSpPr>
          <p:nvPr>
            <p:ph sz="quarter" idx="13"/>
          </p:nvPr>
        </p:nvSpPr>
        <p:spPr>
          <a:xfrm>
            <a:off x="457200" y="1361440"/>
            <a:ext cx="7815262" cy="45719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txBox="1">
            <a:spLocks/>
          </p:cNvSpPr>
          <p:nvPr userDrawn="1"/>
        </p:nvSpPr>
        <p:spPr>
          <a:xfrm>
            <a:off x="457200" y="6149136"/>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mtClean="0">
                <a:solidFill>
                  <a:srgbClr val="003399"/>
                </a:solidFill>
              </a:rPr>
              <a:pPr/>
              <a:t>‹#›</a:t>
            </a:fld>
            <a:endParaRPr lang="en-US" dirty="0">
              <a:solidFill>
                <a:srgbClr val="003399"/>
              </a:solidFill>
            </a:endParaRPr>
          </a:p>
        </p:txBody>
      </p:sp>
    </p:spTree>
    <p:extLst>
      <p:ext uri="{BB962C8B-B14F-4D97-AF65-F5344CB8AC3E}">
        <p14:creationId xmlns:p14="http://schemas.microsoft.com/office/powerpoint/2010/main" val="408245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WHITE BKG A">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6159583"/>
            <a:ext cx="9144000" cy="386138"/>
          </a:xfrm>
          <a:prstGeom prst="rect">
            <a:avLst/>
          </a:prstGeom>
          <a:solidFill>
            <a:srgbClr val="1C2D73"/>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8" name="Rectangle 7"/>
          <p:cNvSpPr/>
          <p:nvPr userDrawn="1"/>
        </p:nvSpPr>
        <p:spPr>
          <a:xfrm>
            <a:off x="0" y="170051"/>
            <a:ext cx="9144000" cy="955079"/>
          </a:xfrm>
          <a:prstGeom prst="rect">
            <a:avLst/>
          </a:prstGeom>
          <a:solidFill>
            <a:srgbClr val="1C2D73"/>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35CCB00-38B5-9543-8B3D-7DAFB5B0A7B3}" type="slidenum">
              <a:rPr lang="en-US" smtClean="0"/>
              <a:pPr/>
              <a:t>‹#›</a:t>
            </a:fld>
            <a:endParaRPr lang="en-US" dirty="0"/>
          </a:p>
        </p:txBody>
      </p:sp>
      <p:sp>
        <p:nvSpPr>
          <p:cNvPr id="6" name="Title 1"/>
          <p:cNvSpPr>
            <a:spLocks noGrp="1"/>
          </p:cNvSpPr>
          <p:nvPr>
            <p:ph type="title" hasCustomPrompt="1"/>
          </p:nvPr>
        </p:nvSpPr>
        <p:spPr>
          <a:xfrm>
            <a:off x="368135" y="275294"/>
            <a:ext cx="6222670" cy="709714"/>
          </a:xfrm>
        </p:spPr>
        <p:txBody>
          <a:bodyPr>
            <a:normAutofit/>
          </a:bodyPr>
          <a:lstStyle>
            <a:lvl1pPr algn="l">
              <a:defRPr sz="3000" cap="all">
                <a:solidFill>
                  <a:srgbClr val="FFFFFF"/>
                </a:solidFill>
              </a:defRPr>
            </a:lvl1pPr>
          </a:lstStyle>
          <a:p>
            <a:r>
              <a:rPr lang="en-US" dirty="0"/>
              <a:t>SECTION TITLE</a:t>
            </a:r>
          </a:p>
        </p:txBody>
      </p:sp>
      <p:sp>
        <p:nvSpPr>
          <p:cNvPr id="7" name="Content Placeholder 2"/>
          <p:cNvSpPr>
            <a:spLocks noGrp="1"/>
          </p:cNvSpPr>
          <p:nvPr>
            <p:ph idx="1" hasCustomPrompt="1"/>
          </p:nvPr>
        </p:nvSpPr>
        <p:spPr>
          <a:xfrm>
            <a:off x="368136" y="1640900"/>
            <a:ext cx="8318664" cy="3740465"/>
          </a:xfrm>
        </p:spPr>
        <p:txBody>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a:effectLst/>
              </a:defRPr>
            </a:lvl1pPr>
            <a:lvl2pPr marL="457200" indent="0">
              <a:buClr>
                <a:schemeClr val="accent6">
                  <a:lumMod val="60000"/>
                  <a:lumOff val="40000"/>
                </a:schemeClr>
              </a:buClr>
              <a:buFontTx/>
              <a:buNone/>
              <a:defRPr lang="en-US" sz="2000" b="0" i="0" u="none" strike="noStrike" baseline="0" smtClean="0">
                <a:solidFill>
                  <a:schemeClr val="tx1">
                    <a:lumMod val="50000"/>
                    <a:lumOff val="50000"/>
                  </a:schemeClr>
                </a:solidFill>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a:solidFill>
                  <a:schemeClr val="tx1">
                    <a:lumMod val="50000"/>
                    <a:lumOff val="50000"/>
                  </a:schemeClr>
                </a:solidFill>
              </a:defRPr>
            </a:lvl3pPr>
            <a:lvl4pPr marL="1600200" indent="-228600">
              <a:buClr>
                <a:schemeClr val="accent6">
                  <a:lumMod val="60000"/>
                  <a:lumOff val="40000"/>
                </a:schemeClr>
              </a:buClr>
              <a:buFont typeface="Arial"/>
              <a:buChar char="•"/>
              <a:defRPr/>
            </a:lvl4pPr>
            <a:lvl5pPr marL="2057400" indent="-228600">
              <a:buClr>
                <a:schemeClr val="accent6">
                  <a:lumMod val="60000"/>
                  <a:lumOff val="40000"/>
                </a:schemeClr>
              </a:buClr>
              <a:buFont typeface="Arial"/>
              <a:buChar char="•"/>
              <a:defRPr/>
            </a:lvl5pPr>
          </a:lstStyle>
          <a:p>
            <a:r>
              <a:rPr lang="en-US" sz="2300" dirty="0">
                <a:solidFill>
                  <a:srgbClr val="18458E"/>
                </a:solidFill>
                <a:effectLst/>
                <a:latin typeface="+mn-lt"/>
                <a:ea typeface="ＭＳ 明朝"/>
                <a:cs typeface="Gotham"/>
              </a:rPr>
              <a:t>Slide headline here </a:t>
            </a:r>
            <a:r>
              <a:rPr lang="en-US" sz="2300" dirty="0" err="1">
                <a:solidFill>
                  <a:srgbClr val="18458E"/>
                </a:solidFill>
                <a:effectLst/>
                <a:latin typeface="+mn-lt"/>
                <a:ea typeface="ＭＳ 明朝"/>
                <a:cs typeface="Gotham"/>
              </a:rPr>
              <a:t>lorem</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ipsum</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motal</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unum</a:t>
            </a:r>
            <a:r>
              <a:rPr lang="en-US" sz="2300" dirty="0">
                <a:solidFill>
                  <a:srgbClr val="18458E"/>
                </a:solidFill>
                <a:effectLst/>
                <a:latin typeface="+mn-lt"/>
                <a:ea typeface="ＭＳ 明朝"/>
                <a:cs typeface="Gotham"/>
              </a:rPr>
              <a:t>. </a:t>
            </a:r>
            <a:endParaRPr lang="en-US" sz="1200" dirty="0">
              <a:effectLst/>
              <a:latin typeface="Cambria"/>
              <a:ea typeface="ＭＳ 明朝"/>
              <a:cs typeface="Times New Roman"/>
            </a:endParaRPr>
          </a:p>
          <a:p>
            <a:endParaRPr lang="en-US" sz="1600" dirty="0">
              <a:solidFill>
                <a:srgbClr val="626365"/>
              </a:solidFill>
              <a:effectLst/>
              <a:latin typeface="+mn-lt"/>
              <a:ea typeface="ＭＳ 明朝"/>
              <a:cs typeface="Gotham"/>
            </a:endParaRPr>
          </a:p>
          <a:p>
            <a:r>
              <a:rPr lang="en-US" sz="1600" dirty="0" err="1">
                <a:solidFill>
                  <a:srgbClr val="626365"/>
                </a:solidFill>
                <a:effectLst/>
                <a:latin typeface="+mn-lt"/>
                <a:ea typeface="ＭＳ 明朝"/>
                <a:cs typeface="Gotham"/>
              </a:rPr>
              <a:t>Lorem</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ipsum</a:t>
            </a:r>
            <a:r>
              <a:rPr lang="en-US" sz="1600" dirty="0">
                <a:solidFill>
                  <a:srgbClr val="626365"/>
                </a:solidFill>
                <a:effectLst/>
                <a:latin typeface="+mn-lt"/>
                <a:ea typeface="ＭＳ 明朝"/>
                <a:cs typeface="Gotham"/>
              </a:rPr>
              <a:t> dolor sit </a:t>
            </a:r>
            <a:r>
              <a:rPr lang="en-US" sz="1600" dirty="0" err="1">
                <a:solidFill>
                  <a:srgbClr val="626365"/>
                </a:solidFill>
                <a:effectLst/>
                <a:latin typeface="+mn-lt"/>
                <a:ea typeface="ＭＳ 明朝"/>
                <a:cs typeface="Gotham"/>
              </a:rPr>
              <a:t>amet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consectetur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adipiscing</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sed</a:t>
            </a:r>
            <a:r>
              <a:rPr lang="en-US" sz="1600" dirty="0">
                <a:solidFill>
                  <a:srgbClr val="626365"/>
                </a:solidFill>
                <a:effectLst/>
                <a:latin typeface="+mn-lt"/>
                <a:ea typeface="ＭＳ 明朝"/>
                <a:cs typeface="Gotham"/>
              </a:rPr>
              <a:t> do </a:t>
            </a:r>
            <a:r>
              <a:rPr lang="en-US" sz="1600" dirty="0" err="1">
                <a:solidFill>
                  <a:srgbClr val="626365"/>
                </a:solidFill>
                <a:effectLst/>
                <a:latin typeface="+mn-lt"/>
                <a:ea typeface="ＭＳ 明朝"/>
                <a:cs typeface="Gotham"/>
              </a:rPr>
              <a:t>eiusmod</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tempor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incididunt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labore</a:t>
            </a:r>
            <a:r>
              <a:rPr lang="en-US" sz="1600" dirty="0">
                <a:solidFill>
                  <a:srgbClr val="626365"/>
                </a:solidFill>
                <a:effectLst/>
                <a:latin typeface="+mn-lt"/>
                <a:ea typeface="ＭＳ 明朝"/>
                <a:cs typeface="Gotham"/>
              </a:rPr>
              <a:t> et </a:t>
            </a:r>
            <a:r>
              <a:rPr lang="en-US" sz="1600" dirty="0" err="1">
                <a:solidFill>
                  <a:srgbClr val="626365"/>
                </a:solidFill>
                <a:effectLst/>
                <a:latin typeface="+mn-lt"/>
                <a:ea typeface="ＭＳ 明朝"/>
                <a:cs typeface="Gotham"/>
              </a:rPr>
              <a:t>dolore</a:t>
            </a:r>
            <a:r>
              <a:rPr lang="en-US" sz="1600" dirty="0">
                <a:solidFill>
                  <a:srgbClr val="626365"/>
                </a:solidFill>
                <a:effectLst/>
                <a:latin typeface="+mn-lt"/>
                <a:ea typeface="ＭＳ 明朝"/>
                <a:cs typeface="Gotham"/>
              </a:rPr>
              <a:t> magna </a:t>
            </a:r>
            <a:r>
              <a:rPr lang="en-US" sz="1600" dirty="0" err="1">
                <a:solidFill>
                  <a:srgbClr val="626365"/>
                </a:solidFill>
                <a:effectLst/>
                <a:latin typeface="+mn-lt"/>
                <a:ea typeface="ＭＳ 明朝"/>
                <a:cs typeface="Gotham"/>
              </a:rPr>
              <a:t>aliqua</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endParaRPr lang="en-US" sz="1600" b="1" dirty="0">
              <a:solidFill>
                <a:srgbClr val="6589C6"/>
              </a:solidFill>
              <a:effectLst/>
              <a:latin typeface="+mn-lt"/>
              <a:ea typeface="ＭＳ 明朝"/>
              <a:cs typeface="Gotham"/>
            </a:endParaRPr>
          </a:p>
          <a:p>
            <a:r>
              <a:rPr lang="en-US" sz="1600" b="1" dirty="0">
                <a:solidFill>
                  <a:srgbClr val="6589C6"/>
                </a:solidFill>
                <a:effectLst/>
                <a:latin typeface="+mn-lt"/>
                <a:ea typeface="ＭＳ 明朝"/>
                <a:cs typeface="Gotham"/>
              </a:rPr>
              <a:t>• _</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enim</a:t>
            </a:r>
            <a:r>
              <a:rPr lang="en-US" sz="1600" dirty="0">
                <a:solidFill>
                  <a:srgbClr val="626365"/>
                </a:solidFill>
                <a:effectLst/>
                <a:latin typeface="+mn-lt"/>
                <a:ea typeface="ＭＳ 明朝"/>
                <a:cs typeface="Gotham"/>
              </a:rPr>
              <a:t> ad minim </a:t>
            </a:r>
            <a:r>
              <a:rPr lang="en-US" sz="1600" dirty="0" err="1">
                <a:solidFill>
                  <a:srgbClr val="626365"/>
                </a:solidFill>
                <a:effectLst/>
                <a:latin typeface="+mn-lt"/>
                <a:ea typeface="ＭＳ 明朝"/>
                <a:cs typeface="Gotham"/>
              </a:rPr>
              <a:t>veniam</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r>
              <a:rPr lang="en-US" sz="1600" b="1" dirty="0">
                <a:solidFill>
                  <a:srgbClr val="6589C6"/>
                </a:solidFill>
                <a:effectLst/>
                <a:latin typeface="+mn-lt"/>
                <a:ea typeface="ＭＳ 明朝"/>
                <a:cs typeface="Gotham"/>
              </a:rPr>
              <a:t>• _</a:t>
            </a:r>
            <a:r>
              <a:rPr lang="en-US" sz="1600" dirty="0" err="1">
                <a:solidFill>
                  <a:srgbClr val="626365"/>
                </a:solidFill>
                <a:effectLst/>
                <a:latin typeface="+mn-lt"/>
                <a:ea typeface="ＭＳ 明朝"/>
                <a:cs typeface="Gotham"/>
              </a:rPr>
              <a:t>Quis</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nostrud</a:t>
            </a:r>
            <a:r>
              <a:rPr lang="en-US" sz="1600" dirty="0">
                <a:solidFill>
                  <a:srgbClr val="626365"/>
                </a:solidFill>
                <a:effectLst/>
                <a:latin typeface="+mn-lt"/>
                <a:ea typeface="ＭＳ 明朝"/>
                <a:cs typeface="Gotham"/>
              </a:rPr>
              <a:t> exercitation </a:t>
            </a:r>
            <a:r>
              <a:rPr lang="en-US" sz="1600" dirty="0" err="1">
                <a:solidFill>
                  <a:srgbClr val="626365"/>
                </a:solidFill>
                <a:effectLst/>
                <a:latin typeface="+mn-lt"/>
                <a:ea typeface="ＭＳ 明朝"/>
                <a:cs typeface="Gotham"/>
              </a:rPr>
              <a:t>ullamco</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laboris</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r>
              <a:rPr lang="en-US" sz="1600" b="1" dirty="0">
                <a:solidFill>
                  <a:srgbClr val="6589C6"/>
                </a:solidFill>
                <a:effectLst/>
                <a:latin typeface="+mn-lt"/>
                <a:ea typeface="ＭＳ 明朝"/>
                <a:cs typeface="Gotham"/>
              </a:rPr>
              <a:t>• _</a:t>
            </a:r>
            <a:r>
              <a:rPr lang="en-US" sz="1600" dirty="0">
                <a:solidFill>
                  <a:srgbClr val="626365"/>
                </a:solidFill>
                <a:effectLst/>
                <a:latin typeface="+mn-lt"/>
                <a:ea typeface="ＭＳ 明朝"/>
                <a:cs typeface="Gotham"/>
              </a:rPr>
              <a:t>Nisi </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aliquip</a:t>
            </a:r>
            <a:r>
              <a:rPr lang="en-US" sz="1600" dirty="0">
                <a:solidFill>
                  <a:srgbClr val="626365"/>
                </a:solidFill>
                <a:effectLst/>
                <a:latin typeface="+mn-lt"/>
                <a:ea typeface="ＭＳ 明朝"/>
                <a:cs typeface="Gotham"/>
              </a:rPr>
              <a:t> ex </a:t>
            </a:r>
            <a:r>
              <a:rPr lang="en-US" sz="1600" dirty="0" err="1">
                <a:solidFill>
                  <a:srgbClr val="626365"/>
                </a:solidFill>
                <a:effectLst/>
                <a:latin typeface="+mn-lt"/>
                <a:ea typeface="ＭＳ 明朝"/>
                <a:cs typeface="Gotham"/>
              </a:rPr>
              <a:t>ea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commodo</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consequat</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endParaRPr lang="en-US" sz="1600" dirty="0">
              <a:solidFill>
                <a:srgbClr val="626365"/>
              </a:solidFill>
              <a:effectLst/>
              <a:latin typeface="+mn-lt"/>
              <a:ea typeface="ＭＳ 明朝"/>
              <a:cs typeface="Gotham"/>
            </a:endParaRPr>
          </a:p>
          <a:p>
            <a:r>
              <a:rPr lang="en-US" sz="1600" dirty="0" err="1">
                <a:solidFill>
                  <a:srgbClr val="626365"/>
                </a:solidFill>
                <a:effectLst/>
                <a:latin typeface="+mn-lt"/>
                <a:ea typeface="ＭＳ 明朝"/>
                <a:cs typeface="Gotham"/>
              </a:rPr>
              <a:t>Duis</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aute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irure</a:t>
            </a:r>
            <a:r>
              <a:rPr lang="en-US" sz="1600" dirty="0">
                <a:solidFill>
                  <a:srgbClr val="626365"/>
                </a:solidFill>
                <a:effectLst/>
                <a:latin typeface="+mn-lt"/>
                <a:ea typeface="ＭＳ 明朝"/>
                <a:cs typeface="Gotham"/>
              </a:rPr>
              <a:t> dolor in </a:t>
            </a:r>
            <a:r>
              <a:rPr lang="en-US" sz="1600" dirty="0" err="1">
                <a:solidFill>
                  <a:srgbClr val="626365"/>
                </a:solidFill>
                <a:effectLst/>
                <a:latin typeface="+mn-lt"/>
                <a:ea typeface="ＭＳ 明朝"/>
                <a:cs typeface="Gotham"/>
              </a:rPr>
              <a:t>reprehenderit</a:t>
            </a:r>
            <a:r>
              <a:rPr lang="en-US" sz="1600" dirty="0">
                <a:solidFill>
                  <a:srgbClr val="626365"/>
                </a:solidFill>
                <a:effectLst/>
                <a:latin typeface="+mn-lt"/>
                <a:ea typeface="ＭＳ 明朝"/>
                <a:cs typeface="Gotham"/>
              </a:rPr>
              <a:t> in </a:t>
            </a:r>
            <a:r>
              <a:rPr lang="en-US" sz="1600" dirty="0" err="1">
                <a:solidFill>
                  <a:srgbClr val="626365"/>
                </a:solidFill>
                <a:effectLst/>
                <a:latin typeface="+mn-lt"/>
                <a:ea typeface="ＭＳ 明朝"/>
                <a:cs typeface="Gotham"/>
              </a:rPr>
              <a:t>voluptate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velit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esse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cillum</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dolore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eu</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fugiat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nulla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pariatur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Excepteur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sint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occaecat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cupidatat</a:t>
            </a:r>
            <a:r>
              <a:rPr lang="en-US" sz="1600" dirty="0">
                <a:solidFill>
                  <a:srgbClr val="626365"/>
                </a:solidFill>
                <a:effectLst/>
                <a:latin typeface="+mn-lt"/>
                <a:ea typeface="ＭＳ 明朝"/>
                <a:cs typeface="Gotham"/>
              </a:rPr>
              <a:t> non </a:t>
            </a:r>
            <a:r>
              <a:rPr lang="en-US" sz="1600" dirty="0" err="1">
                <a:solidFill>
                  <a:srgbClr val="626365"/>
                </a:solidFill>
                <a:effectLst/>
                <a:latin typeface="+mn-lt"/>
                <a:ea typeface="ＭＳ 明朝"/>
                <a:cs typeface="Gotham"/>
              </a:rPr>
              <a:t>proident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sunt</a:t>
            </a:r>
            <a:r>
              <a:rPr lang="en-US" sz="1600" dirty="0">
                <a:solidFill>
                  <a:srgbClr val="626365"/>
                </a:solidFill>
                <a:effectLst/>
                <a:latin typeface="+mn-lt"/>
                <a:ea typeface="ＭＳ 明朝"/>
                <a:cs typeface="Gotham"/>
              </a:rPr>
              <a:t> in culpa qui </a:t>
            </a:r>
            <a:r>
              <a:rPr lang="en-US" sz="1600" dirty="0" err="1">
                <a:solidFill>
                  <a:srgbClr val="626365"/>
                </a:solidFill>
                <a:effectLst/>
                <a:latin typeface="+mn-lt"/>
                <a:ea typeface="ＭＳ 明朝"/>
                <a:cs typeface="Gotham"/>
              </a:rPr>
              <a:t>officia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deserunt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mollit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anim</a:t>
            </a:r>
            <a:r>
              <a:rPr lang="en-US" sz="1600" dirty="0">
                <a:solidFill>
                  <a:srgbClr val="626365"/>
                </a:solidFill>
                <a:effectLst/>
                <a:latin typeface="+mn-lt"/>
                <a:ea typeface="ＭＳ 明朝"/>
                <a:cs typeface="Gotham"/>
              </a:rPr>
              <a:t> id </a:t>
            </a:r>
            <a:r>
              <a:rPr lang="en-US" sz="1600" dirty="0" err="1">
                <a:solidFill>
                  <a:srgbClr val="626365"/>
                </a:solidFill>
                <a:effectLst/>
                <a:latin typeface="+mn-lt"/>
                <a:ea typeface="ＭＳ 明朝"/>
                <a:cs typeface="Gotham"/>
              </a:rPr>
              <a:t>est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laborum</a:t>
            </a:r>
            <a:r>
              <a:rPr lang="en-US" sz="1600" dirty="0">
                <a:solidFill>
                  <a:srgbClr val="626365"/>
                </a:solidFill>
                <a:effectLst/>
                <a:latin typeface="+mn-lt"/>
                <a:ea typeface="ＭＳ 明朝"/>
                <a:cs typeface="Gotham"/>
              </a:rPr>
              <a:t>.</a:t>
            </a:r>
            <a:endParaRPr lang="en-US" sz="1200" dirty="0">
              <a:effectLst/>
              <a:latin typeface="Cambria"/>
              <a:ea typeface="ＭＳ 明朝"/>
              <a:cs typeface="Times New Roman"/>
            </a:endParaRPr>
          </a:p>
        </p:txBody>
      </p:sp>
      <p:pic>
        <p:nvPicPr>
          <p:cNvPr id="9" name="Picture 8"/>
          <p:cNvPicPr>
            <a:picLocks noChangeAspect="1"/>
          </p:cNvPicPr>
          <p:nvPr userDrawn="1"/>
        </p:nvPicPr>
        <p:blipFill rotWithShape="1">
          <a:blip r:embed="rId2"/>
          <a:srcRect b="11215"/>
          <a:stretch/>
        </p:blipFill>
        <p:spPr>
          <a:xfrm>
            <a:off x="6717551" y="332442"/>
            <a:ext cx="2148066" cy="792688"/>
          </a:xfrm>
          <a:prstGeom prst="rect">
            <a:avLst/>
          </a:prstGeom>
        </p:spPr>
      </p:pic>
      <p:sp>
        <p:nvSpPr>
          <p:cNvPr id="10" name="TextBox 9"/>
          <p:cNvSpPr txBox="1"/>
          <p:nvPr userDrawn="1"/>
        </p:nvSpPr>
        <p:spPr>
          <a:xfrm>
            <a:off x="4754281" y="6508130"/>
            <a:ext cx="3992283" cy="400110"/>
          </a:xfrm>
          <a:prstGeom prst="rect">
            <a:avLst/>
          </a:prstGeom>
          <a:noFill/>
        </p:spPr>
        <p:txBody>
          <a:bodyPr wrap="square" rtlCol="0">
            <a:spAutoFit/>
          </a:bodyPr>
          <a:lstStyle/>
          <a:p>
            <a:pPr algn="r"/>
            <a:r>
              <a:rPr lang="en-US" sz="1000" kern="1200" dirty="0">
                <a:solidFill>
                  <a:schemeClr val="tx1"/>
                </a:solidFill>
                <a:effectLst/>
                <a:latin typeface="+mn-lt"/>
                <a:ea typeface="+mn-ea"/>
                <a:cs typeface="+mn-cs"/>
              </a:rPr>
              <a:t>© 2017 American Psychiatric Association. All rights reserved.</a:t>
            </a:r>
          </a:p>
          <a:p>
            <a:pPr algn="r"/>
            <a:r>
              <a:rPr lang="en-US" sz="1000" kern="1200" dirty="0">
                <a:solidFill>
                  <a:schemeClr val="tx1"/>
                </a:solidFill>
                <a:effectLst/>
                <a:latin typeface="+mn-lt"/>
                <a:ea typeface="+mn-ea"/>
                <a:cs typeface="+mn-cs"/>
              </a:rPr>
              <a:t> </a:t>
            </a:r>
          </a:p>
        </p:txBody>
      </p:sp>
    </p:spTree>
    <p:extLst>
      <p:ext uri="{BB962C8B-B14F-4D97-AF65-F5344CB8AC3E}">
        <p14:creationId xmlns:p14="http://schemas.microsoft.com/office/powerpoint/2010/main" val="141176444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WHITE BKG B">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6148443"/>
            <a:ext cx="9144000" cy="386138"/>
          </a:xfrm>
          <a:prstGeom prst="rect">
            <a:avLst/>
          </a:prstGeom>
          <a:solidFill>
            <a:srgbClr val="1C2D73"/>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defTabSz="457200"/>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35CCB00-38B5-9543-8B3D-7DAFB5B0A7B3}" type="slidenum">
              <a:rPr lang="en-US" smtClean="0"/>
              <a:pPr/>
              <a:t>‹#›</a:t>
            </a:fld>
            <a:endParaRPr lang="en-US" dirty="0"/>
          </a:p>
        </p:txBody>
      </p:sp>
      <p:sp>
        <p:nvSpPr>
          <p:cNvPr id="6" name="Title 1"/>
          <p:cNvSpPr>
            <a:spLocks noGrp="1"/>
          </p:cNvSpPr>
          <p:nvPr>
            <p:ph type="title" hasCustomPrompt="1"/>
          </p:nvPr>
        </p:nvSpPr>
        <p:spPr>
          <a:xfrm>
            <a:off x="383978" y="268218"/>
            <a:ext cx="6133523" cy="709714"/>
          </a:xfrm>
        </p:spPr>
        <p:txBody>
          <a:bodyPr>
            <a:normAutofit/>
          </a:bodyPr>
          <a:lstStyle>
            <a:lvl1pPr algn="l">
              <a:defRPr sz="3000" cap="all">
                <a:solidFill>
                  <a:schemeClr val="accent6"/>
                </a:solidFill>
              </a:defRPr>
            </a:lvl1pPr>
          </a:lstStyle>
          <a:p>
            <a:r>
              <a:rPr lang="en-US" dirty="0"/>
              <a:t>SECTION TITLE</a:t>
            </a:r>
          </a:p>
        </p:txBody>
      </p:sp>
      <p:pic>
        <p:nvPicPr>
          <p:cNvPr id="8" name="Picture 7"/>
          <p:cNvPicPr>
            <a:picLocks noChangeAspect="1"/>
          </p:cNvPicPr>
          <p:nvPr userDrawn="1"/>
        </p:nvPicPr>
        <p:blipFill>
          <a:blip r:embed="rId2"/>
          <a:stretch>
            <a:fillRect/>
          </a:stretch>
        </p:blipFill>
        <p:spPr>
          <a:xfrm>
            <a:off x="6729181" y="266699"/>
            <a:ext cx="2103359" cy="692293"/>
          </a:xfrm>
          <a:prstGeom prst="rect">
            <a:avLst/>
          </a:prstGeom>
        </p:spPr>
      </p:pic>
      <p:cxnSp>
        <p:nvCxnSpPr>
          <p:cNvPr id="10" name="Straight Connector 9"/>
          <p:cNvCxnSpPr/>
          <p:nvPr userDrawn="1"/>
        </p:nvCxnSpPr>
        <p:spPr>
          <a:xfrm>
            <a:off x="0" y="977932"/>
            <a:ext cx="651750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 hasCustomPrompt="1"/>
          </p:nvPr>
        </p:nvSpPr>
        <p:spPr>
          <a:xfrm>
            <a:off x="383979" y="1640900"/>
            <a:ext cx="8362585" cy="3740465"/>
          </a:xfrm>
        </p:spPr>
        <p:txBody>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a:effectLst/>
              </a:defRPr>
            </a:lvl1pPr>
            <a:lvl2pPr marL="457200" indent="0">
              <a:buClr>
                <a:schemeClr val="accent6">
                  <a:lumMod val="60000"/>
                  <a:lumOff val="40000"/>
                </a:schemeClr>
              </a:buClr>
              <a:buFontTx/>
              <a:buNone/>
              <a:defRPr lang="en-US" sz="2000" b="0" i="0" u="none" strike="noStrike" baseline="0" smtClean="0">
                <a:solidFill>
                  <a:schemeClr val="tx1">
                    <a:lumMod val="50000"/>
                    <a:lumOff val="50000"/>
                  </a:schemeClr>
                </a:solidFill>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a:solidFill>
                  <a:schemeClr val="tx1">
                    <a:lumMod val="50000"/>
                    <a:lumOff val="50000"/>
                  </a:schemeClr>
                </a:solidFill>
              </a:defRPr>
            </a:lvl3pPr>
            <a:lvl4pPr marL="1600200" indent="-228600">
              <a:buClr>
                <a:schemeClr val="accent6">
                  <a:lumMod val="60000"/>
                  <a:lumOff val="40000"/>
                </a:schemeClr>
              </a:buClr>
              <a:buFont typeface="Arial"/>
              <a:buChar char="•"/>
              <a:defRPr/>
            </a:lvl4pPr>
            <a:lvl5pPr marL="2057400" indent="-228600">
              <a:buClr>
                <a:schemeClr val="accent6">
                  <a:lumMod val="60000"/>
                  <a:lumOff val="40000"/>
                </a:schemeClr>
              </a:buClr>
              <a:buFont typeface="Arial"/>
              <a:buChar char="•"/>
              <a:defRPr/>
            </a:lvl5pPr>
          </a:lstStyle>
          <a:p>
            <a:r>
              <a:rPr lang="en-US" sz="2300" dirty="0">
                <a:solidFill>
                  <a:srgbClr val="18458E"/>
                </a:solidFill>
                <a:effectLst/>
                <a:latin typeface="+mn-lt"/>
                <a:ea typeface="ＭＳ 明朝"/>
                <a:cs typeface="Gotham"/>
              </a:rPr>
              <a:t>Slide headline here </a:t>
            </a:r>
            <a:r>
              <a:rPr lang="en-US" sz="2300" dirty="0" err="1">
                <a:solidFill>
                  <a:srgbClr val="18458E"/>
                </a:solidFill>
                <a:effectLst/>
                <a:latin typeface="+mn-lt"/>
                <a:ea typeface="ＭＳ 明朝"/>
                <a:cs typeface="Gotham"/>
              </a:rPr>
              <a:t>lorem</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ipsum</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motal</a:t>
            </a:r>
            <a:r>
              <a:rPr lang="en-US" sz="2300" dirty="0">
                <a:solidFill>
                  <a:srgbClr val="18458E"/>
                </a:solidFill>
                <a:effectLst/>
                <a:latin typeface="+mn-lt"/>
                <a:ea typeface="ＭＳ 明朝"/>
                <a:cs typeface="Gotham"/>
              </a:rPr>
              <a:t> </a:t>
            </a:r>
            <a:r>
              <a:rPr lang="en-US" sz="2300" dirty="0" err="1">
                <a:solidFill>
                  <a:srgbClr val="18458E"/>
                </a:solidFill>
                <a:effectLst/>
                <a:latin typeface="+mn-lt"/>
                <a:ea typeface="ＭＳ 明朝"/>
                <a:cs typeface="Gotham"/>
              </a:rPr>
              <a:t>unum</a:t>
            </a:r>
            <a:r>
              <a:rPr lang="en-US" sz="2300" dirty="0">
                <a:solidFill>
                  <a:srgbClr val="18458E"/>
                </a:solidFill>
                <a:effectLst/>
                <a:latin typeface="+mn-lt"/>
                <a:ea typeface="ＭＳ 明朝"/>
                <a:cs typeface="Gotham"/>
              </a:rPr>
              <a:t>. </a:t>
            </a:r>
            <a:endParaRPr lang="en-US" sz="1200" dirty="0">
              <a:effectLst/>
              <a:latin typeface="Cambria"/>
              <a:ea typeface="ＭＳ 明朝"/>
              <a:cs typeface="Times New Roman"/>
            </a:endParaRPr>
          </a:p>
          <a:p>
            <a:endParaRPr lang="en-US" sz="1600" dirty="0">
              <a:solidFill>
                <a:srgbClr val="626365"/>
              </a:solidFill>
              <a:effectLst/>
              <a:latin typeface="+mn-lt"/>
              <a:ea typeface="ＭＳ 明朝"/>
              <a:cs typeface="Gotham"/>
            </a:endParaRPr>
          </a:p>
          <a:p>
            <a:r>
              <a:rPr lang="en-US" sz="1600" dirty="0" err="1">
                <a:solidFill>
                  <a:srgbClr val="626365"/>
                </a:solidFill>
                <a:effectLst/>
                <a:latin typeface="+mn-lt"/>
                <a:ea typeface="ＭＳ 明朝"/>
                <a:cs typeface="Gotham"/>
              </a:rPr>
              <a:t>Lorem</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ipsum</a:t>
            </a:r>
            <a:r>
              <a:rPr lang="en-US" sz="1600" dirty="0">
                <a:solidFill>
                  <a:srgbClr val="626365"/>
                </a:solidFill>
                <a:effectLst/>
                <a:latin typeface="+mn-lt"/>
                <a:ea typeface="ＭＳ 明朝"/>
                <a:cs typeface="Gotham"/>
              </a:rPr>
              <a:t> dolor sit </a:t>
            </a:r>
            <a:r>
              <a:rPr lang="en-US" sz="1600" dirty="0" err="1">
                <a:solidFill>
                  <a:srgbClr val="626365"/>
                </a:solidFill>
                <a:effectLst/>
                <a:latin typeface="+mn-lt"/>
                <a:ea typeface="ＭＳ 明朝"/>
                <a:cs typeface="Gotham"/>
              </a:rPr>
              <a:t>amet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consectetur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adipiscing</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sed</a:t>
            </a:r>
            <a:r>
              <a:rPr lang="en-US" sz="1600" dirty="0">
                <a:solidFill>
                  <a:srgbClr val="626365"/>
                </a:solidFill>
                <a:effectLst/>
                <a:latin typeface="+mn-lt"/>
                <a:ea typeface="ＭＳ 明朝"/>
                <a:cs typeface="Gotham"/>
              </a:rPr>
              <a:t> do </a:t>
            </a:r>
            <a:r>
              <a:rPr lang="en-US" sz="1600" dirty="0" err="1">
                <a:solidFill>
                  <a:srgbClr val="626365"/>
                </a:solidFill>
                <a:effectLst/>
                <a:latin typeface="+mn-lt"/>
                <a:ea typeface="ＭＳ 明朝"/>
                <a:cs typeface="Gotham"/>
              </a:rPr>
              <a:t>eiusmod</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tempor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incididunt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labore</a:t>
            </a:r>
            <a:r>
              <a:rPr lang="en-US" sz="1600" dirty="0">
                <a:solidFill>
                  <a:srgbClr val="626365"/>
                </a:solidFill>
                <a:effectLst/>
                <a:latin typeface="+mn-lt"/>
                <a:ea typeface="ＭＳ 明朝"/>
                <a:cs typeface="Gotham"/>
              </a:rPr>
              <a:t> et </a:t>
            </a:r>
            <a:r>
              <a:rPr lang="en-US" sz="1600" dirty="0" err="1">
                <a:solidFill>
                  <a:srgbClr val="626365"/>
                </a:solidFill>
                <a:effectLst/>
                <a:latin typeface="+mn-lt"/>
                <a:ea typeface="ＭＳ 明朝"/>
                <a:cs typeface="Gotham"/>
              </a:rPr>
              <a:t>dolore</a:t>
            </a:r>
            <a:r>
              <a:rPr lang="en-US" sz="1600" dirty="0">
                <a:solidFill>
                  <a:srgbClr val="626365"/>
                </a:solidFill>
                <a:effectLst/>
                <a:latin typeface="+mn-lt"/>
                <a:ea typeface="ＭＳ 明朝"/>
                <a:cs typeface="Gotham"/>
              </a:rPr>
              <a:t> magna </a:t>
            </a:r>
            <a:r>
              <a:rPr lang="en-US" sz="1600" dirty="0" err="1">
                <a:solidFill>
                  <a:srgbClr val="626365"/>
                </a:solidFill>
                <a:effectLst/>
                <a:latin typeface="+mn-lt"/>
                <a:ea typeface="ＭＳ 明朝"/>
                <a:cs typeface="Gotham"/>
              </a:rPr>
              <a:t>aliqua</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endParaRPr lang="en-US" sz="1600" b="1" dirty="0">
              <a:solidFill>
                <a:srgbClr val="6589C6"/>
              </a:solidFill>
              <a:effectLst/>
              <a:latin typeface="+mn-lt"/>
              <a:ea typeface="ＭＳ 明朝"/>
              <a:cs typeface="Gotham"/>
            </a:endParaRPr>
          </a:p>
          <a:p>
            <a:r>
              <a:rPr lang="en-US" sz="1600" b="1" dirty="0">
                <a:solidFill>
                  <a:srgbClr val="6589C6"/>
                </a:solidFill>
                <a:effectLst/>
                <a:latin typeface="+mn-lt"/>
                <a:ea typeface="ＭＳ 明朝"/>
                <a:cs typeface="Gotham"/>
              </a:rPr>
              <a:t>• _</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enim</a:t>
            </a:r>
            <a:r>
              <a:rPr lang="en-US" sz="1600" dirty="0">
                <a:solidFill>
                  <a:srgbClr val="626365"/>
                </a:solidFill>
                <a:effectLst/>
                <a:latin typeface="+mn-lt"/>
                <a:ea typeface="ＭＳ 明朝"/>
                <a:cs typeface="Gotham"/>
              </a:rPr>
              <a:t> ad minim </a:t>
            </a:r>
            <a:r>
              <a:rPr lang="en-US" sz="1600" dirty="0" err="1">
                <a:solidFill>
                  <a:srgbClr val="626365"/>
                </a:solidFill>
                <a:effectLst/>
                <a:latin typeface="+mn-lt"/>
                <a:ea typeface="ＭＳ 明朝"/>
                <a:cs typeface="Gotham"/>
              </a:rPr>
              <a:t>veniam</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r>
              <a:rPr lang="en-US" sz="1600" b="1" dirty="0">
                <a:solidFill>
                  <a:srgbClr val="6589C6"/>
                </a:solidFill>
                <a:effectLst/>
                <a:latin typeface="+mn-lt"/>
                <a:ea typeface="ＭＳ 明朝"/>
                <a:cs typeface="Gotham"/>
              </a:rPr>
              <a:t>• _</a:t>
            </a:r>
            <a:r>
              <a:rPr lang="en-US" sz="1600" dirty="0" err="1">
                <a:solidFill>
                  <a:srgbClr val="626365"/>
                </a:solidFill>
                <a:effectLst/>
                <a:latin typeface="+mn-lt"/>
                <a:ea typeface="ＭＳ 明朝"/>
                <a:cs typeface="Gotham"/>
              </a:rPr>
              <a:t>Quis</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nostrud</a:t>
            </a:r>
            <a:r>
              <a:rPr lang="en-US" sz="1600" dirty="0">
                <a:solidFill>
                  <a:srgbClr val="626365"/>
                </a:solidFill>
                <a:effectLst/>
                <a:latin typeface="+mn-lt"/>
                <a:ea typeface="ＭＳ 明朝"/>
                <a:cs typeface="Gotham"/>
              </a:rPr>
              <a:t> exercitation </a:t>
            </a:r>
            <a:r>
              <a:rPr lang="en-US" sz="1600" dirty="0" err="1">
                <a:solidFill>
                  <a:srgbClr val="626365"/>
                </a:solidFill>
                <a:effectLst/>
                <a:latin typeface="+mn-lt"/>
                <a:ea typeface="ＭＳ 明朝"/>
                <a:cs typeface="Gotham"/>
              </a:rPr>
              <a:t>ullamco</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laboris</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r>
              <a:rPr lang="en-US" sz="1600" b="1" dirty="0">
                <a:solidFill>
                  <a:srgbClr val="6589C6"/>
                </a:solidFill>
                <a:effectLst/>
                <a:latin typeface="+mn-lt"/>
                <a:ea typeface="ＭＳ 明朝"/>
                <a:cs typeface="Gotham"/>
              </a:rPr>
              <a:t>• _</a:t>
            </a:r>
            <a:r>
              <a:rPr lang="en-US" sz="1600" dirty="0">
                <a:solidFill>
                  <a:srgbClr val="626365"/>
                </a:solidFill>
                <a:effectLst/>
                <a:latin typeface="+mn-lt"/>
                <a:ea typeface="ＭＳ 明朝"/>
                <a:cs typeface="Gotham"/>
              </a:rPr>
              <a:t>Nisi </a:t>
            </a:r>
            <a:r>
              <a:rPr lang="en-US" sz="1600" dirty="0" err="1">
                <a:solidFill>
                  <a:srgbClr val="626365"/>
                </a:solidFill>
                <a:effectLst/>
                <a:latin typeface="+mn-lt"/>
                <a:ea typeface="ＭＳ 明朝"/>
                <a:cs typeface="Gotham"/>
              </a:rPr>
              <a:t>ut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aliquip</a:t>
            </a:r>
            <a:r>
              <a:rPr lang="en-US" sz="1600" dirty="0">
                <a:solidFill>
                  <a:srgbClr val="626365"/>
                </a:solidFill>
                <a:effectLst/>
                <a:latin typeface="+mn-lt"/>
                <a:ea typeface="ＭＳ 明朝"/>
                <a:cs typeface="Gotham"/>
              </a:rPr>
              <a:t> ex </a:t>
            </a:r>
            <a:r>
              <a:rPr lang="en-US" sz="1600" dirty="0" err="1">
                <a:solidFill>
                  <a:srgbClr val="626365"/>
                </a:solidFill>
                <a:effectLst/>
                <a:latin typeface="+mn-lt"/>
                <a:ea typeface="ＭＳ 明朝"/>
                <a:cs typeface="Gotham"/>
              </a:rPr>
              <a:t>ea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commodo</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consequat</a:t>
            </a:r>
            <a:r>
              <a:rPr lang="en-US" sz="1600" dirty="0">
                <a:solidFill>
                  <a:srgbClr val="626365"/>
                </a:solidFill>
                <a:effectLst/>
                <a:latin typeface="+mn-lt"/>
                <a:ea typeface="ＭＳ 明朝"/>
                <a:cs typeface="Gotham"/>
              </a:rPr>
              <a:t> </a:t>
            </a:r>
            <a:endParaRPr lang="en-US" sz="1200" dirty="0">
              <a:effectLst/>
              <a:latin typeface="Cambria"/>
              <a:ea typeface="ＭＳ 明朝"/>
              <a:cs typeface="Times New Roman"/>
            </a:endParaRPr>
          </a:p>
          <a:p>
            <a:endParaRPr lang="en-US" sz="1600" dirty="0">
              <a:solidFill>
                <a:srgbClr val="626365"/>
              </a:solidFill>
              <a:effectLst/>
              <a:latin typeface="+mn-lt"/>
              <a:ea typeface="ＭＳ 明朝"/>
              <a:cs typeface="Gotham"/>
            </a:endParaRPr>
          </a:p>
          <a:p>
            <a:r>
              <a:rPr lang="en-US" sz="1600" dirty="0" err="1">
                <a:solidFill>
                  <a:srgbClr val="626365"/>
                </a:solidFill>
                <a:effectLst/>
                <a:latin typeface="+mn-lt"/>
                <a:ea typeface="ＭＳ 明朝"/>
                <a:cs typeface="Gotham"/>
              </a:rPr>
              <a:t>Duis</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aute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irure</a:t>
            </a:r>
            <a:r>
              <a:rPr lang="en-US" sz="1600" dirty="0">
                <a:solidFill>
                  <a:srgbClr val="626365"/>
                </a:solidFill>
                <a:effectLst/>
                <a:latin typeface="+mn-lt"/>
                <a:ea typeface="ＭＳ 明朝"/>
                <a:cs typeface="Gotham"/>
              </a:rPr>
              <a:t> dolor in </a:t>
            </a:r>
            <a:r>
              <a:rPr lang="en-US" sz="1600" dirty="0" err="1">
                <a:solidFill>
                  <a:srgbClr val="626365"/>
                </a:solidFill>
                <a:effectLst/>
                <a:latin typeface="+mn-lt"/>
                <a:ea typeface="ＭＳ 明朝"/>
                <a:cs typeface="Gotham"/>
              </a:rPr>
              <a:t>reprehenderit</a:t>
            </a:r>
            <a:r>
              <a:rPr lang="en-US" sz="1600" dirty="0">
                <a:solidFill>
                  <a:srgbClr val="626365"/>
                </a:solidFill>
                <a:effectLst/>
                <a:latin typeface="+mn-lt"/>
                <a:ea typeface="ＭＳ 明朝"/>
                <a:cs typeface="Gotham"/>
              </a:rPr>
              <a:t> in </a:t>
            </a:r>
            <a:r>
              <a:rPr lang="en-US" sz="1600" dirty="0" err="1">
                <a:solidFill>
                  <a:srgbClr val="626365"/>
                </a:solidFill>
                <a:effectLst/>
                <a:latin typeface="+mn-lt"/>
                <a:ea typeface="ＭＳ 明朝"/>
                <a:cs typeface="Gotham"/>
              </a:rPr>
              <a:t>voluptate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velit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esse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cillum</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dolore</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eu</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fugiat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nulla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pariatur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Excepteur</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sint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occaecat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cupidatat</a:t>
            </a:r>
            <a:r>
              <a:rPr lang="en-US" sz="1600" dirty="0">
                <a:solidFill>
                  <a:srgbClr val="626365"/>
                </a:solidFill>
                <a:effectLst/>
                <a:latin typeface="+mn-lt"/>
                <a:ea typeface="ＭＳ 明朝"/>
                <a:cs typeface="Gotham"/>
              </a:rPr>
              <a:t> non </a:t>
            </a:r>
            <a:r>
              <a:rPr lang="en-US" sz="1600" dirty="0" err="1">
                <a:solidFill>
                  <a:srgbClr val="626365"/>
                </a:solidFill>
                <a:effectLst/>
                <a:latin typeface="+mn-lt"/>
                <a:ea typeface="ＭＳ 明朝"/>
                <a:cs typeface="Gotham"/>
              </a:rPr>
              <a:t>proident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sunt</a:t>
            </a:r>
            <a:r>
              <a:rPr lang="en-US" sz="1600" dirty="0">
                <a:solidFill>
                  <a:srgbClr val="626365"/>
                </a:solidFill>
                <a:effectLst/>
                <a:latin typeface="+mn-lt"/>
                <a:ea typeface="ＭＳ 明朝"/>
                <a:cs typeface="Gotham"/>
              </a:rPr>
              <a:t> in culpa qui </a:t>
            </a:r>
            <a:r>
              <a:rPr lang="en-US" sz="1600" dirty="0" err="1">
                <a:solidFill>
                  <a:srgbClr val="626365"/>
                </a:solidFill>
                <a:effectLst/>
                <a:latin typeface="+mn-lt"/>
                <a:ea typeface="ＭＳ 明朝"/>
                <a:cs typeface="Gotham"/>
              </a:rPr>
              <a:t>officia</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deserunt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mollit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anim</a:t>
            </a:r>
            <a:r>
              <a:rPr lang="en-US" sz="1600" dirty="0">
                <a:solidFill>
                  <a:srgbClr val="626365"/>
                </a:solidFill>
                <a:effectLst/>
                <a:latin typeface="+mn-lt"/>
                <a:ea typeface="ＭＳ 明朝"/>
                <a:cs typeface="Gotham"/>
              </a:rPr>
              <a:t> id </a:t>
            </a:r>
            <a:r>
              <a:rPr lang="en-US" sz="1600" dirty="0" err="1">
                <a:solidFill>
                  <a:srgbClr val="626365"/>
                </a:solidFill>
                <a:effectLst/>
                <a:latin typeface="+mn-lt"/>
                <a:ea typeface="ＭＳ 明朝"/>
                <a:cs typeface="Gotham"/>
              </a:rPr>
              <a:t>est</a:t>
            </a:r>
            <a:r>
              <a:rPr lang="en-US" sz="1600" dirty="0">
                <a:solidFill>
                  <a:srgbClr val="626365"/>
                </a:solidFill>
                <a:effectLst/>
                <a:latin typeface="+mn-lt"/>
                <a:ea typeface="ＭＳ 明朝"/>
                <a:cs typeface="Gotham"/>
              </a:rPr>
              <a:t> </a:t>
            </a:r>
            <a:r>
              <a:rPr lang="en-US" sz="1600" dirty="0" err="1">
                <a:solidFill>
                  <a:srgbClr val="626365"/>
                </a:solidFill>
                <a:effectLst/>
                <a:latin typeface="+mn-lt"/>
                <a:ea typeface="ＭＳ 明朝"/>
                <a:cs typeface="Gotham"/>
              </a:rPr>
              <a:t>laborum</a:t>
            </a:r>
            <a:r>
              <a:rPr lang="en-US" sz="1600" dirty="0">
                <a:solidFill>
                  <a:srgbClr val="626365"/>
                </a:solidFill>
                <a:effectLst/>
                <a:latin typeface="+mn-lt"/>
                <a:ea typeface="ＭＳ 明朝"/>
                <a:cs typeface="Gotham"/>
              </a:rPr>
              <a:t>.</a:t>
            </a:r>
            <a:endParaRPr lang="en-US" sz="1200" dirty="0">
              <a:effectLst/>
              <a:latin typeface="Cambria"/>
              <a:ea typeface="ＭＳ 明朝"/>
              <a:cs typeface="Times New Roman"/>
            </a:endParaRPr>
          </a:p>
        </p:txBody>
      </p:sp>
      <p:sp>
        <p:nvSpPr>
          <p:cNvPr id="12" name="TextBox 11"/>
          <p:cNvSpPr txBox="1"/>
          <p:nvPr userDrawn="1"/>
        </p:nvSpPr>
        <p:spPr>
          <a:xfrm>
            <a:off x="4754281" y="6508130"/>
            <a:ext cx="3992283" cy="400110"/>
          </a:xfrm>
          <a:prstGeom prst="rect">
            <a:avLst/>
          </a:prstGeom>
          <a:noFill/>
        </p:spPr>
        <p:txBody>
          <a:bodyPr wrap="square" rtlCol="0">
            <a:spAutoFit/>
          </a:bodyPr>
          <a:lstStyle/>
          <a:p>
            <a:pPr algn="r" defTabSz="457200"/>
            <a:r>
              <a:rPr lang="en-US" sz="1000" dirty="0">
                <a:solidFill>
                  <a:prstClr val="black"/>
                </a:solidFill>
              </a:rPr>
              <a:t>© 2017American Psychiatric Association. All rights reserved.</a:t>
            </a:r>
          </a:p>
          <a:p>
            <a:pPr algn="r" defTabSz="457200"/>
            <a:r>
              <a:rPr lang="en-US" sz="1000" dirty="0">
                <a:solidFill>
                  <a:prstClr val="black"/>
                </a:solidFill>
              </a:rPr>
              <a:t> </a:t>
            </a:r>
          </a:p>
        </p:txBody>
      </p:sp>
    </p:spTree>
    <p:extLst>
      <p:ext uri="{BB962C8B-B14F-4D97-AF65-F5344CB8AC3E}">
        <p14:creationId xmlns:p14="http://schemas.microsoft.com/office/powerpoint/2010/main" val="418306759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8BE2431-60D8-B24E-A80F-83CCB195D009}" type="datetimeFigureOut">
              <a:rPr lang="en-US" smtClean="0"/>
              <a:t>9/20/2018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4CEE1D9-4CAE-A643-920E-F3098F7DCC3E}" type="slidenum">
              <a:rPr lang="en-US" smtClean="0"/>
              <a:t>‹#›</a:t>
            </a:fld>
            <a:endParaRPr lang="en-US"/>
          </a:p>
        </p:txBody>
      </p:sp>
    </p:spTree>
    <p:extLst>
      <p:ext uri="{BB962C8B-B14F-4D97-AF65-F5344CB8AC3E}">
        <p14:creationId xmlns:p14="http://schemas.microsoft.com/office/powerpoint/2010/main" val="359426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8BE2431-60D8-B24E-A80F-83CCB195D009}" type="datetimeFigureOut">
              <a:rPr lang="en-US" smtClean="0"/>
              <a:t>9/20/2018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4CEE1D9-4CAE-A643-920E-F3098F7DCC3E}" type="slidenum">
              <a:rPr lang="en-US" smtClean="0"/>
              <a:t>‹#›</a:t>
            </a:fld>
            <a:endParaRPr lang="en-US"/>
          </a:p>
        </p:txBody>
      </p:sp>
    </p:spTree>
    <p:extLst>
      <p:ext uri="{BB962C8B-B14F-4D97-AF65-F5344CB8AC3E}">
        <p14:creationId xmlns:p14="http://schemas.microsoft.com/office/powerpoint/2010/main" val="31616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500062-07C3-4B39-8870-050D9F07BE1B}" type="datetimeFigureOut">
              <a:rPr lang="en-US" smtClean="0"/>
              <a:t>9/20/2018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C5A68D99-C771-46CF-AA1A-48CA8FF5A4A8}" type="slidenum">
              <a:rPr lang="en-US" smtClean="0"/>
              <a:t>‹#›</a:t>
            </a:fld>
            <a:endParaRPr lang="en-US"/>
          </a:p>
        </p:txBody>
      </p:sp>
    </p:spTree>
    <p:extLst>
      <p:ext uri="{BB962C8B-B14F-4D97-AF65-F5344CB8AC3E}">
        <p14:creationId xmlns:p14="http://schemas.microsoft.com/office/powerpoint/2010/main" val="2769426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57200" y="6147176"/>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457200"/>
            <a:fld id="{F35CCB00-38B5-9543-8B3D-7DAFB5B0A7B3}" type="slidenum">
              <a:rPr lang="en-US" smtClean="0">
                <a:solidFill>
                  <a:prstClr val="white">
                    <a:tint val="75000"/>
                  </a:prstClr>
                </a:solidFill>
              </a:rPr>
              <a:pPr defTabSz="457200"/>
              <a:t>‹#›</a:t>
            </a:fld>
            <a:endParaRPr lang="en-US" dirty="0">
              <a:solidFill>
                <a:prstClr val="white">
                  <a:tint val="75000"/>
                </a:prstClr>
              </a:solidFill>
            </a:endParaRPr>
          </a:p>
        </p:txBody>
      </p:sp>
      <p:pic>
        <p:nvPicPr>
          <p:cNvPr id="7" name="Picture 6"/>
          <p:cNvPicPr>
            <a:picLocks noChangeAspect="1"/>
          </p:cNvPicPr>
          <p:nvPr/>
        </p:nvPicPr>
        <p:blipFill>
          <a:blip r:embed="rId11"/>
          <a:stretch>
            <a:fillRect/>
          </a:stretch>
        </p:blipFill>
        <p:spPr>
          <a:xfrm>
            <a:off x="6717551" y="272678"/>
            <a:ext cx="2148066" cy="892818"/>
          </a:xfrm>
          <a:prstGeom prst="rect">
            <a:avLst/>
          </a:prstGeom>
        </p:spPr>
      </p:pic>
    </p:spTree>
    <p:extLst>
      <p:ext uri="{BB962C8B-B14F-4D97-AF65-F5344CB8AC3E}">
        <p14:creationId xmlns:p14="http://schemas.microsoft.com/office/powerpoint/2010/main" val="23345112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1" r:id="rId5"/>
    <p:sldLayoutId id="2147483672" r:id="rId6"/>
    <p:sldLayoutId id="2147483674" r:id="rId7"/>
    <p:sldLayoutId id="2147483675" r:id="rId8"/>
    <p:sldLayoutId id="2147483676" r:id="rId9"/>
  </p:sldLayoutIdLst>
  <p:hf hdr="0" ftr="0" dt="0"/>
  <p:txStyles>
    <p:titleStyle>
      <a:lvl1pPr algn="l" defTabSz="4572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2.xml"/><Relationship Id="rId5" Type="http://schemas.openxmlformats.org/officeDocument/2006/relationships/slideLayout" Target="../slideLayouts/slideLayout3.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7.xml"/><Relationship Id="rId7" Type="http://schemas.openxmlformats.org/officeDocument/2006/relationships/diagramData" Target="../diagrams/data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3.xml"/><Relationship Id="rId11" Type="http://schemas.microsoft.com/office/2007/relationships/diagramDrawing" Target="../diagrams/drawing1.xml"/><Relationship Id="rId5" Type="http://schemas.openxmlformats.org/officeDocument/2006/relationships/slideLayout" Target="../slideLayouts/slideLayout3.xml"/><Relationship Id="rId10" Type="http://schemas.openxmlformats.org/officeDocument/2006/relationships/diagramColors" Target="../diagrams/colors1.xml"/><Relationship Id="rId4" Type="http://schemas.openxmlformats.org/officeDocument/2006/relationships/tags" Target="../tags/tag8.xml"/><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image" Target="../media/image6.png"/><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image" Target="../media/image5.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image" Target="../media/image4.png"/><Relationship Id="rId5" Type="http://schemas.openxmlformats.org/officeDocument/2006/relationships/tags" Target="../tags/tag13.xml"/><Relationship Id="rId15" Type="http://schemas.openxmlformats.org/officeDocument/2006/relationships/image" Target="../media/image8.png"/><Relationship Id="rId10" Type="http://schemas.openxmlformats.org/officeDocument/2006/relationships/notesSlide" Target="../notesSlides/notesSlide4.xml"/><Relationship Id="rId4" Type="http://schemas.openxmlformats.org/officeDocument/2006/relationships/tags" Target="../tags/tag12.xml"/><Relationship Id="rId9" Type="http://schemas.openxmlformats.org/officeDocument/2006/relationships/slideLayout" Target="../slideLayouts/slideLayout3.xml"/><Relationship Id="rId1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tags" Target="../tags/tag19.xml"/><Relationship Id="rId7" Type="http://schemas.openxmlformats.org/officeDocument/2006/relationships/diagramData" Target="../diagrams/data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notesSlide" Target="../notesSlides/notesSlide5.xml"/><Relationship Id="rId11" Type="http://schemas.microsoft.com/office/2007/relationships/diagramDrawing" Target="../diagrams/drawing2.xml"/><Relationship Id="rId5" Type="http://schemas.openxmlformats.org/officeDocument/2006/relationships/slideLayout" Target="../slideLayouts/slideLayout3.xml"/><Relationship Id="rId10" Type="http://schemas.openxmlformats.org/officeDocument/2006/relationships/diagramColors" Target="../diagrams/colors2.xml"/><Relationship Id="rId4" Type="http://schemas.openxmlformats.org/officeDocument/2006/relationships/tags" Target="../tags/tag20.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2.png"/><Relationship Id="rId5" Type="http://schemas.microsoft.com/office/2007/relationships/hdphoto" Target="../media/hdphoto1.wdp"/><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854" y="2971800"/>
            <a:ext cx="7892146" cy="2057400"/>
          </a:xfrm>
        </p:spPr>
        <p:txBody>
          <a:bodyPr/>
          <a:lstStyle/>
          <a:p>
            <a:r>
              <a:rPr lang="en-US" dirty="0"/>
              <a:t>integration of Mental Health into primary care</a:t>
            </a:r>
            <a:br>
              <a:rPr lang="en-US" dirty="0"/>
            </a:br>
            <a:r>
              <a:rPr lang="en-US" dirty="0"/>
              <a:t>	</a:t>
            </a:r>
            <a:r>
              <a:rPr lang="en-US" sz="3600" i="1" dirty="0"/>
              <a:t>The collaborative Care Model</a:t>
            </a:r>
          </a:p>
        </p:txBody>
      </p:sp>
      <p:sp>
        <p:nvSpPr>
          <p:cNvPr id="4" name="Text Placeholder 3"/>
          <p:cNvSpPr>
            <a:spLocks noGrp="1"/>
          </p:cNvSpPr>
          <p:nvPr>
            <p:ph type="body" idx="10"/>
          </p:nvPr>
        </p:nvSpPr>
        <p:spPr>
          <a:xfrm>
            <a:off x="914400" y="5181600"/>
            <a:ext cx="7772400" cy="476105"/>
          </a:xfrm>
        </p:spPr>
        <p:txBody>
          <a:bodyPr/>
          <a:lstStyle/>
          <a:p>
            <a:r>
              <a:rPr lang="en-US" dirty="0"/>
              <a:t>April 2017</a:t>
            </a:r>
          </a:p>
        </p:txBody>
      </p:sp>
    </p:spTree>
    <p:extLst>
      <p:ext uri="{BB962C8B-B14F-4D97-AF65-F5344CB8AC3E}">
        <p14:creationId xmlns:p14="http://schemas.microsoft.com/office/powerpoint/2010/main" val="3874568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a:t>TEAMcare Outcomes</a:t>
            </a:r>
          </a:p>
        </p:txBody>
      </p:sp>
      <p:sp>
        <p:nvSpPr>
          <p:cNvPr id="3" name="Content Placeholder 2"/>
          <p:cNvSpPr>
            <a:spLocks noGrp="1"/>
          </p:cNvSpPr>
          <p:nvPr>
            <p:ph sz="quarter" idx="13"/>
            <p:custDataLst>
              <p:tags r:id="rId3"/>
            </p:custDataLst>
          </p:nvPr>
        </p:nvSpPr>
        <p:spPr>
          <a:xfrm>
            <a:off x="-370114" y="2133600"/>
            <a:ext cx="7815262" cy="4571999"/>
          </a:xfrm>
        </p:spPr>
        <p:txBody>
          <a:bodyPr/>
          <a:lstStyle/>
          <a:p>
            <a:pPr marL="228600" indent="0" algn="ctr">
              <a:spcBef>
                <a:spcPts val="600"/>
              </a:spcBef>
              <a:buNone/>
            </a:pPr>
            <a:r>
              <a:rPr lang="en-US" sz="2800" b="1" dirty="0"/>
              <a:t>Depression</a:t>
            </a:r>
          </a:p>
          <a:p>
            <a:pPr marL="228600" indent="0" algn="ctr">
              <a:spcBef>
                <a:spcPts val="600"/>
              </a:spcBef>
              <a:buNone/>
            </a:pPr>
            <a:r>
              <a:rPr lang="en-US" sz="2800" b="1" dirty="0"/>
              <a:t>HbA1c</a:t>
            </a:r>
          </a:p>
          <a:p>
            <a:pPr marL="228600" indent="0" algn="ctr">
              <a:spcBef>
                <a:spcPts val="600"/>
              </a:spcBef>
              <a:buNone/>
            </a:pPr>
            <a:r>
              <a:rPr lang="en-US" sz="2800" b="1" dirty="0"/>
              <a:t>SBP</a:t>
            </a:r>
          </a:p>
          <a:p>
            <a:pPr marL="228600" indent="0" algn="ctr">
              <a:spcBef>
                <a:spcPts val="600"/>
              </a:spcBef>
              <a:buNone/>
            </a:pPr>
            <a:r>
              <a:rPr lang="en-US" sz="2800" b="1" dirty="0"/>
              <a:t>LDL</a:t>
            </a:r>
          </a:p>
          <a:p>
            <a:pPr marL="228600" indent="0">
              <a:spcBef>
                <a:spcPts val="600"/>
              </a:spcBef>
              <a:buNone/>
            </a:pPr>
            <a:endParaRPr lang="en-US" b="1" dirty="0"/>
          </a:p>
          <a:p>
            <a:pPr marL="0" indent="0">
              <a:buNone/>
            </a:pPr>
            <a:endParaRPr lang="en-US" dirty="0"/>
          </a:p>
        </p:txBody>
      </p:sp>
      <p:grpSp>
        <p:nvGrpSpPr>
          <p:cNvPr id="7" name="Group 6"/>
          <p:cNvGrpSpPr/>
          <p:nvPr>
            <p:custDataLst>
              <p:tags r:id="rId4"/>
            </p:custDataLst>
          </p:nvPr>
        </p:nvGrpSpPr>
        <p:grpSpPr>
          <a:xfrm>
            <a:off x="3886200" y="1676400"/>
            <a:ext cx="4343400" cy="2743200"/>
            <a:chOff x="2895602" y="1295400"/>
            <a:chExt cx="4343400" cy="2743200"/>
          </a:xfrm>
        </p:grpSpPr>
        <p:sp>
          <p:nvSpPr>
            <p:cNvPr id="4" name="TextBox 3"/>
            <p:cNvSpPr txBox="1"/>
            <p:nvPr>
              <p:custDataLst>
                <p:tags r:id="rId6"/>
              </p:custDataLst>
            </p:nvPr>
          </p:nvSpPr>
          <p:spPr>
            <a:xfrm rot="16200000">
              <a:off x="2031834" y="2159168"/>
              <a:ext cx="2743200" cy="1015663"/>
            </a:xfrm>
            <a:prstGeom prst="rect">
              <a:avLst/>
            </a:prstGeom>
            <a:noFill/>
          </p:spPr>
          <p:txBody>
            <a:bodyPr wrap="square" rtlCol="0">
              <a:spAutoFit/>
            </a:bodyPr>
            <a:lstStyle/>
            <a:p>
              <a:pPr fontAlgn="base">
                <a:spcBef>
                  <a:spcPct val="0"/>
                </a:spcBef>
                <a:spcAft>
                  <a:spcPct val="0"/>
                </a:spcAft>
              </a:pPr>
              <a:r>
                <a:rPr lang="en-US" sz="6000" b="1" dirty="0">
                  <a:solidFill>
                    <a:srgbClr val="00B050"/>
                  </a:solidFill>
                  <a:latin typeface="MS Reference Sans Serif"/>
                  <a:sym typeface="MT Extra"/>
                </a:rPr>
                <a:t></a:t>
              </a:r>
              <a:endParaRPr lang="en-US" sz="6000" b="1" dirty="0">
                <a:solidFill>
                  <a:srgbClr val="00B050"/>
                </a:solidFill>
                <a:latin typeface="Arial" pitchFamily="34" charset="0"/>
              </a:endParaRPr>
            </a:p>
          </p:txBody>
        </p:sp>
        <p:sp>
          <p:nvSpPr>
            <p:cNvPr id="5" name="TextBox 4"/>
            <p:cNvSpPr txBox="1"/>
            <p:nvPr>
              <p:custDataLst>
                <p:tags r:id="rId7"/>
              </p:custDataLst>
            </p:nvPr>
          </p:nvSpPr>
          <p:spPr>
            <a:xfrm>
              <a:off x="4038602" y="2595264"/>
              <a:ext cx="3200400"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latin typeface="Arial" pitchFamily="34" charset="0"/>
                </a:rPr>
                <a:t>All Improved!</a:t>
              </a:r>
            </a:p>
          </p:txBody>
        </p:sp>
      </p:grpSp>
      <p:sp>
        <p:nvSpPr>
          <p:cNvPr id="6" name="TextBox 5"/>
          <p:cNvSpPr txBox="1"/>
          <p:nvPr>
            <p:custDataLst>
              <p:tags r:id="rId5"/>
            </p:custDataLst>
          </p:nvPr>
        </p:nvSpPr>
        <p:spPr>
          <a:xfrm>
            <a:off x="381000" y="4648199"/>
            <a:ext cx="8229600" cy="523220"/>
          </a:xfrm>
          <a:prstGeom prst="rect">
            <a:avLst/>
          </a:prstGeom>
          <a:noFill/>
        </p:spPr>
        <p:txBody>
          <a:bodyPr wrap="square" rtlCol="0">
            <a:spAutoFit/>
          </a:bodyPr>
          <a:lstStyle/>
          <a:p>
            <a:pPr algn="ctr" fontAlgn="base">
              <a:spcBef>
                <a:spcPct val="0"/>
              </a:spcBef>
              <a:spcAft>
                <a:spcPct val="0"/>
              </a:spcAft>
            </a:pPr>
            <a:r>
              <a:rPr lang="en-US" b="1" dirty="0">
                <a:solidFill>
                  <a:prstClr val="black"/>
                </a:solidFill>
                <a:latin typeface="Arial" pitchFamily="34" charset="0"/>
              </a:rPr>
              <a:t>   </a:t>
            </a:r>
            <a:r>
              <a:rPr lang="en-US" sz="2800" b="1" i="1" dirty="0">
                <a:solidFill>
                  <a:srgbClr val="282781"/>
                </a:solidFill>
                <a:latin typeface="Arial" pitchFamily="34" charset="0"/>
              </a:rPr>
              <a:t>COST SAVINGS:  $600 - $1,100 per patient</a:t>
            </a:r>
          </a:p>
        </p:txBody>
      </p:sp>
    </p:spTree>
    <p:custDataLst>
      <p:tags r:id="rId1"/>
    </p:custDataLst>
    <p:extLst>
      <p:ext uri="{BB962C8B-B14F-4D97-AF65-F5344CB8AC3E}">
        <p14:creationId xmlns:p14="http://schemas.microsoft.com/office/powerpoint/2010/main" val="337580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custDataLst>
              <p:tags r:id="rId2"/>
            </p:custDataLst>
          </p:nvPr>
        </p:nvSpPr>
        <p:spPr/>
        <p:txBody>
          <a:bodyPr>
            <a:noAutofit/>
          </a:bodyPr>
          <a:lstStyle/>
          <a:p>
            <a:r>
              <a:rPr lang="en-US" dirty="0"/>
              <a:t>Making the ‘business case’ for integrated care</a:t>
            </a:r>
          </a:p>
        </p:txBody>
      </p:sp>
      <p:sp>
        <p:nvSpPr>
          <p:cNvPr id="6147" name="Content Placeholder 2"/>
          <p:cNvSpPr>
            <a:spLocks noGrp="1"/>
          </p:cNvSpPr>
          <p:nvPr>
            <p:ph sz="quarter" idx="13"/>
            <p:custDataLst>
              <p:tags r:id="rId3"/>
            </p:custDataLst>
          </p:nvPr>
        </p:nvSpPr>
        <p:spPr/>
        <p:txBody>
          <a:bodyPr>
            <a:noAutofit/>
          </a:bodyPr>
          <a:lstStyle/>
          <a:p>
            <a:pPr marL="342900" indent="-342900">
              <a:buFont typeface="Wingdings" panose="05000000000000000000" pitchFamily="2" charset="2"/>
              <a:buChar char="§"/>
            </a:pPr>
            <a:r>
              <a:rPr lang="en-US" sz="2000" dirty="0">
                <a:cs typeface="Arial" charset="0"/>
              </a:rPr>
              <a:t>Improved patient outcomes</a:t>
            </a:r>
          </a:p>
          <a:p>
            <a:pPr marL="342900" indent="-342900">
              <a:buFont typeface="Wingdings" panose="05000000000000000000" pitchFamily="2" charset="2"/>
              <a:buChar char="§"/>
            </a:pPr>
            <a:r>
              <a:rPr lang="en-US" sz="2000" dirty="0">
                <a:cs typeface="Arial" charset="0"/>
              </a:rPr>
              <a:t>Savings in total health care costs </a:t>
            </a:r>
          </a:p>
          <a:p>
            <a:pPr marL="800100" lvl="1" indent="-342900">
              <a:buFont typeface="Corbel" panose="020B0503020204020204" pitchFamily="34" charset="0"/>
              <a:buChar char="—"/>
            </a:pPr>
            <a:r>
              <a:rPr lang="en-US" sz="1800" b="0" dirty="0">
                <a:cs typeface="Arial" charset="0"/>
              </a:rPr>
              <a:t>Demonstrated in research (IMPACT, Pathways)</a:t>
            </a:r>
          </a:p>
          <a:p>
            <a:pPr marL="800100" lvl="1" indent="-342900">
              <a:buFont typeface="Corbel" panose="020B0503020204020204" pitchFamily="34" charset="0"/>
              <a:buChar char="—"/>
            </a:pPr>
            <a:r>
              <a:rPr lang="en-US" sz="1800" b="0" dirty="0">
                <a:cs typeface="Arial" charset="0"/>
              </a:rPr>
              <a:t>Demonstrated in real world evaluations (Kaiser Permanente, Intermountain)</a:t>
            </a:r>
          </a:p>
          <a:p>
            <a:pPr marL="342900" indent="-342900">
              <a:buFont typeface="Wingdings" panose="05000000000000000000" pitchFamily="2" charset="2"/>
              <a:buChar char="§"/>
            </a:pPr>
            <a:r>
              <a:rPr lang="en-US" sz="2000" dirty="0">
                <a:cs typeface="Arial" charset="0"/>
              </a:rPr>
              <a:t>Improved patient and provider satisfaction</a:t>
            </a:r>
          </a:p>
          <a:p>
            <a:pPr marL="342900" indent="-342900">
              <a:buFont typeface="Wingdings" panose="05000000000000000000" pitchFamily="2" charset="2"/>
              <a:buChar char="§"/>
            </a:pPr>
            <a:r>
              <a:rPr lang="en-US" sz="2000" dirty="0">
                <a:cs typeface="Arial" charset="0"/>
              </a:rPr>
              <a:t>Improved provider productivity</a:t>
            </a:r>
          </a:p>
          <a:p>
            <a:pPr marL="800100" lvl="1" indent="-342900">
              <a:buFont typeface="Corbel" panose="020B0503020204020204" pitchFamily="34" charset="0"/>
              <a:buChar char="—"/>
            </a:pPr>
            <a:r>
              <a:rPr lang="en-US" sz="1800" b="0" dirty="0">
                <a:cs typeface="Arial" charset="0"/>
              </a:rPr>
              <a:t>PCPs have shorter, more productive primary care visits = more visits</a:t>
            </a:r>
          </a:p>
          <a:p>
            <a:pPr marL="800100" lvl="1" indent="-342900">
              <a:buFont typeface="Corbel" panose="020B0503020204020204" pitchFamily="34" charset="0"/>
              <a:buChar char="—"/>
            </a:pPr>
            <a:r>
              <a:rPr lang="en-US" sz="1800" b="0" dirty="0">
                <a:cs typeface="Arial" charset="0"/>
              </a:rPr>
              <a:t>Mental health consultants in primary care have lower no-show rates</a:t>
            </a:r>
          </a:p>
          <a:p>
            <a:pPr marL="342900" indent="-342900">
              <a:buFont typeface="Wingdings" panose="05000000000000000000" pitchFamily="2" charset="2"/>
              <a:buChar char="§"/>
            </a:pPr>
            <a:r>
              <a:rPr lang="en-US" sz="2000" dirty="0">
                <a:cs typeface="Arial" charset="0"/>
              </a:rPr>
              <a:t>Improved productivity</a:t>
            </a:r>
          </a:p>
          <a:p>
            <a:pPr marL="742950" lvl="1" indent="-285750">
              <a:buFont typeface="Corbel" panose="020B0503020204020204" pitchFamily="34" charset="0"/>
              <a:buChar char="—"/>
            </a:pPr>
            <a:r>
              <a:rPr lang="en-US" sz="1800" b="0" dirty="0">
                <a:cs typeface="Arial" charset="0"/>
              </a:rPr>
              <a:t>Reduced absenteeism and presenteeism</a:t>
            </a:r>
          </a:p>
          <a:p>
            <a:pPr marL="742950" lvl="1" indent="-285750">
              <a:buFont typeface="Corbel" panose="020B0503020204020204" pitchFamily="34" charset="0"/>
              <a:buChar char="—"/>
            </a:pPr>
            <a:r>
              <a:rPr lang="en-US" sz="1800" b="0" dirty="0">
                <a:cs typeface="Arial" charset="0"/>
              </a:rPr>
              <a:t>Higher incomes / net worth</a:t>
            </a:r>
          </a:p>
          <a:p>
            <a:pPr marL="342900" indent="-342900">
              <a:buFont typeface="Wingdings" panose="05000000000000000000" pitchFamily="2" charset="2"/>
              <a:buChar char="§"/>
            </a:pPr>
            <a:r>
              <a:rPr lang="en-US" sz="2000" dirty="0">
                <a:cs typeface="Arial" charset="0"/>
              </a:rPr>
              <a:t>In safety net populations</a:t>
            </a:r>
          </a:p>
          <a:p>
            <a:pPr marL="742950" lvl="1" indent="-285750">
              <a:buFont typeface="Corbel" panose="020B0503020204020204" pitchFamily="34" charset="0"/>
              <a:buChar char="—"/>
            </a:pPr>
            <a:r>
              <a:rPr lang="en-US" sz="1800" b="0" dirty="0">
                <a:cs typeface="Arial" charset="0"/>
              </a:rPr>
              <a:t>Reduced homelessness and arrest rates</a:t>
            </a:r>
          </a:p>
        </p:txBody>
      </p:sp>
    </p:spTree>
    <p:custDataLst>
      <p:tags r:id="rId1"/>
    </p:custDataLst>
    <p:extLst>
      <p:ext uri="{BB962C8B-B14F-4D97-AF65-F5344CB8AC3E}">
        <p14:creationId xmlns:p14="http://schemas.microsoft.com/office/powerpoint/2010/main" val="429749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a:t>
            </a:r>
          </a:p>
        </p:txBody>
      </p:sp>
    </p:spTree>
    <p:extLst>
      <p:ext uri="{BB962C8B-B14F-4D97-AF65-F5344CB8AC3E}">
        <p14:creationId xmlns:p14="http://schemas.microsoft.com/office/powerpoint/2010/main" val="3811122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Collaborative Care is Reimbursable beginning in 2017</a:t>
            </a:r>
          </a:p>
        </p:txBody>
      </p:sp>
      <p:sp>
        <p:nvSpPr>
          <p:cNvPr id="4" name="Content Placeholder 2"/>
          <p:cNvSpPr>
            <a:spLocks noGrp="1"/>
          </p:cNvSpPr>
          <p:nvPr>
            <p:ph sz="quarter" idx="13"/>
          </p:nvPr>
        </p:nvSpPr>
        <p:spPr>
          <a:xfrm>
            <a:off x="457200" y="1038828"/>
            <a:ext cx="7815262" cy="4953000"/>
          </a:xfrm>
        </p:spPr>
        <p:txBody>
          <a:bodyPr>
            <a:normAutofit/>
          </a:bodyPr>
          <a:lstStyle/>
          <a:p>
            <a:pPr marL="0" lvl="0" indent="0">
              <a:buNone/>
            </a:pPr>
            <a:r>
              <a:rPr lang="en-US" sz="3200" b="1" dirty="0"/>
              <a:t>3 </a:t>
            </a:r>
            <a:r>
              <a:rPr lang="en-US" sz="3200" b="1"/>
              <a:t>Key Elements</a:t>
            </a:r>
          </a:p>
          <a:p>
            <a:pPr marL="0" lvl="0" indent="0">
              <a:buNone/>
            </a:pPr>
            <a:endParaRPr lang="en-US" dirty="0"/>
          </a:p>
          <a:p>
            <a:pPr marL="457200" indent="-457200">
              <a:buFont typeface="+mj-lt"/>
              <a:buAutoNum type="arabicPeriod"/>
            </a:pPr>
            <a:r>
              <a:rPr lang="en-US" dirty="0"/>
              <a:t>Active treatment and care management using established protocols for an identified patient population; </a:t>
            </a:r>
          </a:p>
          <a:p>
            <a:pPr marL="457200" indent="-457200">
              <a:buFont typeface="+mj-lt"/>
              <a:buAutoNum type="arabicPeriod"/>
            </a:pPr>
            <a:endParaRPr lang="en-US" dirty="0"/>
          </a:p>
          <a:p>
            <a:pPr marL="457200" indent="-457200">
              <a:buFont typeface="+mj-lt"/>
              <a:buAutoNum type="arabicPeriod"/>
            </a:pPr>
            <a:r>
              <a:rPr lang="en-US" dirty="0"/>
              <a:t>Use of a </a:t>
            </a:r>
            <a:r>
              <a:rPr lang="en-US" b="1" dirty="0"/>
              <a:t>patient tracking tool </a:t>
            </a:r>
            <a:r>
              <a:rPr lang="en-US" dirty="0"/>
              <a:t>to promote regular, proactive </a:t>
            </a:r>
            <a:r>
              <a:rPr lang="en-US" b="1" dirty="0"/>
              <a:t>outcome monitoring </a:t>
            </a:r>
            <a:r>
              <a:rPr lang="en-US" dirty="0"/>
              <a:t>and treatment-to-target using validated and quantifiable clinical rating scales; and </a:t>
            </a:r>
          </a:p>
          <a:p>
            <a:pPr marL="457200" indent="-457200">
              <a:buFont typeface="+mj-lt"/>
              <a:buAutoNum type="arabicPeriod"/>
            </a:pPr>
            <a:endParaRPr lang="en-US" dirty="0"/>
          </a:p>
          <a:p>
            <a:pPr marL="457200" indent="-457200">
              <a:buFont typeface="+mj-lt"/>
              <a:buAutoNum type="arabicPeriod"/>
            </a:pPr>
            <a:r>
              <a:rPr lang="en-US" b="1" dirty="0"/>
              <a:t>Regular (typically weekly) systematic psychiatric caseload reviews and consultation by a psychiatric consultant, working in collaboration with the behavioral health care manager and primary care team</a:t>
            </a:r>
            <a:r>
              <a:rPr lang="en-US" dirty="0"/>
              <a:t>. These primarily focus on </a:t>
            </a:r>
            <a:r>
              <a:rPr lang="en-US" u="sng" dirty="0"/>
              <a:t>patients who are new to the caseload </a:t>
            </a:r>
            <a:r>
              <a:rPr lang="en-US" dirty="0"/>
              <a:t>or </a:t>
            </a:r>
            <a:r>
              <a:rPr lang="en-US" u="sng" dirty="0"/>
              <a:t>not showing expected clinical improvemen</a:t>
            </a:r>
            <a:r>
              <a:rPr lang="en-US" dirty="0"/>
              <a:t>t. </a:t>
            </a:r>
          </a:p>
        </p:txBody>
      </p:sp>
    </p:spTree>
    <p:extLst>
      <p:ext uri="{BB962C8B-B14F-4D97-AF65-F5344CB8AC3E}">
        <p14:creationId xmlns:p14="http://schemas.microsoft.com/office/powerpoint/2010/main" val="4200765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CCM codes</a:t>
            </a:r>
          </a:p>
        </p:txBody>
      </p:sp>
      <p:sp>
        <p:nvSpPr>
          <p:cNvPr id="3" name="Content Placeholder 2"/>
          <p:cNvSpPr>
            <a:spLocks noGrp="1"/>
          </p:cNvSpPr>
          <p:nvPr>
            <p:ph sz="quarter" idx="13"/>
          </p:nvPr>
        </p:nvSpPr>
        <p:spPr>
          <a:xfrm>
            <a:off x="457200" y="1073310"/>
            <a:ext cx="7815262" cy="4860130"/>
          </a:xfrm>
        </p:spPr>
        <p:txBody>
          <a:bodyPr>
            <a:normAutofit/>
          </a:bodyPr>
          <a:lstStyle/>
          <a:p>
            <a:endParaRPr lang="en-US" sz="2400" b="1" dirty="0"/>
          </a:p>
          <a:p>
            <a:r>
              <a:rPr lang="en-US" sz="2400" b="1" dirty="0"/>
              <a:t>Payment</a:t>
            </a:r>
            <a:r>
              <a:rPr lang="en-US" sz="2400" dirty="0"/>
              <a:t> goes to the </a:t>
            </a:r>
            <a:r>
              <a:rPr lang="en-US" sz="2400" b="1" dirty="0"/>
              <a:t>PCP</a:t>
            </a:r>
            <a:r>
              <a:rPr lang="en-US" sz="2400" dirty="0"/>
              <a:t> who bills the service</a:t>
            </a:r>
          </a:p>
          <a:p>
            <a:r>
              <a:rPr lang="en-US" sz="2400" dirty="0"/>
              <a:t>Billed on a per patient basis for those that have met the established time thresholds </a:t>
            </a:r>
          </a:p>
          <a:p>
            <a:r>
              <a:rPr lang="en-US" sz="2400" dirty="0"/>
              <a:t>The psychiatrist </a:t>
            </a:r>
            <a:r>
              <a:rPr lang="en-US" sz="2400" b="1" dirty="0"/>
              <a:t>does not bill </a:t>
            </a:r>
            <a:r>
              <a:rPr lang="en-US" sz="2400" dirty="0"/>
              <a:t>separately. </a:t>
            </a:r>
          </a:p>
          <a:p>
            <a:pPr lvl="1"/>
            <a:r>
              <a:rPr lang="en-US" sz="2400" dirty="0"/>
              <a:t>contract with the PCP practice</a:t>
            </a:r>
          </a:p>
          <a:p>
            <a:r>
              <a:rPr lang="en-US" sz="2400" dirty="0"/>
              <a:t>The patient must provide </a:t>
            </a:r>
            <a:r>
              <a:rPr lang="en-US" sz="2400" b="1" dirty="0"/>
              <a:t>general consent </a:t>
            </a:r>
            <a:r>
              <a:rPr lang="en-US" sz="2400" dirty="0"/>
              <a:t>for the service and they will have a </a:t>
            </a:r>
            <a:r>
              <a:rPr lang="en-US" sz="2400" b="1" dirty="0"/>
              <a:t>co-pay</a:t>
            </a:r>
            <a:r>
              <a:rPr lang="en-US" sz="2400" dirty="0"/>
              <a:t> </a:t>
            </a:r>
          </a:p>
          <a:p>
            <a:r>
              <a:rPr lang="en-US" sz="2400" dirty="0"/>
              <a:t>Interaction does not have to be face-to-face</a:t>
            </a:r>
          </a:p>
          <a:p>
            <a:r>
              <a:rPr lang="en-US" sz="2400" dirty="0"/>
              <a:t>Care manager and psychiatrists can also bill additional codes for therapy etc. </a:t>
            </a:r>
          </a:p>
          <a:p>
            <a:pPr marL="457200" lvl="1"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726362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99492/99493/99494</a:t>
            </a:r>
            <a:endParaRPr lang="en-US" sz="2800" dirty="0"/>
          </a:p>
        </p:txBody>
      </p:sp>
      <p:sp>
        <p:nvSpPr>
          <p:cNvPr id="3" name="Content Placeholder 2"/>
          <p:cNvSpPr>
            <a:spLocks noGrp="1"/>
          </p:cNvSpPr>
          <p:nvPr>
            <p:ph sz="quarter" idx="13"/>
          </p:nvPr>
        </p:nvSpPr>
        <p:spPr>
          <a:xfrm>
            <a:off x="457200" y="1073310"/>
            <a:ext cx="7815262" cy="5784690"/>
          </a:xfrm>
        </p:spPr>
        <p:txBody>
          <a:bodyPr>
            <a:normAutofit/>
          </a:bodyPr>
          <a:lstStyle/>
          <a:p>
            <a:pPr marL="0" indent="0">
              <a:buNone/>
            </a:pPr>
            <a:r>
              <a:rPr lang="en-US" sz="1600" dirty="0"/>
              <a:t>*</a:t>
            </a:r>
            <a:r>
              <a:rPr lang="en-US" sz="1600" i="1" dirty="0"/>
              <a:t>Includes the payment for the time and effort of all three members of the team - the PCP, the BHCM and the consulting psychiatrist</a:t>
            </a:r>
          </a:p>
          <a:p>
            <a:pPr marL="0" indent="0">
              <a:buNone/>
            </a:pPr>
            <a:endParaRPr lang="en-US" sz="1800" dirty="0"/>
          </a:p>
          <a:p>
            <a:r>
              <a:rPr lang="en-US" dirty="0"/>
              <a:t>99492: </a:t>
            </a:r>
            <a:r>
              <a:rPr lang="en-US" u="sng" dirty="0"/>
              <a:t>Initial </a:t>
            </a:r>
            <a:r>
              <a:rPr lang="en-US" dirty="0"/>
              <a:t>psychiatric collaborative care management, first 70 minutes in the first calendar month of behavioral health care manger activities (billable at 36 minutes)</a:t>
            </a:r>
          </a:p>
          <a:p>
            <a:endParaRPr lang="en-US" dirty="0"/>
          </a:p>
          <a:p>
            <a:r>
              <a:rPr lang="en-US" dirty="0"/>
              <a:t>99493: </a:t>
            </a:r>
            <a:r>
              <a:rPr lang="en-US" u="sng" dirty="0"/>
              <a:t>Subsequent</a:t>
            </a:r>
            <a:r>
              <a:rPr lang="en-US" dirty="0"/>
              <a:t> psychiatric collaborative care management, first 60 minutes in subsequent calendar month of behavioral health care manager activities (billable at 31 minutes)</a:t>
            </a:r>
          </a:p>
          <a:p>
            <a:endParaRPr lang="en-US" dirty="0"/>
          </a:p>
          <a:p>
            <a:r>
              <a:rPr lang="en-US"/>
              <a:t>99494: </a:t>
            </a:r>
            <a:r>
              <a:rPr lang="en-US" u="sng" dirty="0"/>
              <a:t>Initial or subsequent </a:t>
            </a:r>
            <a:r>
              <a:rPr lang="en-US" dirty="0"/>
              <a:t>psych collaborative care management -  each </a:t>
            </a:r>
            <a:r>
              <a:rPr lang="en-US" u="sng" dirty="0"/>
              <a:t>additional 30 min</a:t>
            </a:r>
          </a:p>
          <a:p>
            <a:pPr marL="0" indent="0">
              <a:buNone/>
            </a:pPr>
            <a:endParaRPr lang="en-US" dirty="0"/>
          </a:p>
        </p:txBody>
      </p:sp>
    </p:spTree>
    <p:extLst>
      <p:ext uri="{BB962C8B-B14F-4D97-AF65-F5344CB8AC3E}">
        <p14:creationId xmlns:p14="http://schemas.microsoft.com/office/powerpoint/2010/main" val="285628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rtlCol="0">
            <a:noAutofit/>
          </a:bodyPr>
          <a:lstStyle/>
          <a:p>
            <a:pPr eaLnBrk="1" fontAlgn="auto" hangingPunct="1">
              <a:spcAft>
                <a:spcPts val="0"/>
              </a:spcAft>
              <a:defRPr/>
            </a:pPr>
            <a:r>
              <a:rPr lang="en-US" dirty="0"/>
              <a:t>Bridging the Divide Between</a:t>
            </a:r>
            <a:br>
              <a:rPr lang="en-US" dirty="0"/>
            </a:br>
            <a:r>
              <a:rPr lang="en-US" dirty="0"/>
              <a:t>Mental Health &amp; Medical Care</a:t>
            </a:r>
          </a:p>
        </p:txBody>
      </p:sp>
      <p:sp>
        <p:nvSpPr>
          <p:cNvPr id="21507" name="Content Placeholder 2"/>
          <p:cNvSpPr>
            <a:spLocks noGrp="1"/>
          </p:cNvSpPr>
          <p:nvPr>
            <p:ph sz="quarter" idx="13"/>
            <p:custDataLst>
              <p:tags r:id="rId3"/>
            </p:custDataLst>
          </p:nvPr>
        </p:nvSpPr>
        <p:spPr>
          <a:xfrm>
            <a:off x="457199" y="1361440"/>
            <a:ext cx="8494295" cy="4571999"/>
          </a:xfrm>
        </p:spPr>
        <p:txBody>
          <a:bodyPr>
            <a:normAutofit/>
          </a:bodyPr>
          <a:lstStyle/>
          <a:p>
            <a:pPr marL="457200" indent="-457200">
              <a:lnSpc>
                <a:spcPct val="90000"/>
              </a:lnSpc>
              <a:spcBef>
                <a:spcPts val="1200"/>
              </a:spcBef>
              <a:buFont typeface="Wingdings" panose="05000000000000000000" pitchFamily="2" charset="2"/>
              <a:buChar char="§"/>
            </a:pPr>
            <a:r>
              <a:rPr lang="en-US" sz="3000" dirty="0">
                <a:cs typeface="Arial" charset="0"/>
              </a:rPr>
              <a:t>Mental health MUST be part of overall health</a:t>
            </a:r>
          </a:p>
          <a:p>
            <a:pPr marL="857250" lvl="1" indent="-457200">
              <a:lnSpc>
                <a:spcPct val="90000"/>
              </a:lnSpc>
              <a:spcBef>
                <a:spcPts val="1200"/>
              </a:spcBef>
              <a:buFont typeface="Wingdings" panose="05000000000000000000" pitchFamily="2" charset="2"/>
              <a:buChar char="§"/>
            </a:pPr>
            <a:r>
              <a:rPr lang="en-US" sz="2800" dirty="0"/>
              <a:t>patients with MH/SUD have 2-3 X times </a:t>
            </a:r>
            <a:r>
              <a:rPr lang="en-US" sz="2800" b="1" i="1" dirty="0"/>
              <a:t>increased </a:t>
            </a:r>
            <a:r>
              <a:rPr lang="en-US" sz="2800" dirty="0"/>
              <a:t> total health care costs. </a:t>
            </a:r>
            <a:endParaRPr lang="en-US" sz="4000" b="1" dirty="0">
              <a:solidFill>
                <a:srgbClr val="00B050"/>
              </a:solidFill>
              <a:cs typeface="Arial" charset="0"/>
            </a:endParaRPr>
          </a:p>
          <a:p>
            <a:pPr marL="457200" indent="-457200">
              <a:spcBef>
                <a:spcPts val="1200"/>
              </a:spcBef>
              <a:buFont typeface="Wingdings" panose="05000000000000000000" pitchFamily="2" charset="2"/>
              <a:buChar char="§"/>
            </a:pPr>
            <a:endParaRPr lang="en-US" sz="3000" dirty="0">
              <a:cs typeface="Arial" charset="0"/>
            </a:endParaRPr>
          </a:p>
          <a:p>
            <a:pPr marL="457200" indent="-457200">
              <a:spcBef>
                <a:spcPts val="1200"/>
              </a:spcBef>
              <a:buFont typeface="Wingdings" panose="05000000000000000000" pitchFamily="2" charset="2"/>
              <a:buChar char="§"/>
            </a:pPr>
            <a:r>
              <a:rPr lang="en-US" sz="3000" dirty="0">
                <a:cs typeface="Arial" charset="0"/>
              </a:rPr>
              <a:t>Patient Experience/Reduce Stigma/Improve Access</a:t>
            </a:r>
          </a:p>
          <a:p>
            <a:pPr marL="457200" indent="-457200">
              <a:spcBef>
                <a:spcPts val="1200"/>
              </a:spcBef>
              <a:buFont typeface="Wingdings" panose="05000000000000000000" pitchFamily="2" charset="2"/>
              <a:buChar char="§"/>
            </a:pPr>
            <a:endParaRPr lang="en-US" sz="3000" dirty="0">
              <a:cs typeface="Arial" charset="0"/>
            </a:endParaRPr>
          </a:p>
          <a:p>
            <a:pPr marL="457200" indent="-457200">
              <a:spcBef>
                <a:spcPts val="1200"/>
              </a:spcBef>
              <a:buFont typeface="Wingdings" panose="05000000000000000000" pitchFamily="2" charset="2"/>
              <a:buChar char="§"/>
            </a:pPr>
            <a:r>
              <a:rPr lang="en-US" sz="3000" dirty="0">
                <a:cs typeface="Arial" charset="0"/>
              </a:rPr>
              <a:t>Answer: Collaborative Care</a:t>
            </a:r>
          </a:p>
          <a:p>
            <a:pPr marL="57150" indent="0">
              <a:lnSpc>
                <a:spcPct val="110000"/>
              </a:lnSpc>
              <a:spcBef>
                <a:spcPts val="0"/>
              </a:spcBef>
              <a:buNone/>
            </a:pPr>
            <a:endParaRPr lang="en-US" sz="2800" b="0" dirty="0">
              <a:cs typeface="Arial" charset="0"/>
            </a:endParaRPr>
          </a:p>
        </p:txBody>
      </p:sp>
      <p:sp>
        <p:nvSpPr>
          <p:cNvPr id="7" name="Oval 6"/>
          <p:cNvSpPr/>
          <p:nvPr>
            <p:custDataLst>
              <p:tags r:id="rId4"/>
            </p:custDataLst>
          </p:nvPr>
        </p:nvSpPr>
        <p:spPr>
          <a:xfrm>
            <a:off x="5581059" y="4419600"/>
            <a:ext cx="3149600" cy="1066800"/>
          </a:xfrm>
          <a:prstGeom prst="ellipse">
            <a:avLst/>
          </a:prstGeom>
          <a:solidFill>
            <a:schemeClr val="accent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THE TRIPLE AIM</a:t>
            </a:r>
          </a:p>
        </p:txBody>
      </p:sp>
    </p:spTree>
    <p:custDataLst>
      <p:tags r:id="rId1"/>
    </p:custDataLst>
    <p:extLst>
      <p:ext uri="{BB962C8B-B14F-4D97-AF65-F5344CB8AC3E}">
        <p14:creationId xmlns:p14="http://schemas.microsoft.com/office/powerpoint/2010/main" val="3102367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b="1" dirty="0"/>
              <a:t>Integration Efforts</a:t>
            </a:r>
            <a:endParaRPr lang="en-US" dirty="0"/>
          </a:p>
        </p:txBody>
      </p:sp>
      <p:graphicFrame>
        <p:nvGraphicFramePr>
          <p:cNvPr id="4" name="Content Placeholder 3"/>
          <p:cNvGraphicFramePr>
            <a:graphicFrameLocks noGrp="1"/>
          </p:cNvGraphicFramePr>
          <p:nvPr>
            <p:ph sz="quarter" idx="13"/>
            <p:custDataLst>
              <p:tags r:id="rId3"/>
            </p:custDataLst>
            <p:extLst>
              <p:ext uri="{D42A27DB-BD31-4B8C-83A1-F6EECF244321}">
                <p14:modId xmlns:p14="http://schemas.microsoft.com/office/powerpoint/2010/main" val="1077802611"/>
              </p:ext>
            </p:extLst>
          </p:nvPr>
        </p:nvGraphicFramePr>
        <p:xfrm>
          <a:off x="457200" y="1362075"/>
          <a:ext cx="7815263"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custDataLst>
              <p:tags r:id="rId4"/>
            </p:custDataLst>
          </p:nvPr>
        </p:nvSpPr>
        <p:spPr>
          <a:xfrm>
            <a:off x="5181600" y="6304002"/>
            <a:ext cx="184731" cy="369332"/>
          </a:xfrm>
          <a:prstGeom prst="rect">
            <a:avLst/>
          </a:prstGeom>
          <a:noFill/>
          <a:ln>
            <a:noFill/>
          </a:ln>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227881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2"/>
            </p:custDataLst>
          </p:nvPr>
        </p:nvSpPr>
        <p:spPr/>
        <p:txBody>
          <a:bodyPr>
            <a:normAutofit fontScale="90000"/>
          </a:bodyPr>
          <a:lstStyle/>
          <a:p>
            <a:r>
              <a:rPr lang="en-US" dirty="0"/>
              <a:t>Collaborative Care PRINCIPLES:</a:t>
            </a:r>
            <a:br>
              <a:rPr lang="en-US" dirty="0"/>
            </a:br>
            <a:r>
              <a:rPr lang="en-US" dirty="0"/>
              <a:t>Good For </a:t>
            </a:r>
            <a:r>
              <a:rPr lang="en-US" b="1" i="1" dirty="0"/>
              <a:t>ANY</a:t>
            </a:r>
            <a:r>
              <a:rPr lang="en-US" dirty="0"/>
              <a:t> Practice</a:t>
            </a:r>
          </a:p>
        </p:txBody>
      </p:sp>
      <p:pic>
        <p:nvPicPr>
          <p:cNvPr id="41" name="Picture 4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95171" y="3200400"/>
            <a:ext cx="619875" cy="619875"/>
          </a:xfrm>
          <a:prstGeom prst="rect">
            <a:avLst/>
          </a:prstGeom>
        </p:spPr>
      </p:pic>
      <p:sp>
        <p:nvSpPr>
          <p:cNvPr id="42" name="TextBox 41"/>
          <p:cNvSpPr txBox="1"/>
          <p:nvPr>
            <p:custDataLst>
              <p:tags r:id="rId3"/>
            </p:custDataLst>
          </p:nvPr>
        </p:nvSpPr>
        <p:spPr>
          <a:xfrm>
            <a:off x="3185886" y="4321134"/>
            <a:ext cx="4343400"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rPr>
              <a:t>Evidence-Based Care</a:t>
            </a:r>
          </a:p>
        </p:txBody>
      </p:sp>
      <p:pic>
        <p:nvPicPr>
          <p:cNvPr id="43" name="Picture 4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664912" y="1322776"/>
            <a:ext cx="762000" cy="510489"/>
          </a:xfrm>
          <a:prstGeom prst="rect">
            <a:avLst/>
          </a:prstGeom>
        </p:spPr>
      </p:pic>
      <p:pic>
        <p:nvPicPr>
          <p:cNvPr id="44" name="Picture 4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676400" y="2209800"/>
            <a:ext cx="632575" cy="632575"/>
          </a:xfrm>
          <a:prstGeom prst="rect">
            <a:avLst/>
          </a:prstGeom>
        </p:spPr>
      </p:pic>
      <p:pic>
        <p:nvPicPr>
          <p:cNvPr id="45" name="Picture 4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48019" y="4191001"/>
            <a:ext cx="714181" cy="554204"/>
          </a:xfrm>
          <a:prstGeom prst="rect">
            <a:avLst/>
          </a:prstGeom>
        </p:spPr>
      </p:pic>
      <p:pic>
        <p:nvPicPr>
          <p:cNvPr id="46" name="Picture 4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684305" y="5267058"/>
            <a:ext cx="677895" cy="676542"/>
          </a:xfrm>
          <a:prstGeom prst="rect">
            <a:avLst/>
          </a:prstGeom>
        </p:spPr>
      </p:pic>
      <p:sp>
        <p:nvSpPr>
          <p:cNvPr id="47" name="TextBox 46"/>
          <p:cNvSpPr txBox="1"/>
          <p:nvPr>
            <p:custDataLst>
              <p:tags r:id="rId4"/>
            </p:custDataLst>
          </p:nvPr>
        </p:nvSpPr>
        <p:spPr>
          <a:xfrm>
            <a:off x="3185886" y="2286000"/>
            <a:ext cx="5424714"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rPr>
              <a:t>Measurement-Based Treatment to Target</a:t>
            </a:r>
          </a:p>
        </p:txBody>
      </p:sp>
      <p:sp>
        <p:nvSpPr>
          <p:cNvPr id="48" name="TextBox 47"/>
          <p:cNvSpPr txBox="1"/>
          <p:nvPr>
            <p:custDataLst>
              <p:tags r:id="rId5"/>
            </p:custDataLst>
          </p:nvPr>
        </p:nvSpPr>
        <p:spPr>
          <a:xfrm>
            <a:off x="3185886" y="3276600"/>
            <a:ext cx="5424714"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rPr>
              <a:t>Patient-Centered Collaboration</a:t>
            </a:r>
          </a:p>
        </p:txBody>
      </p:sp>
      <p:sp>
        <p:nvSpPr>
          <p:cNvPr id="49" name="TextBox 48"/>
          <p:cNvSpPr txBox="1"/>
          <p:nvPr>
            <p:custDataLst>
              <p:tags r:id="rId6"/>
            </p:custDataLst>
          </p:nvPr>
        </p:nvSpPr>
        <p:spPr>
          <a:xfrm>
            <a:off x="3185886" y="1371600"/>
            <a:ext cx="4343400"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rPr>
              <a:t>Population-Based Care</a:t>
            </a:r>
          </a:p>
        </p:txBody>
      </p:sp>
      <p:sp>
        <p:nvSpPr>
          <p:cNvPr id="50" name="TextBox 49"/>
          <p:cNvSpPr txBox="1"/>
          <p:nvPr>
            <p:custDataLst>
              <p:tags r:id="rId7"/>
            </p:custDataLst>
          </p:nvPr>
        </p:nvSpPr>
        <p:spPr>
          <a:xfrm>
            <a:off x="3185886" y="5377039"/>
            <a:ext cx="4343400" cy="461665"/>
          </a:xfrm>
          <a:prstGeom prst="rect">
            <a:avLst/>
          </a:prstGeom>
          <a:noFill/>
        </p:spPr>
        <p:txBody>
          <a:bodyPr wrap="square" rtlCol="0">
            <a:spAutoFit/>
          </a:bodyPr>
          <a:lstStyle/>
          <a:p>
            <a:pPr fontAlgn="base">
              <a:spcBef>
                <a:spcPct val="0"/>
              </a:spcBef>
              <a:spcAft>
                <a:spcPct val="0"/>
              </a:spcAft>
            </a:pPr>
            <a:r>
              <a:rPr lang="en-US" sz="2400" b="1" dirty="0">
                <a:solidFill>
                  <a:prstClr val="black"/>
                </a:solidFill>
              </a:rPr>
              <a:t>Accountable Care</a:t>
            </a:r>
          </a:p>
        </p:txBody>
      </p:sp>
      <p:sp>
        <p:nvSpPr>
          <p:cNvPr id="51" name="TextBox 50"/>
          <p:cNvSpPr txBox="1"/>
          <p:nvPr>
            <p:custDataLst>
              <p:tags r:id="rId8"/>
            </p:custDataLst>
          </p:nvPr>
        </p:nvSpPr>
        <p:spPr>
          <a:xfrm>
            <a:off x="6629400" y="5715000"/>
            <a:ext cx="2362200" cy="215444"/>
          </a:xfrm>
          <a:prstGeom prst="rect">
            <a:avLst/>
          </a:prstGeom>
          <a:noFill/>
        </p:spPr>
        <p:txBody>
          <a:bodyPr wrap="square" rtlCol="0">
            <a:spAutoFit/>
          </a:bodyPr>
          <a:lstStyle/>
          <a:p>
            <a:pPr fontAlgn="base">
              <a:spcBef>
                <a:spcPct val="0"/>
              </a:spcBef>
              <a:spcAft>
                <a:spcPct val="0"/>
              </a:spcAft>
            </a:pPr>
            <a:r>
              <a:rPr lang="en-US" sz="800" dirty="0">
                <a:solidFill>
                  <a:prstClr val="black"/>
                </a:solidFill>
              </a:rPr>
              <a:t>Principles: © University of Washington</a:t>
            </a:r>
          </a:p>
        </p:txBody>
      </p:sp>
    </p:spTree>
    <p:custDataLst>
      <p:tags r:id="rId1"/>
    </p:custDataLst>
    <p:extLst>
      <p:ext uri="{BB962C8B-B14F-4D97-AF65-F5344CB8AC3E}">
        <p14:creationId xmlns:p14="http://schemas.microsoft.com/office/powerpoint/2010/main" val="394525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custDataLst>
              <p:tags r:id="rId2"/>
            </p:custDataLst>
          </p:nvPr>
        </p:nvSpPr>
        <p:spPr/>
        <p:txBody>
          <a:bodyPr/>
          <a:lstStyle/>
          <a:p>
            <a:pPr lvl="0"/>
            <a:r>
              <a:rPr lang="en-US" dirty="0"/>
              <a:t>The Collaborative Care Model</a:t>
            </a:r>
            <a:endParaRPr lang="en-US" sz="2400" dirty="0"/>
          </a:p>
        </p:txBody>
      </p:sp>
      <p:graphicFrame>
        <p:nvGraphicFramePr>
          <p:cNvPr id="4" name="Diagram 3"/>
          <p:cNvGraphicFramePr/>
          <p:nvPr>
            <p:custDataLst>
              <p:tags r:id="rId3"/>
            </p:custDataLst>
            <p:extLst/>
          </p:nvPr>
        </p:nvGraphicFramePr>
        <p:xfrm>
          <a:off x="838200" y="2186940"/>
          <a:ext cx="7543800" cy="39090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Rounded Rectangle 4"/>
          <p:cNvSpPr/>
          <p:nvPr>
            <p:custDataLst>
              <p:tags r:id="rId4"/>
            </p:custDataLst>
          </p:nvPr>
        </p:nvSpPr>
        <p:spPr>
          <a:xfrm>
            <a:off x="838200" y="1355558"/>
            <a:ext cx="7620000" cy="668421"/>
          </a:xfrm>
          <a:prstGeom prst="roundRect">
            <a:avLst/>
          </a:prstGeom>
          <a:solidFill>
            <a:schemeClr val="accent2"/>
          </a:solidFill>
          <a:ln w="25400" cap="flat" cmpd="sng" algn="ctr">
            <a:noFill/>
            <a:prstDash val="solid"/>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100" dirty="0"/>
              <a:t>Caseload-focused psychiatric consultation supported by a BHP or care manager</a:t>
            </a:r>
          </a:p>
        </p:txBody>
      </p:sp>
    </p:spTree>
    <p:custDataLst>
      <p:tags r:id="rId1"/>
    </p:custDataLst>
    <p:extLst>
      <p:ext uri="{BB962C8B-B14F-4D97-AF65-F5344CB8AC3E}">
        <p14:creationId xmlns:p14="http://schemas.microsoft.com/office/powerpoint/2010/main" val="365611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Collaborative Care is an evidence-based solution that can increase access</a:t>
            </a:r>
          </a:p>
        </p:txBody>
      </p:sp>
      <p:pic>
        <p:nvPicPr>
          <p:cNvPr id="4" name="Picture 3" descr="C:\Users\cegan\Documents\Marketing &amp; Biz Dev\Brand\Icons\All Icons 2_7_13\Doctor.png"/>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984607" y="2003448"/>
            <a:ext cx="986448" cy="114555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5" name="Rectangle 4"/>
          <p:cNvSpPr/>
          <p:nvPr/>
        </p:nvSpPr>
        <p:spPr>
          <a:xfrm>
            <a:off x="641350" y="1866900"/>
            <a:ext cx="1628775" cy="370522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 name="Right Arrow 5"/>
          <p:cNvSpPr/>
          <p:nvPr/>
        </p:nvSpPr>
        <p:spPr>
          <a:xfrm rot="20160861">
            <a:off x="2636393" y="2413575"/>
            <a:ext cx="314325" cy="2286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 name="Right Arrow 6"/>
          <p:cNvSpPr/>
          <p:nvPr/>
        </p:nvSpPr>
        <p:spPr>
          <a:xfrm>
            <a:off x="2669286" y="3482821"/>
            <a:ext cx="314325" cy="2286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8" name="Right Arrow 7"/>
          <p:cNvSpPr/>
          <p:nvPr/>
        </p:nvSpPr>
        <p:spPr>
          <a:xfrm rot="1940780">
            <a:off x="2640267" y="4447630"/>
            <a:ext cx="314325" cy="2286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9" name="Content Placeholder 5"/>
          <p:cNvSpPr txBox="1">
            <a:spLocks/>
          </p:cNvSpPr>
          <p:nvPr/>
        </p:nvSpPr>
        <p:spPr>
          <a:xfrm>
            <a:off x="2983610" y="2633512"/>
            <a:ext cx="1315339" cy="584324"/>
          </a:xfrm>
          <a:prstGeom prst="rect">
            <a:avLst/>
          </a:prstGeom>
          <a:ln>
            <a:noFill/>
          </a:ln>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Psychiatrist</a:t>
            </a:r>
            <a:endParaRPr b="1" dirty="0">
              <a:solidFill>
                <a:srgbClr val="1C2C78"/>
              </a:solidFill>
            </a:endParaRPr>
          </a:p>
        </p:txBody>
      </p:sp>
      <p:sp>
        <p:nvSpPr>
          <p:cNvPr id="10" name="Content Placeholder 5"/>
          <p:cNvSpPr txBox="1">
            <a:spLocks/>
          </p:cNvSpPr>
          <p:nvPr/>
        </p:nvSpPr>
        <p:spPr>
          <a:xfrm>
            <a:off x="1023163" y="3187024"/>
            <a:ext cx="918864" cy="380087"/>
          </a:xfrm>
          <a:prstGeom prst="rect">
            <a:avLst/>
          </a:prstGeom>
          <a:ln>
            <a:noFill/>
          </a:ln>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PCP</a:t>
            </a:r>
            <a:endParaRPr sz="1600" b="1" dirty="0">
              <a:solidFill>
                <a:srgbClr val="1C2C78"/>
              </a:solidFill>
            </a:endParaRPr>
          </a:p>
        </p:txBody>
      </p:sp>
      <p:sp>
        <p:nvSpPr>
          <p:cNvPr id="11" name="Content Placeholder 5"/>
          <p:cNvSpPr txBox="1">
            <a:spLocks/>
          </p:cNvSpPr>
          <p:nvPr/>
        </p:nvSpPr>
        <p:spPr>
          <a:xfrm>
            <a:off x="999166" y="5120877"/>
            <a:ext cx="1027303" cy="280787"/>
          </a:xfrm>
          <a:prstGeom prst="rect">
            <a:avLst/>
          </a:prstGeom>
          <a:ln>
            <a:noFill/>
          </a:ln>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Patients</a:t>
            </a:r>
            <a:endParaRPr sz="1400" b="1" dirty="0">
              <a:solidFill>
                <a:srgbClr val="1C2C78"/>
              </a:solidFill>
            </a:endParaRPr>
          </a:p>
        </p:txBody>
      </p:sp>
      <p:sp>
        <p:nvSpPr>
          <p:cNvPr id="12" name="TextBox 11"/>
          <p:cNvSpPr txBox="1"/>
          <p:nvPr/>
        </p:nvSpPr>
        <p:spPr>
          <a:xfrm>
            <a:off x="3371923" y="3247410"/>
            <a:ext cx="223310" cy="769441"/>
          </a:xfrm>
          <a:prstGeom prst="rect">
            <a:avLst/>
          </a:prstGeom>
          <a:noFill/>
        </p:spPr>
        <p:txBody>
          <a:bodyPr wrap="square" rtlCol="0">
            <a:spAutoFit/>
          </a:bodyPr>
          <a:lstStyle/>
          <a:p>
            <a:pPr defTabSz="457200"/>
            <a:r>
              <a:rPr lang="en-US" sz="4400" b="1" dirty="0">
                <a:solidFill>
                  <a:prstClr val="black"/>
                </a:solidFill>
              </a:rPr>
              <a:t>?</a:t>
            </a:r>
            <a:endParaRPr lang="en-US" sz="2400" b="1" dirty="0">
              <a:solidFill>
                <a:prstClr val="black"/>
              </a:solidFill>
            </a:endParaRPr>
          </a:p>
        </p:txBody>
      </p:sp>
      <p:sp>
        <p:nvSpPr>
          <p:cNvPr id="13" name="TextBox 12"/>
          <p:cNvSpPr txBox="1"/>
          <p:nvPr/>
        </p:nvSpPr>
        <p:spPr>
          <a:xfrm>
            <a:off x="3313867" y="4445169"/>
            <a:ext cx="223310" cy="769441"/>
          </a:xfrm>
          <a:prstGeom prst="rect">
            <a:avLst/>
          </a:prstGeom>
          <a:noFill/>
        </p:spPr>
        <p:txBody>
          <a:bodyPr wrap="square" rtlCol="0">
            <a:spAutoFit/>
          </a:bodyPr>
          <a:lstStyle/>
          <a:p>
            <a:pPr defTabSz="457200"/>
            <a:r>
              <a:rPr lang="en-US" sz="4400" b="1" dirty="0">
                <a:solidFill>
                  <a:prstClr val="black"/>
                </a:solidFill>
              </a:rPr>
              <a:t>?</a:t>
            </a:r>
            <a:endParaRPr lang="en-US" sz="2400" b="1" dirty="0">
              <a:solidFill>
                <a:prstClr val="black"/>
              </a:solidFill>
            </a:endParaRPr>
          </a:p>
        </p:txBody>
      </p:sp>
      <p:sp>
        <p:nvSpPr>
          <p:cNvPr id="14" name="Rectangle 13"/>
          <p:cNvSpPr/>
          <p:nvPr/>
        </p:nvSpPr>
        <p:spPr>
          <a:xfrm>
            <a:off x="662759" y="1233263"/>
            <a:ext cx="2521524" cy="461665"/>
          </a:xfrm>
          <a:prstGeom prst="rect">
            <a:avLst/>
          </a:prstGeom>
        </p:spPr>
        <p:txBody>
          <a:bodyPr wrap="none">
            <a:spAutoFit/>
          </a:bodyPr>
          <a:lstStyle/>
          <a:p>
            <a:pPr defTabSz="457200"/>
            <a:r>
              <a:rPr lang="en-US" sz="2400" b="1" dirty="0">
                <a:solidFill>
                  <a:prstClr val="black"/>
                </a:solidFill>
              </a:rPr>
              <a:t>Traditional Model</a:t>
            </a:r>
            <a:endParaRPr lang="en-US" sz="2400" dirty="0">
              <a:solidFill>
                <a:prstClr val="black"/>
              </a:solidFill>
            </a:endParaRPr>
          </a:p>
        </p:txBody>
      </p:sp>
      <p:cxnSp>
        <p:nvCxnSpPr>
          <p:cNvPr id="15" name="Straight Connector 14"/>
          <p:cNvCxnSpPr/>
          <p:nvPr/>
        </p:nvCxnSpPr>
        <p:spPr>
          <a:xfrm>
            <a:off x="4298950" y="1419225"/>
            <a:ext cx="0" cy="4295775"/>
          </a:xfrm>
          <a:prstGeom prst="line">
            <a:avLst/>
          </a:prstGeom>
        </p:spPr>
        <p:style>
          <a:lnRef idx="2">
            <a:schemeClr val="dk1"/>
          </a:lnRef>
          <a:fillRef idx="0">
            <a:schemeClr val="dk1"/>
          </a:fillRef>
          <a:effectRef idx="1">
            <a:schemeClr val="dk1"/>
          </a:effectRef>
          <a:fontRef idx="minor">
            <a:schemeClr val="tx1"/>
          </a:fontRef>
        </p:style>
      </p:cxnSp>
      <p:sp>
        <p:nvSpPr>
          <p:cNvPr id="16" name="Rectangle 15"/>
          <p:cNvSpPr/>
          <p:nvPr/>
        </p:nvSpPr>
        <p:spPr>
          <a:xfrm>
            <a:off x="5028569" y="1233263"/>
            <a:ext cx="3505255" cy="461665"/>
          </a:xfrm>
          <a:prstGeom prst="rect">
            <a:avLst/>
          </a:prstGeom>
        </p:spPr>
        <p:txBody>
          <a:bodyPr wrap="none">
            <a:spAutoFit/>
          </a:bodyPr>
          <a:lstStyle/>
          <a:p>
            <a:pPr defTabSz="457200"/>
            <a:r>
              <a:rPr lang="en-US" sz="2400" b="1" dirty="0">
                <a:solidFill>
                  <a:prstClr val="black"/>
                </a:solidFill>
              </a:rPr>
              <a:t>Collaborative Care Model</a:t>
            </a:r>
            <a:endParaRPr lang="en-US" sz="2400" dirty="0">
              <a:solidFill>
                <a:prstClr val="black"/>
              </a:solidFill>
            </a:endParaRPr>
          </a:p>
        </p:txBody>
      </p:sp>
      <p:sp>
        <p:nvSpPr>
          <p:cNvPr id="17" name="Rectangle 16"/>
          <p:cNvSpPr/>
          <p:nvPr/>
        </p:nvSpPr>
        <p:spPr>
          <a:xfrm>
            <a:off x="4504000" y="1782686"/>
            <a:ext cx="4208199" cy="378943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8" name="Content Placeholder 5"/>
          <p:cNvSpPr txBox="1">
            <a:spLocks/>
          </p:cNvSpPr>
          <p:nvPr/>
        </p:nvSpPr>
        <p:spPr>
          <a:xfrm>
            <a:off x="4782157" y="5248680"/>
            <a:ext cx="988844" cy="225554"/>
          </a:xfrm>
          <a:prstGeom prst="rect">
            <a:avLst/>
          </a:prstGeom>
          <a:ln>
            <a:noFill/>
          </a:ln>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Patients</a:t>
            </a:r>
            <a:endParaRPr sz="1400" b="1" dirty="0">
              <a:solidFill>
                <a:srgbClr val="1C2C78"/>
              </a:solidFill>
            </a:endParaRPr>
          </a:p>
        </p:txBody>
      </p:sp>
      <p:sp>
        <p:nvSpPr>
          <p:cNvPr id="19" name="Content Placeholder 5"/>
          <p:cNvSpPr txBox="1">
            <a:spLocks/>
          </p:cNvSpPr>
          <p:nvPr/>
        </p:nvSpPr>
        <p:spPr>
          <a:xfrm>
            <a:off x="4782157" y="2807280"/>
            <a:ext cx="1002527" cy="367559"/>
          </a:xfrm>
          <a:prstGeom prst="rect">
            <a:avLst/>
          </a:prstGeom>
          <a:ln>
            <a:noFill/>
          </a:ln>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PCP</a:t>
            </a:r>
            <a:endParaRPr sz="1600" b="1" dirty="0">
              <a:solidFill>
                <a:srgbClr val="1C2C78"/>
              </a:solidFill>
            </a:endParaRPr>
          </a:p>
        </p:txBody>
      </p:sp>
      <p:cxnSp>
        <p:nvCxnSpPr>
          <p:cNvPr id="20" name="Straight Arrow Connector 19"/>
          <p:cNvCxnSpPr/>
          <p:nvPr/>
        </p:nvCxnSpPr>
        <p:spPr>
          <a:xfrm flipH="1">
            <a:off x="5276579" y="3200420"/>
            <a:ext cx="1" cy="1031406"/>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5766105" y="4059010"/>
            <a:ext cx="329100" cy="392336"/>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2" name="Content Placeholder 5"/>
          <p:cNvSpPr txBox="1">
            <a:spLocks/>
          </p:cNvSpPr>
          <p:nvPr/>
        </p:nvSpPr>
        <p:spPr>
          <a:xfrm>
            <a:off x="7165974" y="2666046"/>
            <a:ext cx="1901826" cy="427610"/>
          </a:xfrm>
          <a:prstGeom prst="rect">
            <a:avLst/>
          </a:prstGeom>
          <a:ln>
            <a:noFill/>
          </a:ln>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400" b="1" dirty="0">
                <a:solidFill>
                  <a:prstClr val="black"/>
                </a:solidFill>
              </a:rPr>
              <a:t>Psychiatrist </a:t>
            </a:r>
          </a:p>
          <a:p>
            <a:pPr algn="ctr">
              <a:buClr>
                <a:srgbClr val="244380">
                  <a:lumMod val="60000"/>
                  <a:lumOff val="40000"/>
                </a:srgbClr>
              </a:buClr>
            </a:pPr>
            <a:r>
              <a:rPr sz="1400" b="1" dirty="0">
                <a:solidFill>
                  <a:prstClr val="black"/>
                </a:solidFill>
              </a:rPr>
              <a:t>(Part-Time)</a:t>
            </a:r>
            <a:endParaRPr sz="1400" b="1" dirty="0">
              <a:solidFill>
                <a:srgbClr val="1C2C78"/>
              </a:solidFill>
            </a:endParaRPr>
          </a:p>
        </p:txBody>
      </p:sp>
      <p:pic>
        <p:nvPicPr>
          <p:cNvPr id="23" name="Picture 15" descr="C:\Users\cegan\Documents\Marketing &amp; Biz Dev\Brand\Icons\All Icons 2_7_13\Practice_Manager.png"/>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6212150" y="2988374"/>
            <a:ext cx="843130" cy="979119"/>
          </a:xfrm>
          <a:prstGeom prst="rect">
            <a:avLst/>
          </a:prstGeom>
          <a:noFill/>
          <a:extLst>
            <a:ext uri="{909E8E84-426E-40DD-AFC4-6F175D3DCCD1}">
              <a14:hiddenFill xmlns:a14="http://schemas.microsoft.com/office/drawing/2010/main">
                <a:solidFill>
                  <a:srgbClr val="FFFFFF"/>
                </a:solidFill>
              </a14:hiddenFill>
            </a:ext>
          </a:extLst>
        </p:spPr>
      </p:pic>
      <p:sp>
        <p:nvSpPr>
          <p:cNvPr id="24" name="Content Placeholder 5"/>
          <p:cNvSpPr txBox="1">
            <a:spLocks/>
          </p:cNvSpPr>
          <p:nvPr/>
        </p:nvSpPr>
        <p:spPr>
          <a:xfrm>
            <a:off x="6032085" y="3921531"/>
            <a:ext cx="1216241" cy="366318"/>
          </a:xfrm>
          <a:prstGeom prst="rect">
            <a:avLst/>
          </a:prstGeom>
          <a:ln>
            <a:noFill/>
          </a:ln>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a:solidFill>
                  <a:prstClr val="black"/>
                </a:solidFill>
              </a:rPr>
              <a:t>Care </a:t>
            </a:r>
            <a:br>
              <a:rPr sz="1600" b="1" dirty="0">
                <a:solidFill>
                  <a:prstClr val="black"/>
                </a:solidFill>
              </a:rPr>
            </a:br>
            <a:r>
              <a:rPr sz="1600" b="1" dirty="0">
                <a:solidFill>
                  <a:prstClr val="black"/>
                </a:solidFill>
              </a:rPr>
              <a:t>Manager</a:t>
            </a:r>
            <a:endParaRPr sz="1600" b="1" dirty="0">
              <a:solidFill>
                <a:srgbClr val="1C2C78"/>
              </a:solidFill>
            </a:endParaRPr>
          </a:p>
        </p:txBody>
      </p:sp>
      <p:sp>
        <p:nvSpPr>
          <p:cNvPr id="25" name="Content Placeholder 5"/>
          <p:cNvSpPr txBox="1">
            <a:spLocks/>
          </p:cNvSpPr>
          <p:nvPr/>
        </p:nvSpPr>
        <p:spPr>
          <a:xfrm rot="18651966">
            <a:off x="6928313" y="4399991"/>
            <a:ext cx="1498453" cy="224403"/>
          </a:xfrm>
          <a:prstGeom prst="rect">
            <a:avLst/>
          </a:prstGeom>
          <a:ln>
            <a:noFill/>
          </a:ln>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lang="en-US" sz="1200" b="0" kern="1200">
                <a:solidFill>
                  <a:schemeClr val="tx1"/>
                </a:solidFill>
                <a:effectLst/>
                <a:latin typeface="+mn-lt"/>
                <a:ea typeface="+mn-ea"/>
                <a:cs typeface="+mn-cs"/>
              </a:defRPr>
            </a:lvl1pPr>
            <a:lvl2pPr marL="457200" indent="0" algn="l" defTabSz="457200" rtl="0" eaLnBrk="1" latinLnBrk="0" hangingPunct="1">
              <a:spcBef>
                <a:spcPct val="20000"/>
              </a:spcBef>
              <a:buClr>
                <a:schemeClr val="accent6">
                  <a:lumMod val="60000"/>
                  <a:lumOff val="40000"/>
                </a:schemeClr>
              </a:buClr>
              <a:buFontTx/>
              <a:buNone/>
              <a:defRPr lang="en-US" sz="2000" b="0" i="0" u="none" strike="noStrike" kern="1200" baseline="0" smtClean="0">
                <a:solidFill>
                  <a:schemeClr val="tx1">
                    <a:lumMod val="50000"/>
                    <a:lumOff val="50000"/>
                  </a:schemeClr>
                </a:solidFill>
                <a:latin typeface="+mn-lt"/>
                <a:ea typeface="+mn-ea"/>
                <a:cs typeface="+mn-cs"/>
              </a:defRPr>
            </a:lvl2pPr>
            <a:lvl3pPr marL="914400" marR="0" indent="0" algn="l" defTabSz="457200" rtl="0" eaLnBrk="1" fontAlgn="auto" latinLnBrk="0" hangingPunct="1">
              <a:lnSpc>
                <a:spcPct val="100000"/>
              </a:lnSpc>
              <a:spcBef>
                <a:spcPct val="20000"/>
              </a:spcBef>
              <a:spcAft>
                <a:spcPts val="0"/>
              </a:spcAft>
              <a:buClr>
                <a:schemeClr val="accent6">
                  <a:lumMod val="60000"/>
                  <a:lumOff val="40000"/>
                </a:schemeClr>
              </a:buClr>
              <a:buSzTx/>
              <a:buFontTx/>
              <a:buNone/>
              <a:tabLst/>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6">
                  <a:lumMod val="60000"/>
                  <a:lumOff val="40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Clr>
                <a:srgbClr val="244380">
                  <a:lumMod val="60000"/>
                  <a:lumOff val="40000"/>
                </a:srgbClr>
              </a:buClr>
            </a:pPr>
            <a:r>
              <a:rPr sz="1600" b="1" dirty="0" err="1">
                <a:solidFill>
                  <a:prstClr val="black"/>
                </a:solidFill>
              </a:rPr>
              <a:t>Telepsychiatry</a:t>
            </a:r>
            <a:endParaRPr sz="1600" b="1" dirty="0">
              <a:solidFill>
                <a:srgbClr val="1C2C78"/>
              </a:solidFill>
            </a:endParaRPr>
          </a:p>
        </p:txBody>
      </p:sp>
      <p:pic>
        <p:nvPicPr>
          <p:cNvPr id="26" name="Picture 2" descr="C:\Users\arutter\Desktop\makefg.png"/>
          <p:cNvPicPr>
            <a:picLocks noChangeAspect="1" noChangeArrowheads="1"/>
          </p:cNvPicPr>
          <p:nvPr/>
        </p:nvPicPr>
        <p:blipFill>
          <a:blip r:embed="rId4">
            <a:extLst>
              <a:ext uri="{BEBA8EAE-BF5A-486C-A8C5-ECC9F3942E4B}">
                <a14:imgProps xmlns:a14="http://schemas.microsoft.com/office/drawing/2010/main">
                  <a14:imgLayer r:embed="rId5">
                    <a14:imgEffect>
                      <a14:artisticGlowEdges/>
                    </a14:imgEffect>
                  </a14:imgLayer>
                </a14:imgProps>
              </a:ext>
              <a:ext uri="{28A0092B-C50C-407E-A947-70E740481C1C}">
                <a14:useLocalDpi xmlns:a14="http://schemas.microsoft.com/office/drawing/2010/main" val="0"/>
              </a:ext>
            </a:extLst>
          </a:blip>
          <a:srcRect/>
          <a:stretch>
            <a:fillRect/>
          </a:stretch>
        </p:blipFill>
        <p:spPr bwMode="auto">
          <a:xfrm>
            <a:off x="750385" y="3825592"/>
            <a:ext cx="1410704" cy="141070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7" name="Picture 26" descr="C:\Users\cegan\Documents\Marketing &amp; Biz Dev\Brand\Icons\All Icons 2_7_13\Doctor.png"/>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3223711" y="1682924"/>
            <a:ext cx="822146" cy="95474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8" name="Picture 27" descr="C:\Users\cegan\Documents\Marketing &amp; Biz Dev\Brand\Icons\All Icons 2_7_13\Doctor.png"/>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4849276" y="1883878"/>
            <a:ext cx="819226" cy="95135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9" name="Picture 28" descr="C:\Users\cegan\Documents\Marketing &amp; Biz Dev\Brand\Icons\All Icons 2_7_13\Doctor.png"/>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7707175" y="1897916"/>
            <a:ext cx="684988" cy="79546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0" name="Picture 6" descr="Clipboard icon"/>
          <p:cNvPicPr>
            <a:picLocks noChangeAspect="1" noChangeArrowheads="1"/>
          </p:cNvPicPr>
          <p:nvPr/>
        </p:nvPicPr>
        <p:blipFill>
          <a:blip r:embed="rId6" cstate="print">
            <a:biLevel thresh="50000"/>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7788432" y="4488712"/>
            <a:ext cx="981824" cy="981824"/>
          </a:xfrm>
          <a:prstGeom prst="rect">
            <a:avLst/>
          </a:prstGeom>
          <a:noFill/>
          <a:extLst>
            <a:ext uri="{909E8E84-426E-40DD-AFC4-6F175D3DCCD1}">
              <a14:hiddenFill xmlns:a14="http://schemas.microsoft.com/office/drawing/2010/main">
                <a:solidFill>
                  <a:srgbClr val="FFFFFF"/>
                </a:solidFill>
              </a14:hiddenFill>
            </a:ext>
          </a:extLst>
        </p:spPr>
      </p:pic>
      <p:cxnSp>
        <p:nvCxnSpPr>
          <p:cNvPr id="31" name="Straight Arrow Connector 30"/>
          <p:cNvCxnSpPr/>
          <p:nvPr/>
        </p:nvCxnSpPr>
        <p:spPr>
          <a:xfrm flipH="1" flipV="1">
            <a:off x="5861712" y="2700772"/>
            <a:ext cx="381569" cy="300101"/>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H="1">
            <a:off x="7035158" y="2587785"/>
            <a:ext cx="337822" cy="342885"/>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pic>
        <p:nvPicPr>
          <p:cNvPr id="33" name="Picture 2" descr="C:\Users\arutter\Desktop\makefg.png"/>
          <p:cNvPicPr>
            <a:picLocks noChangeAspect="1" noChangeArrowheads="1"/>
          </p:cNvPicPr>
          <p:nvPr/>
        </p:nvPicPr>
        <p:blipFill>
          <a:blip r:embed="rId4">
            <a:extLst>
              <a:ext uri="{BEBA8EAE-BF5A-486C-A8C5-ECC9F3942E4B}">
                <a14:imgProps xmlns:a14="http://schemas.microsoft.com/office/drawing/2010/main">
                  <a14:imgLayer r:embed="rId5">
                    <a14:imgEffect>
                      <a14:artisticGlowEdges/>
                    </a14:imgEffect>
                  </a14:imgLayer>
                </a14:imgProps>
              </a:ext>
              <a:ext uri="{28A0092B-C50C-407E-A947-70E740481C1C}">
                <a14:useLocalDpi xmlns:a14="http://schemas.microsoft.com/office/drawing/2010/main" val="0"/>
              </a:ext>
            </a:extLst>
          </a:blip>
          <a:srcRect/>
          <a:stretch>
            <a:fillRect/>
          </a:stretch>
        </p:blipFill>
        <p:spPr bwMode="auto">
          <a:xfrm>
            <a:off x="4677535" y="4272729"/>
            <a:ext cx="1162709" cy="1162709"/>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34" name="Straight Connector 33"/>
          <p:cNvCxnSpPr/>
          <p:nvPr/>
        </p:nvCxnSpPr>
        <p:spPr>
          <a:xfrm>
            <a:off x="5771001" y="2292227"/>
            <a:ext cx="1672957"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5" name="Arc 34"/>
          <p:cNvSpPr/>
          <p:nvPr/>
        </p:nvSpPr>
        <p:spPr>
          <a:xfrm rot="5400000">
            <a:off x="4538428" y="1671425"/>
            <a:ext cx="3347444" cy="3416300"/>
          </a:xfrm>
          <a:prstGeom prst="arc">
            <a:avLst/>
          </a:prstGeom>
          <a:ln>
            <a:solidFill>
              <a:schemeClr val="tx1"/>
            </a:solidFill>
            <a:prstDash val="dash"/>
            <a:headEnd type="none" w="med" len="med"/>
            <a:tailEnd type="arrow" w="med" len="med"/>
          </a:ln>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endParaRPr>
          </a:p>
        </p:txBody>
      </p:sp>
    </p:spTree>
    <p:extLst>
      <p:ext uri="{BB962C8B-B14F-4D97-AF65-F5344CB8AC3E}">
        <p14:creationId xmlns:p14="http://schemas.microsoft.com/office/powerpoint/2010/main" val="116333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20414" t="61640" r="67886" b="15143"/>
          <a:stretch/>
        </p:blipFill>
        <p:spPr bwMode="auto">
          <a:xfrm>
            <a:off x="4232624" y="2979064"/>
            <a:ext cx="784302" cy="116733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3134" t="19560" r="46798" b="33643"/>
          <a:stretch/>
        </p:blipFill>
        <p:spPr bwMode="auto">
          <a:xfrm>
            <a:off x="1469150" y="1020298"/>
            <a:ext cx="668669" cy="233130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64904" t="61280" r="22307" b="14233"/>
          <a:stretch/>
        </p:blipFill>
        <p:spPr bwMode="auto">
          <a:xfrm>
            <a:off x="4267200" y="4833631"/>
            <a:ext cx="825926" cy="118616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5449" t="71438" r="48292" b="19856"/>
          <a:stretch/>
        </p:blipFill>
        <p:spPr bwMode="auto">
          <a:xfrm>
            <a:off x="2839844" y="3886200"/>
            <a:ext cx="512956" cy="535259"/>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Arrow Connector 14"/>
          <p:cNvCxnSpPr/>
          <p:nvPr/>
        </p:nvCxnSpPr>
        <p:spPr>
          <a:xfrm flipH="1">
            <a:off x="4615869" y="4191000"/>
            <a:ext cx="8906" cy="600042"/>
          </a:xfrm>
          <a:prstGeom prst="straightConnector1">
            <a:avLst/>
          </a:prstGeom>
          <a:ln w="38100">
            <a:headEnd type="arrow"/>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flipH="1" flipV="1">
            <a:off x="5181601" y="4039735"/>
            <a:ext cx="838199" cy="638562"/>
          </a:xfrm>
          <a:prstGeom prst="straightConnector1">
            <a:avLst/>
          </a:prstGeom>
          <a:ln w="57150">
            <a:headEnd type="arrow"/>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H="1">
            <a:off x="2858429" y="4039734"/>
            <a:ext cx="925552" cy="705110"/>
          </a:xfrm>
          <a:prstGeom prst="straightConnector1">
            <a:avLst/>
          </a:prstGeom>
          <a:ln w="57150">
            <a:headEnd type="arrow"/>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5257801" y="2859302"/>
            <a:ext cx="888382" cy="676794"/>
          </a:xfrm>
          <a:prstGeom prst="straightConnector1">
            <a:avLst/>
          </a:prstGeom>
          <a:ln w="57150">
            <a:headEnd type="arrow"/>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2971800" y="2859302"/>
            <a:ext cx="888381" cy="676793"/>
          </a:xfrm>
          <a:prstGeom prst="straightConnector1">
            <a:avLst/>
          </a:prstGeom>
          <a:ln w="57150">
            <a:headEnd type="arrow"/>
            <a:tailEnd type="arrow"/>
          </a:ln>
        </p:spPr>
        <p:style>
          <a:lnRef idx="1">
            <a:schemeClr val="dk1"/>
          </a:lnRef>
          <a:fillRef idx="0">
            <a:schemeClr val="dk1"/>
          </a:fillRef>
          <a:effectRef idx="0">
            <a:schemeClr val="dk1"/>
          </a:effectRef>
          <a:fontRef idx="minor">
            <a:schemeClr val="tx1"/>
          </a:fontRef>
        </p:style>
      </p:cxnSp>
      <p:sp>
        <p:nvSpPr>
          <p:cNvPr id="33" name="Title 32"/>
          <p:cNvSpPr>
            <a:spLocks noGrp="1"/>
          </p:cNvSpPr>
          <p:nvPr>
            <p:ph type="title"/>
          </p:nvPr>
        </p:nvSpPr>
        <p:spPr>
          <a:ln>
            <a:noFill/>
          </a:ln>
        </p:spPr>
        <p:style>
          <a:lnRef idx="2">
            <a:schemeClr val="accent1"/>
          </a:lnRef>
          <a:fillRef idx="1">
            <a:schemeClr val="lt1"/>
          </a:fillRef>
          <a:effectRef idx="0">
            <a:schemeClr val="accent1"/>
          </a:effectRef>
          <a:fontRef idx="minor">
            <a:schemeClr val="dk1"/>
          </a:fontRef>
        </p:style>
        <p:txBody>
          <a:bodyPr>
            <a:noAutofit/>
          </a:bodyPr>
          <a:lstStyle/>
          <a:p>
            <a:r>
              <a:rPr lang="en-US" sz="2000" dirty="0"/>
              <a:t>Centralized Care Manger  Supporting Multiple Small Practices</a:t>
            </a:r>
          </a:p>
        </p:txBody>
      </p:sp>
      <p:pic>
        <p:nvPicPr>
          <p:cNvPr id="34"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5449" t="71438" r="48292" b="19856"/>
          <a:stretch/>
        </p:blipFill>
        <p:spPr bwMode="auto">
          <a:xfrm>
            <a:off x="5638800" y="3886200"/>
            <a:ext cx="512956" cy="53525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5449" t="71438" r="48292" b="19856"/>
          <a:stretch/>
        </p:blipFill>
        <p:spPr bwMode="auto">
          <a:xfrm>
            <a:off x="5257800" y="2588941"/>
            <a:ext cx="512956" cy="53525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5449" t="71438" r="48292" b="19856"/>
          <a:stretch/>
        </p:blipFill>
        <p:spPr bwMode="auto">
          <a:xfrm>
            <a:off x="3373244" y="2514600"/>
            <a:ext cx="512956" cy="535259"/>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5449" t="71438" r="48292" b="19856"/>
          <a:stretch/>
        </p:blipFill>
        <p:spPr bwMode="auto">
          <a:xfrm>
            <a:off x="4744844" y="4209585"/>
            <a:ext cx="512956" cy="535259"/>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1483237" y="3352768"/>
            <a:ext cx="640496" cy="276999"/>
          </a:xfrm>
          <a:prstGeom prst="rect">
            <a:avLst/>
          </a:prstGeom>
          <a:noFill/>
        </p:spPr>
        <p:txBody>
          <a:bodyPr wrap="none" rtlCol="0">
            <a:spAutoFit/>
          </a:bodyPr>
          <a:lstStyle/>
          <a:p>
            <a:r>
              <a:rPr lang="en-US" sz="1200" b="1" dirty="0"/>
              <a:t>Patient</a:t>
            </a:r>
          </a:p>
        </p:txBody>
      </p:sp>
      <p:pic>
        <p:nvPicPr>
          <p:cNvPr id="25"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3134" t="19560" r="46798" b="33643"/>
          <a:stretch/>
        </p:blipFill>
        <p:spPr bwMode="auto">
          <a:xfrm>
            <a:off x="1455064" y="3504003"/>
            <a:ext cx="668669" cy="2331305"/>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1469151" y="5836473"/>
            <a:ext cx="640496" cy="276999"/>
          </a:xfrm>
          <a:prstGeom prst="rect">
            <a:avLst/>
          </a:prstGeom>
          <a:noFill/>
        </p:spPr>
        <p:txBody>
          <a:bodyPr wrap="none" rtlCol="0">
            <a:spAutoFit/>
          </a:bodyPr>
          <a:lstStyle/>
          <a:p>
            <a:r>
              <a:rPr lang="en-US" sz="1200" b="1" dirty="0"/>
              <a:t>Patient</a:t>
            </a:r>
          </a:p>
        </p:txBody>
      </p:sp>
      <p:pic>
        <p:nvPicPr>
          <p:cNvPr id="28"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3134" t="19560" r="46798" b="33643"/>
          <a:stretch/>
        </p:blipFill>
        <p:spPr bwMode="auto">
          <a:xfrm>
            <a:off x="6781800" y="1007418"/>
            <a:ext cx="668669" cy="2331305"/>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6795887" y="3339888"/>
            <a:ext cx="640496" cy="276999"/>
          </a:xfrm>
          <a:prstGeom prst="rect">
            <a:avLst/>
          </a:prstGeom>
          <a:noFill/>
        </p:spPr>
        <p:txBody>
          <a:bodyPr wrap="none" rtlCol="0">
            <a:spAutoFit/>
          </a:bodyPr>
          <a:lstStyle/>
          <a:p>
            <a:r>
              <a:rPr lang="en-US" sz="1200" b="1" dirty="0"/>
              <a:t>Patient</a:t>
            </a:r>
          </a:p>
        </p:txBody>
      </p:sp>
      <p:pic>
        <p:nvPicPr>
          <p:cNvPr id="32" name="Picture 2" descr="C:\Users\baldwl\Desktop\AIMS_PCORI_powerpoint_referral_models_ver2_collaborative care model (2).png"/>
          <p:cNvPicPr>
            <a:picLocks noChangeAspect="1" noChangeArrowheads="1"/>
          </p:cNvPicPr>
          <p:nvPr/>
        </p:nvPicPr>
        <p:blipFill rotWithShape="1">
          <a:blip r:embed="rId3">
            <a:extLst>
              <a:ext uri="{28A0092B-C50C-407E-A947-70E740481C1C}">
                <a14:useLocalDpi xmlns:a14="http://schemas.microsoft.com/office/drawing/2010/main" val="0"/>
              </a:ext>
            </a:extLst>
          </a:blip>
          <a:srcRect l="43134" t="19560" r="46798" b="33643"/>
          <a:stretch/>
        </p:blipFill>
        <p:spPr bwMode="auto">
          <a:xfrm>
            <a:off x="6767714" y="3562731"/>
            <a:ext cx="668669" cy="2331305"/>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6781801" y="5895201"/>
            <a:ext cx="640496" cy="276999"/>
          </a:xfrm>
          <a:prstGeom prst="rect">
            <a:avLst/>
          </a:prstGeom>
          <a:noFill/>
        </p:spPr>
        <p:txBody>
          <a:bodyPr wrap="none" rtlCol="0">
            <a:spAutoFit/>
          </a:bodyPr>
          <a:lstStyle/>
          <a:p>
            <a:r>
              <a:rPr lang="en-US" sz="1200" b="1" dirty="0"/>
              <a:t>Patient</a:t>
            </a:r>
          </a:p>
        </p:txBody>
      </p:sp>
    </p:spTree>
    <p:extLst>
      <p:ext uri="{BB962C8B-B14F-4D97-AF65-F5344CB8AC3E}">
        <p14:creationId xmlns:p14="http://schemas.microsoft.com/office/powerpoint/2010/main" val="1307910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4156052" y="1683703"/>
            <a:ext cx="13617" cy="2747877"/>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27650" name="Title 16"/>
          <p:cNvSpPr>
            <a:spLocks noGrp="1"/>
          </p:cNvSpPr>
          <p:nvPr>
            <p:ph type="title"/>
          </p:nvPr>
        </p:nvSpPr>
        <p:spPr bwMode="auto">
          <a:xfrm>
            <a:off x="457200" y="111013"/>
            <a:ext cx="6060302" cy="586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sz="3200" dirty="0"/>
              <a:t>“Sweet” Spot for the Collaborative Care Model</a:t>
            </a:r>
          </a:p>
        </p:txBody>
      </p:sp>
      <p:sp>
        <p:nvSpPr>
          <p:cNvPr id="27662" name="Slide Number Placeholder 11"/>
          <p:cNvSpPr>
            <a:spLocks noGrp="1"/>
          </p:cNvSpPr>
          <p:nvPr>
            <p:ph type="sldNum" sz="quarter" idx="4294967295"/>
          </p:nvPr>
        </p:nvSpPr>
        <p:spPr bwMode="auto">
          <a:xfrm>
            <a:off x="7543800" y="6356350"/>
            <a:ext cx="1600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1pPr>
            <a:lvl2pPr marL="37931725" indent="-37474525"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2pPr>
            <a:lvl3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3pPr>
            <a:lvl4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4pPr>
            <a:lvl5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5pPr>
            <a:lvl6pPr marL="4572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6pPr>
            <a:lvl7pPr marL="9144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7pPr>
            <a:lvl8pPr marL="13716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8pPr>
            <a:lvl9pPr marL="18288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9pPr>
          </a:lstStyle>
          <a:p>
            <a:pPr eaLnBrk="1" hangingPunct="1"/>
            <a:fld id="{AC71BCDF-3617-4358-BDCF-89F9A332449A}" type="slidenum">
              <a:rPr lang="en-US" altLang="en-US"/>
              <a:pPr eaLnBrk="1" hangingPunct="1"/>
              <a:t>8</a:t>
            </a:fld>
            <a:endParaRPr lang="en-US" altLang="en-US"/>
          </a:p>
        </p:txBody>
      </p:sp>
      <p:sp>
        <p:nvSpPr>
          <p:cNvPr id="4" name="Isosceles Triangle 3"/>
          <p:cNvSpPr>
            <a:spLocks noChangeArrowheads="1"/>
          </p:cNvSpPr>
          <p:nvPr/>
        </p:nvSpPr>
        <p:spPr bwMode="auto">
          <a:xfrm rot="5400000">
            <a:off x="2781300" y="120541"/>
            <a:ext cx="3352800" cy="5829300"/>
          </a:xfrm>
          <a:prstGeom prst="triangle">
            <a:avLst>
              <a:gd name="adj" fmla="val 50819"/>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nchor="ctr"/>
          <a:lstStyle/>
          <a:p>
            <a:pPr algn="ctr">
              <a:defRPr/>
            </a:pPr>
            <a:endParaRPr lang="en-US" dirty="0">
              <a:solidFill>
                <a:schemeClr val="lt1"/>
              </a:solidFill>
              <a:sym typeface="Arial" pitchFamily="-112" charset="0"/>
            </a:endParaRPr>
          </a:p>
        </p:txBody>
      </p:sp>
      <p:cxnSp>
        <p:nvCxnSpPr>
          <p:cNvPr id="5" name="Straight Connector 4"/>
          <p:cNvCxnSpPr/>
          <p:nvPr/>
        </p:nvCxnSpPr>
        <p:spPr>
          <a:xfrm rot="5400000">
            <a:off x="856457" y="3048832"/>
            <a:ext cx="3048000" cy="119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3486746" y="3244001"/>
            <a:ext cx="2057400" cy="11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143035" y="2732469"/>
            <a:ext cx="0" cy="78471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57587" y="1132542"/>
            <a:ext cx="1028700" cy="369888"/>
          </a:xfrm>
          <a:prstGeom prst="rect">
            <a:avLst/>
          </a:prstGeom>
          <a:noFill/>
        </p:spPr>
        <p:txBody>
          <a:bodyPr>
            <a:spAutoFit/>
          </a:bodyPr>
          <a:lstStyle/>
          <a:p>
            <a:pPr algn="ctr">
              <a:defRPr/>
            </a:pPr>
            <a:r>
              <a:rPr lang="en-US" b="1" dirty="0">
                <a:latin typeface="Book Antiqua" panose="02040602050305030304" pitchFamily="18" charset="0"/>
                <a:sym typeface="Arial" pitchFamily="-112" charset="0"/>
              </a:rPr>
              <a:t>None</a:t>
            </a:r>
          </a:p>
        </p:txBody>
      </p:sp>
      <p:sp>
        <p:nvSpPr>
          <p:cNvPr id="27657" name="TextBox 8"/>
          <p:cNvSpPr txBox="1">
            <a:spLocks noChangeArrowheads="1"/>
          </p:cNvSpPr>
          <p:nvPr/>
        </p:nvSpPr>
        <p:spPr bwMode="auto">
          <a:xfrm>
            <a:off x="2775191" y="1366385"/>
            <a:ext cx="12001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1pPr>
            <a:lvl2pPr marL="37931725" indent="-37474525"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2pPr>
            <a:lvl3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3pPr>
            <a:lvl4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4pPr>
            <a:lvl5pPr eaLnBrk="0" hangingPunct="0">
              <a:defRPr sz="1200">
                <a:solidFill>
                  <a:srgbClr val="000000"/>
                </a:solidFill>
                <a:latin typeface="Arial" panose="020B0604020202020204" pitchFamily="34" charset="0"/>
                <a:ea typeface="ヒラギノ角ゴ Pro W3" pitchFamily="-112" charset="-128"/>
                <a:sym typeface="Arial" panose="020B0604020202020204" pitchFamily="34" charset="0"/>
              </a:defRPr>
            </a:lvl5pPr>
            <a:lvl6pPr marL="4572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6pPr>
            <a:lvl7pPr marL="9144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7pPr>
            <a:lvl8pPr marL="13716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8pPr>
            <a:lvl9pPr marL="1828800" eaLnBrk="0" fontAlgn="base" hangingPunct="0">
              <a:spcBef>
                <a:spcPct val="0"/>
              </a:spcBef>
              <a:spcAft>
                <a:spcPct val="0"/>
              </a:spcAft>
              <a:defRPr sz="1200">
                <a:solidFill>
                  <a:srgbClr val="000000"/>
                </a:solidFill>
                <a:latin typeface="Arial" panose="020B0604020202020204" pitchFamily="34" charset="0"/>
                <a:ea typeface="ヒラギノ角ゴ Pro W3" pitchFamily="-112" charset="-128"/>
                <a:sym typeface="Arial" panose="020B0604020202020204" pitchFamily="34" charset="0"/>
              </a:defRPr>
            </a:lvl9pPr>
          </a:lstStyle>
          <a:p>
            <a:pPr algn="ctr" eaLnBrk="1" hangingPunct="1"/>
            <a:r>
              <a:rPr lang="en-US" altLang="en-US" sz="1800" b="1" dirty="0">
                <a:latin typeface="Book Antiqua" panose="02040602050305030304" pitchFamily="18" charset="0"/>
              </a:rPr>
              <a:t>Mild</a:t>
            </a:r>
          </a:p>
        </p:txBody>
      </p:sp>
      <p:sp>
        <p:nvSpPr>
          <p:cNvPr id="10" name="TextBox 9"/>
          <p:cNvSpPr txBox="1"/>
          <p:nvPr/>
        </p:nvSpPr>
        <p:spPr>
          <a:xfrm>
            <a:off x="4909820" y="1683702"/>
            <a:ext cx="1314450" cy="369888"/>
          </a:xfrm>
          <a:prstGeom prst="rect">
            <a:avLst/>
          </a:prstGeom>
          <a:noFill/>
        </p:spPr>
        <p:txBody>
          <a:bodyPr>
            <a:spAutoFit/>
          </a:bodyPr>
          <a:lstStyle/>
          <a:p>
            <a:pPr algn="ctr">
              <a:defRPr/>
            </a:pPr>
            <a:r>
              <a:rPr lang="en-US" b="1" dirty="0">
                <a:latin typeface="Book Antiqua" panose="02040602050305030304" pitchFamily="18" charset="0"/>
                <a:sym typeface="Arial" pitchFamily="-112" charset="0"/>
              </a:rPr>
              <a:t>Moderate</a:t>
            </a:r>
          </a:p>
        </p:txBody>
      </p:sp>
      <p:sp>
        <p:nvSpPr>
          <p:cNvPr id="11" name="TextBox 10"/>
          <p:cNvSpPr txBox="1"/>
          <p:nvPr/>
        </p:nvSpPr>
        <p:spPr>
          <a:xfrm>
            <a:off x="6396219" y="2123719"/>
            <a:ext cx="1028700" cy="369888"/>
          </a:xfrm>
          <a:prstGeom prst="rect">
            <a:avLst/>
          </a:prstGeom>
          <a:noFill/>
        </p:spPr>
        <p:txBody>
          <a:bodyPr>
            <a:spAutoFit/>
          </a:bodyPr>
          <a:lstStyle/>
          <a:p>
            <a:pPr algn="ctr">
              <a:defRPr/>
            </a:pPr>
            <a:r>
              <a:rPr lang="en-US" b="1" dirty="0">
                <a:latin typeface="Book Antiqua" panose="02040602050305030304" pitchFamily="18" charset="0"/>
                <a:sym typeface="Arial" pitchFamily="-112" charset="0"/>
              </a:rPr>
              <a:t>Severe</a:t>
            </a:r>
          </a:p>
        </p:txBody>
      </p:sp>
      <p:sp>
        <p:nvSpPr>
          <p:cNvPr id="15" name="Oval 14"/>
          <p:cNvSpPr>
            <a:spLocks noChangeArrowheads="1"/>
          </p:cNvSpPr>
          <p:nvPr/>
        </p:nvSpPr>
        <p:spPr bwMode="auto">
          <a:xfrm>
            <a:off x="2379862" y="1785164"/>
            <a:ext cx="3335138" cy="2438400"/>
          </a:xfrm>
          <a:prstGeom prst="ellipse">
            <a:avLst/>
          </a:prstGeom>
          <a:gradFill rotWithShape="1">
            <a:gsLst>
              <a:gs pos="0">
                <a:srgbClr val="28287C"/>
              </a:gs>
              <a:gs pos="27000">
                <a:srgbClr val="2B2B97">
                  <a:alpha val="74620"/>
                </a:srgbClr>
              </a:gs>
              <a:gs pos="45000">
                <a:srgbClr val="2A2AA2">
                  <a:alpha val="57700"/>
                </a:srgbClr>
              </a:gs>
              <a:gs pos="55000">
                <a:srgbClr val="2A2AA2">
                  <a:alpha val="48300"/>
                </a:srgbClr>
              </a:gs>
              <a:gs pos="70000">
                <a:srgbClr val="2B2B97">
                  <a:alpha val="34200"/>
                </a:srgbClr>
              </a:gs>
              <a:gs pos="100000">
                <a:srgbClr val="28287C">
                  <a:alpha val="6000"/>
                </a:srgbClr>
              </a:gs>
            </a:gsLst>
            <a:lin ang="5400000"/>
          </a:gradFill>
          <a:ln w="9525">
            <a:solidFill>
              <a:srgbClr val="2F2F98"/>
            </a:solidFill>
            <a:round/>
            <a:headEnd/>
            <a:tailEnd/>
          </a:ln>
          <a:effectLst>
            <a:outerShdw blurRad="40000" dist="23000" dir="5400000" rotWithShape="0">
              <a:srgbClr val="808080">
                <a:alpha val="34999"/>
              </a:srgbClr>
            </a:outerShdw>
          </a:effectLst>
        </p:spPr>
        <p:txBody>
          <a:bodyPr anchor="ctr"/>
          <a:lstStyle/>
          <a:p>
            <a:pPr algn="ctr">
              <a:defRPr/>
            </a:pPr>
            <a:r>
              <a:rPr lang="en-US" sz="3200" dirty="0">
                <a:solidFill>
                  <a:schemeClr val="lt1"/>
                </a:solidFill>
                <a:sym typeface="Arial" pitchFamily="-112" charset="0"/>
              </a:rPr>
              <a:t>Target Population</a:t>
            </a:r>
          </a:p>
        </p:txBody>
      </p:sp>
      <p:sp>
        <p:nvSpPr>
          <p:cNvPr id="16" name="Content Placeholder 2"/>
          <p:cNvSpPr>
            <a:spLocks noGrp="1"/>
          </p:cNvSpPr>
          <p:nvPr>
            <p:ph sz="quarter" idx="13"/>
          </p:nvPr>
        </p:nvSpPr>
        <p:spPr>
          <a:xfrm>
            <a:off x="81023" y="4614016"/>
            <a:ext cx="8889357" cy="1558184"/>
          </a:xfrm>
          <a:prstGeom prst="rect">
            <a:avLst/>
          </a:prstGeom>
        </p:spPr>
        <p:txBody>
          <a:bodyPr>
            <a:normAutofit/>
          </a:bodyPr>
          <a:lstStyle/>
          <a:p>
            <a:pPr>
              <a:spcBef>
                <a:spcPts val="600"/>
              </a:spcBef>
              <a:spcAft>
                <a:spcPts val="600"/>
              </a:spcAft>
            </a:pPr>
            <a:r>
              <a:rPr lang="en-US" altLang="en-US" dirty="0"/>
              <a:t>Issues with depression and substance abuse must be pre-empted, rather than treated once advanced.</a:t>
            </a:r>
          </a:p>
          <a:p>
            <a:pPr>
              <a:spcBef>
                <a:spcPts val="600"/>
              </a:spcBef>
              <a:spcAft>
                <a:spcPts val="600"/>
              </a:spcAft>
            </a:pPr>
            <a:r>
              <a:rPr lang="en-US" altLang="en-US" dirty="0"/>
              <a:t>Goal is to detect early and apply early interventions to prevent from getting more severe</a:t>
            </a:r>
          </a:p>
          <a:p>
            <a:pPr marL="0" indent="0">
              <a:spcBef>
                <a:spcPts val="600"/>
              </a:spcBef>
              <a:spcAft>
                <a:spcPts val="600"/>
              </a:spcAft>
              <a:buNone/>
            </a:pPr>
            <a:endParaRPr lang="en-US" altLang="en-US" sz="2200" dirty="0"/>
          </a:p>
          <a:p>
            <a:pPr>
              <a:spcBef>
                <a:spcPts val="600"/>
              </a:spcBef>
              <a:spcAft>
                <a:spcPts val="600"/>
              </a:spcAft>
            </a:pPr>
            <a:endParaRPr lang="en-US" altLang="en-US" sz="2200" dirty="0"/>
          </a:p>
          <a:p>
            <a:pPr>
              <a:spcBef>
                <a:spcPts val="600"/>
              </a:spcBef>
              <a:spcAft>
                <a:spcPts val="600"/>
              </a:spcAft>
            </a:pPr>
            <a:endParaRPr lang="en-US" altLang="en-US" sz="2200" dirty="0"/>
          </a:p>
          <a:p>
            <a:pPr>
              <a:lnSpc>
                <a:spcPct val="80000"/>
              </a:lnSpc>
            </a:pPr>
            <a:endParaRPr lang="en-US" altLang="en-US" sz="2200" dirty="0"/>
          </a:p>
          <a:p>
            <a:pPr>
              <a:lnSpc>
                <a:spcPct val="80000"/>
              </a:lnSpc>
            </a:pPr>
            <a:endParaRPr lang="en-US" altLang="en-US" sz="2200" dirty="0"/>
          </a:p>
          <a:p>
            <a:pPr>
              <a:lnSpc>
                <a:spcPct val="80000"/>
              </a:lnSpc>
            </a:pPr>
            <a:endParaRPr lang="en-US" altLang="en-US" sz="2200" dirty="0"/>
          </a:p>
          <a:p>
            <a:pPr>
              <a:lnSpc>
                <a:spcPct val="80000"/>
              </a:lnSpc>
            </a:pPr>
            <a:endParaRPr lang="en-US" altLang="en-US" sz="2200" dirty="0"/>
          </a:p>
          <a:p>
            <a:pPr>
              <a:lnSpc>
                <a:spcPct val="80000"/>
              </a:lnSpc>
            </a:pPr>
            <a:endParaRPr lang="en-US" altLang="en-US" sz="2200" dirty="0"/>
          </a:p>
          <a:p>
            <a:pPr>
              <a:lnSpc>
                <a:spcPct val="80000"/>
              </a:lnSpc>
            </a:pPr>
            <a:endParaRPr lang="en-US" altLang="en-US" sz="2200" dirty="0"/>
          </a:p>
          <a:p>
            <a:pPr>
              <a:lnSpc>
                <a:spcPct val="80000"/>
              </a:lnSpc>
            </a:pPr>
            <a:endParaRPr lang="en-US" altLang="en-US" sz="2500" dirty="0"/>
          </a:p>
        </p:txBody>
      </p:sp>
    </p:spTree>
    <p:extLst>
      <p:ext uri="{BB962C8B-B14F-4D97-AF65-F5344CB8AC3E}">
        <p14:creationId xmlns:p14="http://schemas.microsoft.com/office/powerpoint/2010/main" val="399720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a:t>
            </a:r>
          </a:p>
        </p:txBody>
      </p:sp>
      <p:sp>
        <p:nvSpPr>
          <p:cNvPr id="3" name="Content Placeholder 2"/>
          <p:cNvSpPr>
            <a:spLocks noGrp="1"/>
          </p:cNvSpPr>
          <p:nvPr>
            <p:ph sz="quarter" idx="13"/>
          </p:nvPr>
        </p:nvSpPr>
        <p:spPr/>
        <p:txBody>
          <a:bodyPr>
            <a:normAutofit fontScale="92500" lnSpcReduction="20000"/>
          </a:bodyPr>
          <a:lstStyle/>
          <a:p>
            <a:r>
              <a:rPr lang="en-US" b="1" dirty="0"/>
              <a:t>79 randomized controlled trials </a:t>
            </a:r>
          </a:p>
          <a:p>
            <a:pPr lvl="1"/>
            <a:r>
              <a:rPr lang="en-US" dirty="0"/>
              <a:t>24,308 enrolled patients</a:t>
            </a:r>
          </a:p>
          <a:p>
            <a:endParaRPr lang="en-US" b="1" dirty="0"/>
          </a:p>
          <a:p>
            <a:r>
              <a:rPr lang="en-US" b="1" dirty="0"/>
              <a:t>Compared to usual care (screening, referral etc.)</a:t>
            </a:r>
          </a:p>
          <a:p>
            <a:pPr lvl="1"/>
            <a:r>
              <a:rPr lang="en-US" dirty="0"/>
              <a:t>↑ Response and remission rates</a:t>
            </a:r>
          </a:p>
          <a:p>
            <a:pPr lvl="1"/>
            <a:r>
              <a:rPr lang="en-US" dirty="0"/>
              <a:t>↑ Quality of life</a:t>
            </a:r>
          </a:p>
          <a:p>
            <a:pPr lvl="1"/>
            <a:r>
              <a:rPr lang="en-US" dirty="0"/>
              <a:t>↑ Patient satisfaction</a:t>
            </a:r>
          </a:p>
          <a:p>
            <a:pPr lvl="1"/>
            <a:r>
              <a:rPr lang="en-US" dirty="0"/>
              <a:t>↓ Costs over the long run</a:t>
            </a:r>
          </a:p>
          <a:p>
            <a:endParaRPr lang="en-US" b="1" dirty="0"/>
          </a:p>
          <a:p>
            <a:r>
              <a:rPr lang="en-US" b="1" dirty="0"/>
              <a:t>Results are consistent across populations</a:t>
            </a:r>
          </a:p>
          <a:p>
            <a:pPr lvl="1"/>
            <a:r>
              <a:rPr lang="en-US" dirty="0"/>
              <a:t>Stages of life</a:t>
            </a:r>
          </a:p>
          <a:p>
            <a:pPr lvl="2"/>
            <a:r>
              <a:rPr lang="en-US" dirty="0"/>
              <a:t>Adolescents → Adults → Older Adults</a:t>
            </a:r>
          </a:p>
          <a:p>
            <a:pPr lvl="1"/>
            <a:r>
              <a:rPr lang="en-US" dirty="0"/>
              <a:t>Minorities</a:t>
            </a:r>
          </a:p>
          <a:p>
            <a:pPr lvl="1"/>
            <a:r>
              <a:rPr lang="en-US" dirty="0"/>
              <a:t>Diagnoses</a:t>
            </a:r>
          </a:p>
          <a:p>
            <a:pPr lvl="2"/>
            <a:r>
              <a:rPr lang="en-US" dirty="0"/>
              <a:t>Depression, Anxiety, SUD</a:t>
            </a:r>
          </a:p>
          <a:p>
            <a:r>
              <a:rPr lang="en-US" b="1" dirty="0"/>
              <a:t>Effective integration has the potential to save $26.3-$48.3 billion in overall healthcare spending</a:t>
            </a:r>
          </a:p>
          <a:p>
            <a:pPr lvl="1"/>
            <a:r>
              <a:rPr lang="en-US" sz="1200" dirty="0" err="1"/>
              <a:t>Melek</a:t>
            </a:r>
            <a:r>
              <a:rPr lang="en-US" sz="1200" dirty="0"/>
              <a:t>, S., D.T. Norris, and J. Paulus, Economic Impact of Integrated Medical-Behavioral Healthcare. </a:t>
            </a:r>
            <a:r>
              <a:rPr lang="en-US" sz="1200" dirty="0" err="1"/>
              <a:t>Milliman</a:t>
            </a:r>
            <a:r>
              <a:rPr lang="en-US" sz="1200" dirty="0"/>
              <a:t>, </a:t>
            </a:r>
            <a:r>
              <a:rPr lang="en-US" sz="1200"/>
              <a:t>2014.</a:t>
            </a:r>
            <a:endParaRPr lang="en-US" sz="1200" dirty="0"/>
          </a:p>
          <a:p>
            <a:pPr lvl="2"/>
            <a:endParaRPr lang="en-US" dirty="0"/>
          </a:p>
          <a:p>
            <a:endParaRPr lang="en-US" dirty="0"/>
          </a:p>
        </p:txBody>
      </p:sp>
    </p:spTree>
    <p:extLst>
      <p:ext uri="{BB962C8B-B14F-4D97-AF65-F5344CB8AC3E}">
        <p14:creationId xmlns:p14="http://schemas.microsoft.com/office/powerpoint/2010/main" val="30418936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TML_SHAPEINFO" val="&lt;SlideThumbPath val=&quot;Slide12.PNG&quot;/&gt;"/>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98C77BBB-DA61-4BF9-BD2F-BE8F96ED5526}_31.png&quot;/&gt;&lt;left val=&quot;20&quot;/&gt;&lt;top val=&quot;21&quot;/&gt;&lt;width val=&quot;499&quot;/&gt;&lt;height val=&quot;61&quot;/&gt;&lt;hasText val=&quot;1&quot;/&gt;&lt;/Image&gt;&lt;/ThreeDShapeInfo&gt;"/>
  <p:tag name="PRESENTER_SHAPETEXTINFO" val="&lt;ShapeTextInfo&gt;&lt;TableIndex row=&quot;-1&quot; col=&quot;-1&quot;&gt;&lt;linesCount val=&quot;1&quot;/&gt;&lt;lineCharCount val=&quot;32&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D3A98218-B4D3-4FC6-92B6-20D4DC9B3AE6}_31.png&quot;/&gt;&lt;left val=&quot;243&quot;/&gt;&lt;top val=&quot;337&quot;/&gt;&lt;width val=&quot;349&quot;/&gt;&lt;height val=&quot;51&quot;/&gt;&lt;hasText val=&quot;1&quot;/&gt;&lt;/Image&gt;&lt;/ThreeDShapeInfo&gt;"/>
  <p:tag name="PRESENTER_SHAPETEXTINFO" val="&lt;ShapeTextInfo&gt;&lt;TableIndex row=&quot;-1&quot; col=&quot;-1&quot;&gt;&lt;linesCount val=&quot;1&quot;/&gt;&lt;lineCharCount val=&quot;19&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420C999D-D673-48D4-8853-BD37FA9DEE6B}_31.png&quot;/&gt;&lt;left val=&quot;243&quot;/&gt;&lt;top val=&quot;177&quot;/&gt;&lt;width val=&quot;435&quot;/&gt;&lt;height val=&quot;79&quot;/&gt;&lt;hasText val=&quot;1&quot;/&gt;&lt;/Image&gt;&lt;/ThreeDShapeInfo&gt;"/>
  <p:tag name="PRESENTER_SHAPETEXTINFO" val="&lt;ShapeTextInfo&gt;&lt;TableIndex row=&quot;-1&quot; col=&quot;-1&quot;&gt;&lt;linesCount val=&quot;2&quot;/&gt;&lt;lineCharCount val=&quot;31&quot;/&gt;&lt;lineCharCount val=&quot;6&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B8F2C361-F7AF-4AD9-ACE6-9D5B66139108}_31.png&quot;/&gt;&lt;left val=&quot;243&quot;/&gt;&lt;top val=&quot;255&quot;/&gt;&lt;width val=&quot;435&quot;/&gt;&lt;height val=&quot;51&quot;/&gt;&lt;hasText val=&quot;1&quot;/&gt;&lt;/Image&gt;&lt;/ThreeDShapeInfo&gt;"/>
  <p:tag name="PRESENTER_SHAPETEXTINFO" val="&lt;ShapeTextInfo&gt;&lt;TableIndex row=&quot;-1&quot; col=&quot;-1&quot;&gt;&lt;linesCount val=&quot;1&quot;/&gt;&lt;lineCharCount val=&quot;3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163D3E59-C4B4-4482-B9C3-AEC64CBE6450}_31.png&quot;/&gt;&lt;left val=&quot;243&quot;/&gt;&lt;top val=&quot;105&quot;/&gt;&lt;width val=&quot;349&quot;/&gt;&lt;height val=&quot;51&quot;/&gt;&lt;hasText val=&quot;1&quot;/&gt;&lt;/Image&gt;&lt;/ThreeDShapeInfo&gt;"/>
  <p:tag name="PRESENTER_SHAPETEXTINFO" val="&lt;ShapeTextInfo&gt;&lt;TableIndex row=&quot;-1&quot; col=&quot;-1&quot;&gt;&lt;linesCount val=&quot;1&quot;/&gt;&lt;lineCharCount val=&quot;21&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2C171B6A-25B0-44BB-B907-60E2A7B3356F}_31.png&quot;/&gt;&lt;left val=&quot;243&quot;/&gt;&lt;top val=&quot;420&quot;/&gt;&lt;width val=&quot;349&quot;/&gt;&lt;height val=&quot;51&quot;/&gt;&lt;hasText val=&quot;1&quot;/&gt;&lt;/Image&gt;&lt;/ThreeDShapeInfo&gt;"/>
  <p:tag name="PRESENTER_SHAPETEXTINFO" val="&lt;ShapeTextInfo&gt;&lt;TableIndex row=&quot;-1&quot; col=&quot;-1&quot;&gt;&lt;linesCount val=&quot;1&quot;/&gt;&lt;lineCharCount val=&quot;16&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717AE7D9-14C5-4D5B-85F6-F8DE808EF513}_31.png&quot;/&gt;&lt;left val=&quot;522&quot;/&gt;&lt;top val=&quot;450&quot;/&gt;&lt;width val=&quot;187&quot;/&gt;&lt;height val=&quot;19&quot;/&gt;&lt;hasText val=&quot;1&quot;/&gt;&lt;/Image&gt;&lt;/ThreeDShapeInfo&gt;"/>
  <p:tag name="PRESENTER_SHAPETEXTINFO" val="&lt;ShapeTextInfo&gt;&lt;TableIndex row=&quot;-1&quot; col=&quot;-1&quot;&gt;&lt;linesCount val=&quot;1&quot;/&gt;&lt;lineCharCount val=&quot;38&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HTML_SHAPEINFO" val="&lt;SlideThumbPath val=&quot;Slide15.PNG&quot;/&gt;"/>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3ABB6C07-F262-4992-88AF-DA5D7FC59101}_15.png&quot;/&gt;&lt;left val=&quot;18&quot;/&gt;&lt;top val=&quot;21&quot;/&gt;&lt;width val=&quot;502&quot;/&gt;&lt;height val=&quot;65&quot;/&gt;&lt;hasText val=&quot;1&quot;/&gt;&lt;/Image&gt;&lt;/ThreeDShapeInfo&gt;"/>
  <p:tag name="PRESENTER_SHAPETEXTINFO" val="&lt;ShapeTextInfo&gt;&lt;TableIndex row=&quot;-1&quot; col=&quot;-1&quot;&gt;&lt;linesCount val=&quot;1&quot;/&gt;&lt;lineCharCount val=&quot;28&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ECB80E7E-5534-41A0-AC6F-8CEF6D805359}&quot;/&gt;&lt;isInvalidForFieldText val=&quot;0&quot;/&gt;&lt;Image&gt;&lt;filename val=&quot;E:\Final Audio Work Folder 072715\module1\published\data\asimages\{ECB80E7E-5534-41A0-AC6F-8CEF6D805359}_15.png&quot;/&gt;&lt;left val=&quot;61&quot;/&gt;&lt;top val=&quot;170&quot;/&gt;&lt;width val=&quot;604&quot;/&gt;&lt;height val=&quot;310&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045132A3-F2B0-4CC8-93D6-0780B4A3C4D9}_12.png&quot;/&gt;&lt;left val=&quot;18&quot;/&gt;&lt;top val=&quot;4&quot;/&gt;&lt;width val=&quot;502&quot;/&gt;&lt;height val=&quot;100&quot;/&gt;&lt;hasText val=&quot;1&quot;/&gt;&lt;/Image&gt;&lt;/ThreeDShapeInfo&gt;"/>
  <p:tag name="PRESENTER_SHAPETEXTINFO" val="&lt;ShapeTextInfo&gt;&lt;TableIndex row=&quot;-1&quot; col=&quot;-1&quot;&gt;&lt;linesCount val=&quot;2&quot;/&gt;&lt;lineCharCount val=&quot;28&quot;/&gt;&lt;lineCharCount val=&quot;28&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74BE452B-020F-488D-B549-0F3D6C06846B}_15.png&quot;/&gt;&lt;left val=&quot;63&quot;/&gt;&lt;top val=&quot;101&quot;/&gt;&lt;width val=&quot;604&quot;/&gt;&lt;height val=&quot;71&quot;/&gt;&lt;hasText val=&quot;1&quot;/&gt;&lt;/Image&gt;&lt;/ThreeDShapeInfo&gt;"/>
  <p:tag name="PRESENTER_SHAPETEXTINFO" val="&lt;ShapeTextInfo&gt;&lt;TableIndex row=&quot;-1&quot; col=&quot;-1&quot;&gt;&lt;linesCount val=&quot;2&quot;/&gt;&lt;lineCharCount val=&quot;64&quot;/&gt;&lt;lineCharCount val=&quot;12&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HTML_SHAPEINFO" val="&lt;SlideThumbPath val=&quot;Slide30.PNG&quot;/&gt;"/>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64438630-A0A2-4DE6-8C88-8FB3E18BCC3A}_30.png&quot;/&gt;&lt;left val=&quot;18&quot;/&gt;&lt;top val=&quot;21&quot;/&gt;&lt;width val=&quot;502&quot;/&gt;&lt;height val=&quot;65&quot;/&gt;&lt;hasText val=&quot;1&quot;/&gt;&lt;/Image&gt;&lt;/ThreeDShapeInfo&gt;"/>
  <p:tag name="PRESENTER_SHAPETEXTINFO" val="&lt;ShapeTextInfo&gt;&lt;TableIndex row=&quot;-1&quot; col=&quot;-1&quot;&gt;&lt;linesCount val=&quot;1&quot;/&gt;&lt;lineCharCount val=&quot;17&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26BB2A92-30E7-47AC-A73E-CA2F69A8493D}_30.png&quot;/&gt;&lt;left val=&quot;188&quot;/&gt;&lt;top val=&quot;167&quot;/&gt;&lt;width val=&quot;178&quot;/&gt;&lt;height val=&quot;187&quot;/&gt;&lt;hasText val=&quot;1&quot;/&gt;&lt;/Image&gt;&lt;/ThreeDShapeInfo&gt;"/>
  <p:tag name="PRESENTER_SHAPETEXTINFO" val="&lt;ShapeTextInfo&gt;&lt;TableIndex row=&quot;-1&quot; col=&quot;-1&quot;&gt;&lt;linesCount val=&quot;5&quot;/&gt;&lt;lineCharCount val=&quot;11&quot;/&gt;&lt;lineCharCount val=&quot;6&quot;/&gt;&lt;lineCharCount val=&quot;4&quot;/&gt;&lt;lineCharCount val=&quot;4&quot;/&gt;&lt;lineCharCount val=&quot;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61104EDB-E3A4-42DA-A0ED-CD6FCDA274EF}_30.png&quot;/&gt;&lt;left val=&quot;291&quot;/&gt;&lt;top val=&quot;120&quot;/&gt;&lt;width val=&quot;358&quot;/&gt;&lt;height val=&quot;25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B7C9C08D-7172-405E-B4ED-02600836E3CE}_30.png&quot;/&gt;&lt;left val=&quot;30&quot;/&gt;&lt;top val=&quot;361&quot;/&gt;&lt;width val=&quot;649&quot;/&gt;&lt;height val=&quot;59&quot;/&gt;&lt;hasText val=&quot;1&quot;/&gt;&lt;/Image&gt;&lt;/ThreeDShapeInfo&gt;"/>
  <p:tag name="PRESENTER_SHAPETEXTINFO" val="&lt;ShapeTextInfo&gt;&lt;TableIndex row=&quot;-1&quot; col=&quot;-1&quot;&gt;&lt;linesCount val=&quot;1&quot;/&gt;&lt;lineCharCount val=&quot;4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 name="HTML_SHAPEINFO" val="&lt;SlideThumbPath val=&quot;Slide4.PNG&quot;/&gt;"/>
</p:tagLst>
</file>

<file path=ppt/tags/tag29.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gojdics\Desktop\APA for 080915\module 6\published\data\asimages\{8D477EFF-2437-4D56-A526-7B7E306D319C}_4.png&quot;/&gt;&lt;left val=&quot;18&quot;/&gt;&lt;top val=&quot;4&quot;/&gt;&lt;width val=&quot;502&quot;/&gt;&lt;height val=&quot;100&quot;/&gt;&lt;hasText val=&quot;1&quot;/&gt;&lt;/Image&gt;&lt;/ThreeDShapeInfo&gt;"/>
  <p:tag name="PRESENTER_SHAPETEXTINFO" val="&lt;ShapeTextInfo&gt;&lt;TableIndex row=&quot;-1&quot; col=&quot;-1&quot;&gt;&lt;linesCount val=&quot;2&quot;/&gt;&lt;lineCharCount val=&quot;31&quot;/&gt;&lt;lineCharCount val=&quot;1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8DDCB2A4-50F1-4519-B274-0226D2E900D4}_12.png&quot;/&gt;&lt;left val=&quot;19&quot;/&gt;&lt;top val=&quot;120&quot;/&gt;&lt;width val=&quot;667&quot;/&gt;&lt;height val=&quot;304&quot;/&gt;&lt;hasText val=&quot;1&quot;/&gt;&lt;/Image&gt;&lt;/ThreeDShapeInfo&gt;"/>
  <p:tag name="PRESENTER_SHAPETEXTINFO" val="&lt;ShapeTextInfo&gt;&lt;TableIndex row=&quot;-1&quot; col=&quot;-1&quot;&gt;&lt;linesCount val=&quot;8&quot;/&gt;&lt;lineCharCount val=&quot;40&quot;/&gt;&lt;lineCharCount val=&quot;48&quot;/&gt;&lt;lineCharCount val=&quot;43&quot;/&gt;&lt;lineCharCount val=&quot;56&quot;/&gt;&lt;lineCharCount val=&quot;20&quot;/&gt;&lt;lineCharCount val=&quot;12&quot;/&gt;&lt;lineCharCount val=&quot;25&quot;/&gt;&lt;lineCharCount val=&quot;12&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gojdics\Desktop\APA for 080915\module 6\published\data\asimages\{93DCC071-4040-4019-8293-4B68F76CC4BC}_4.png&quot;/&gt;&lt;left val=&quot;24&quot;/&gt;&lt;top val=&quot;111&quot;/&gt;&lt;width val=&quot;660&quot;/&gt;&lt;height val=&quot;367&quot;/&gt;&lt;hasText val=&quot;1&quot;/&gt;&lt;/Image&gt;&lt;/ThreeDShapeInfo&gt;"/>
  <p:tag name="PRESENTER_SHAPETEXTINFO" val="&lt;ShapeTextInfo&gt;&lt;TableIndex row=&quot;-1&quot; col=&quot;-1&quot;&gt;&lt;linesCount val=&quot;13&quot;/&gt;&lt;lineCharCount val=&quot;26&quot;/&gt;&lt;lineCharCount val=&quot;36&quot;/&gt;&lt;lineCharCount val=&quot;44&quot;/&gt;&lt;lineCharCount val=&quot;74&quot;/&gt;&lt;lineCharCount val=&quot;43&quot;/&gt;&lt;lineCharCount val=&quot;31&quot;/&gt;&lt;lineCharCount val=&quot;69&quot;/&gt;&lt;lineCharCount val=&quot;67&quot;/&gt;&lt;lineCharCount val=&quot;22&quot;/&gt;&lt;lineCharCount val=&quot;37&quot;/&gt;&lt;lineCharCount val=&quot;27&quot;/&gt;&lt;lineCharCount val=&quot;26&quot;/&gt;&lt;lineCharCount val=&quot;37&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8CA314BB-3559-45CC-BD94-D5A6F8F6783D}_26.png&quot;/&gt;&lt;left val=&quot;282&quot;/&gt;&lt;top val=&quot;390&quot;/&gt;&lt;width val=&quot;249&quot;/&gt;&lt;height val=&quot;86&quot;/&gt;&lt;hasText val=&quot;1&quot;/&gt;&lt;/Image&gt;&lt;/ThreeDShapeInfo&gt;"/>
  <p:tag name="PRESENTER_SHAPETEXTINFO" val="&lt;ShapeTextInfo&gt;&lt;TableIndex row=&quot;-1&quot; col=&quot;-1&quot;&gt;&lt;linesCount val=&quot;2&quot;/&gt;&lt;lineCharCount val=&quot;11&quot;/&gt;&lt;lineCharCount val=&quot;3&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HTML_SHAPEINFO" val="&lt;SlideThumbPath val=&quot;Slide34.PNG&quot;/&gt;"/>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E:\Final Audio Work Folder 072715\module1\published\data\asimages\{8FD68157-AC04-4548-8905-6750B3C68B93}_34.png&quot;/&gt;&lt;left val=&quot;20&quot;/&gt;&lt;top val=&quot;21&quot;/&gt;&lt;width val=&quot;499&quot;/&gt;&lt;height val=&quot;61&quot;/&gt;&lt;hasText val=&quot;1&quot;/&gt;&lt;/Image&gt;&lt;/ThreeDShapeInfo&gt;"/>
  <p:tag name="PRESENTER_SHAPETEXTINFO" val="&lt;ShapeTextInfo&gt;&lt;TableIndex row=&quot;-1&quot; col=&quot;-1&quot;&gt;&lt;linesCount val=&quot;1&quot;/&gt;&lt;lineCharCount val=&quot;3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9A2F03EC-5296-40A9-BC59-B7A8B816BB02}&quot;/&gt;&lt;isInvalidForFieldText val=&quot;0&quot;/&gt;&lt;Image&gt;&lt;filename val=&quot;E:\Final Audio Work Folder 072715\module1\published\data\asimages\{9A2F03EC-5296-40A9-BC59-B7A8B816BB02}_34.png&quot;/&gt;&lt;left val=&quot;24&quot;/&gt;&lt;top val=&quot;123&quot;/&gt;&lt;width val=&quot;661&quot;/&gt;&lt;height val=&quot;301&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HTML_SHAPEINFO" val="&lt;SlideThumbPath val=&quot;Slide31.PNG&quot;/&gt;"/>
  <p:tag name="ARTICULATE_SLIDE_THUMBNAIL_REFRESH" val="1"/>
</p:tagLst>
</file>

<file path=ppt/theme/theme1.xml><?xml version="1.0" encoding="utf-8"?>
<a:theme xmlns:a="http://schemas.openxmlformats.org/drawingml/2006/main" name="3_APA">
  <a:themeElements>
    <a:clrScheme name="APA Palette 1">
      <a:dk1>
        <a:sysClr val="windowText" lastClr="000000"/>
      </a:dk1>
      <a:lt1>
        <a:sysClr val="window" lastClr="FFFFFF"/>
      </a:lt1>
      <a:dk2>
        <a:srgbClr val="003399"/>
      </a:dk2>
      <a:lt2>
        <a:srgbClr val="D2D1CF"/>
      </a:lt2>
      <a:accent1>
        <a:srgbClr val="003399"/>
      </a:accent1>
      <a:accent2>
        <a:srgbClr val="3B8634"/>
      </a:accent2>
      <a:accent3>
        <a:srgbClr val="196779"/>
      </a:accent3>
      <a:accent4>
        <a:srgbClr val="C33F23"/>
      </a:accent4>
      <a:accent5>
        <a:srgbClr val="B01E2C"/>
      </a:accent5>
      <a:accent6>
        <a:srgbClr val="701921"/>
      </a:accent6>
      <a:hlink>
        <a:srgbClr val="003399"/>
      </a:hlink>
      <a:folHlink>
        <a:srgbClr val="2750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7095</TotalTime>
  <Words>1386</Words>
  <Application>Microsoft Office PowerPoint</Application>
  <PresentationFormat>On-screen Show (4:3)</PresentationFormat>
  <Paragraphs>182</Paragraphs>
  <Slides>15</Slides>
  <Notes>12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ＭＳ 明朝</vt:lpstr>
      <vt:lpstr>Arial</vt:lpstr>
      <vt:lpstr>Book Antiqua</vt:lpstr>
      <vt:lpstr>Calibri</vt:lpstr>
      <vt:lpstr>Cambria</vt:lpstr>
      <vt:lpstr>Corbel</vt:lpstr>
      <vt:lpstr>Gotham</vt:lpstr>
      <vt:lpstr>MS Reference Sans Serif</vt:lpstr>
      <vt:lpstr>MT Extra</vt:lpstr>
      <vt:lpstr>Times New Roman</vt:lpstr>
      <vt:lpstr>Wingdings</vt:lpstr>
      <vt:lpstr>ヒラギノ角ゴ Pro W3</vt:lpstr>
      <vt:lpstr>3_APA</vt:lpstr>
      <vt:lpstr>integration of Mental Health into primary care  The collaborative Care Model</vt:lpstr>
      <vt:lpstr>Bridging the Divide Between Mental Health &amp; Medical Care</vt:lpstr>
      <vt:lpstr>Integration Efforts</vt:lpstr>
      <vt:lpstr>Collaborative Care PRINCIPLES: Good For ANY Practice</vt:lpstr>
      <vt:lpstr>The Collaborative Care Model</vt:lpstr>
      <vt:lpstr>Collaborative Care is an evidence-based solution that can increase access</vt:lpstr>
      <vt:lpstr>Centralized Care Manger  Supporting Multiple Small Practices</vt:lpstr>
      <vt:lpstr>“Sweet” Spot for the Collaborative Care Model</vt:lpstr>
      <vt:lpstr>Evidence Base</vt:lpstr>
      <vt:lpstr>TEAMcare Outcomes</vt:lpstr>
      <vt:lpstr>Making the ‘business case’ for integrated care</vt:lpstr>
      <vt:lpstr>Payment</vt:lpstr>
      <vt:lpstr>Collaborative Care is Reimbursable beginning in 2017</vt:lpstr>
      <vt:lpstr>CCM codes</vt:lpstr>
      <vt:lpstr>99492/99493/99494</vt:lpstr>
    </vt:vector>
  </TitlesOfParts>
  <Company>APA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Psychiatric Association</dc:title>
  <dc:creator>Ashley Rutter</dc:creator>
  <cp:lastModifiedBy>Emma Jellen</cp:lastModifiedBy>
  <cp:revision>66</cp:revision>
  <dcterms:created xsi:type="dcterms:W3CDTF">2016-07-19T11:38:06Z</dcterms:created>
  <dcterms:modified xsi:type="dcterms:W3CDTF">2018-09-20T15:33:13Z</dcterms:modified>
</cp:coreProperties>
</file>