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95"/>
  </p:notesMasterIdLst>
  <p:handoutMasterIdLst>
    <p:handoutMasterId r:id="rId96"/>
  </p:handoutMasterIdLst>
  <p:sldIdLst>
    <p:sldId id="260" r:id="rId5"/>
    <p:sldId id="261" r:id="rId6"/>
    <p:sldId id="262" r:id="rId7"/>
    <p:sldId id="263" r:id="rId8"/>
    <p:sldId id="264" r:id="rId9"/>
    <p:sldId id="265" r:id="rId10"/>
    <p:sldId id="266" r:id="rId11"/>
    <p:sldId id="267" r:id="rId12"/>
    <p:sldId id="268" r:id="rId13"/>
    <p:sldId id="269" r:id="rId14"/>
    <p:sldId id="270" r:id="rId15"/>
    <p:sldId id="271" r:id="rId16"/>
    <p:sldId id="358"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350" r:id="rId30"/>
    <p:sldId id="286" r:id="rId31"/>
    <p:sldId id="287" r:id="rId32"/>
    <p:sldId id="288" r:id="rId33"/>
    <p:sldId id="289" r:id="rId34"/>
    <p:sldId id="290" r:id="rId35"/>
    <p:sldId id="291" r:id="rId36"/>
    <p:sldId id="292" r:id="rId37"/>
    <p:sldId id="293" r:id="rId38"/>
    <p:sldId id="294" r:id="rId39"/>
    <p:sldId id="295" r:id="rId40"/>
    <p:sldId id="296" r:id="rId41"/>
    <p:sldId id="351" r:id="rId42"/>
    <p:sldId id="298" r:id="rId43"/>
    <p:sldId id="352" r:id="rId44"/>
    <p:sldId id="300" r:id="rId45"/>
    <p:sldId id="301" r:id="rId46"/>
    <p:sldId id="353" r:id="rId47"/>
    <p:sldId id="303" r:id="rId48"/>
    <p:sldId id="304" r:id="rId49"/>
    <p:sldId id="305" r:id="rId50"/>
    <p:sldId id="306" r:id="rId51"/>
    <p:sldId id="354"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55" r:id="rId74"/>
    <p:sldId id="330" r:id="rId75"/>
    <p:sldId id="331" r:id="rId76"/>
    <p:sldId id="332" r:id="rId77"/>
    <p:sldId id="333" r:id="rId78"/>
    <p:sldId id="334" r:id="rId79"/>
    <p:sldId id="335" r:id="rId80"/>
    <p:sldId id="336" r:id="rId81"/>
    <p:sldId id="337" r:id="rId82"/>
    <p:sldId id="338" r:id="rId83"/>
    <p:sldId id="339" r:id="rId84"/>
    <p:sldId id="340" r:id="rId85"/>
    <p:sldId id="356" r:id="rId86"/>
    <p:sldId id="342" r:id="rId87"/>
    <p:sldId id="343" r:id="rId88"/>
    <p:sldId id="344" r:id="rId89"/>
    <p:sldId id="357" r:id="rId90"/>
    <p:sldId id="346" r:id="rId91"/>
    <p:sldId id="347" r:id="rId92"/>
    <p:sldId id="348" r:id="rId93"/>
    <p:sldId id="349" r:id="rId9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2D73"/>
    <a:srgbClr val="003399"/>
    <a:srgbClr val="0033A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726" autoAdjust="0"/>
    <p:restoredTop sz="81472" autoAdjust="0"/>
  </p:normalViewPr>
  <p:slideViewPr>
    <p:cSldViewPr snapToGrid="0" snapToObjects="1">
      <p:cViewPr varScale="1">
        <p:scale>
          <a:sx n="83" d="100"/>
          <a:sy n="83" d="100"/>
        </p:scale>
        <p:origin x="175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slide" Target="slides/slide85.xml"/><Relationship Id="rId97"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E65FB9F-FB2B-2347-9F03-1F63B833DE54}" type="datetimeFigureOut">
              <a:rPr lang="en-US" smtClean="0"/>
              <a:t>1/24/2018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55692AB-AA0B-9C44-BF2E-0D873C6C2A0C}" type="slidenum">
              <a:rPr lang="en-US" smtClean="0"/>
              <a:t>‹#›</a:t>
            </a:fld>
            <a:endParaRPr lang="en-US"/>
          </a:p>
        </p:txBody>
      </p:sp>
    </p:spTree>
    <p:extLst>
      <p:ext uri="{BB962C8B-B14F-4D97-AF65-F5344CB8AC3E}">
        <p14:creationId xmlns:p14="http://schemas.microsoft.com/office/powerpoint/2010/main" val="406082152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0B1A94-1202-1A4E-BF4A-7DBA825D3D57}" type="datetimeFigureOut">
              <a:rPr lang="en-US" smtClean="0"/>
              <a:t>1/24/2018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E81D03-0386-1448-BCBB-5C49E9D65F15}" type="slidenum">
              <a:rPr lang="en-US" smtClean="0"/>
              <a:t>‹#›</a:t>
            </a:fld>
            <a:endParaRPr lang="en-US"/>
          </a:p>
        </p:txBody>
      </p:sp>
    </p:spTree>
    <p:extLst>
      <p:ext uri="{BB962C8B-B14F-4D97-AF65-F5344CB8AC3E}">
        <p14:creationId xmlns:p14="http://schemas.microsoft.com/office/powerpoint/2010/main" val="113027142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00DF13E-3469-4C95-AFEB-BEC9FE54961E}" type="slidenum">
              <a:rPr lang="en-US" smtClean="0"/>
              <a:pPr>
                <a:defRPr/>
              </a:pPr>
              <a:t>1</a:t>
            </a:fld>
            <a:endParaRPr lang="en-US"/>
          </a:p>
        </p:txBody>
      </p:sp>
    </p:spTree>
    <p:extLst>
      <p:ext uri="{BB962C8B-B14F-4D97-AF65-F5344CB8AC3E}">
        <p14:creationId xmlns:p14="http://schemas.microsoft.com/office/powerpoint/2010/main" val="24137946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00DF13E-3469-4C95-AFEB-BEC9FE54961E}" type="slidenum">
              <a:rPr lang="en-US" smtClean="0"/>
              <a:pPr>
                <a:defRPr/>
              </a:pPr>
              <a:t>14</a:t>
            </a:fld>
            <a:endParaRPr lang="en-US"/>
          </a:p>
        </p:txBody>
      </p:sp>
    </p:spTree>
    <p:extLst>
      <p:ext uri="{BB962C8B-B14F-4D97-AF65-F5344CB8AC3E}">
        <p14:creationId xmlns:p14="http://schemas.microsoft.com/office/powerpoint/2010/main" val="12073799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VS PTSD:</a:t>
            </a:r>
          </a:p>
          <a:p>
            <a:r>
              <a:rPr lang="en-US" dirty="0"/>
              <a:t>Exposure to direct or indirect stressor (1)</a:t>
            </a:r>
          </a:p>
          <a:p>
            <a:r>
              <a:rPr lang="en-US" dirty="0"/>
              <a:t>Persistent re-experiencing (1)</a:t>
            </a:r>
          </a:p>
          <a:p>
            <a:r>
              <a:rPr lang="en-US" dirty="0"/>
              <a:t>Avoidance of related stimuli (1)</a:t>
            </a:r>
          </a:p>
          <a:p>
            <a:r>
              <a:rPr lang="en-US" dirty="0"/>
              <a:t>Negative change in mood or thinking (2)</a:t>
            </a:r>
          </a:p>
          <a:p>
            <a:r>
              <a:rPr lang="en-US" dirty="0"/>
              <a:t>Altered arousal or reactivity (2)</a:t>
            </a:r>
          </a:p>
          <a:p>
            <a:r>
              <a:rPr lang="en-US" dirty="0"/>
              <a:t>At least a month</a:t>
            </a:r>
          </a:p>
          <a:p>
            <a:r>
              <a:rPr lang="en-US" dirty="0"/>
              <a:t>Distress or Impairment</a:t>
            </a:r>
          </a:p>
          <a:p>
            <a:r>
              <a:rPr lang="en-US" dirty="0"/>
              <a:t>Not due to illness or substance</a:t>
            </a:r>
          </a:p>
          <a:p>
            <a:endParaRPr lang="en-US" dirty="0"/>
          </a:p>
        </p:txBody>
      </p:sp>
      <p:sp>
        <p:nvSpPr>
          <p:cNvPr id="4" name="Slide Number Placeholder 3"/>
          <p:cNvSpPr>
            <a:spLocks noGrp="1"/>
          </p:cNvSpPr>
          <p:nvPr>
            <p:ph type="sldNum" sz="quarter" idx="10"/>
          </p:nvPr>
        </p:nvSpPr>
        <p:spPr/>
        <p:txBody>
          <a:bodyPr/>
          <a:lstStyle/>
          <a:p>
            <a:pPr>
              <a:defRPr/>
            </a:pPr>
            <a:fld id="{F00DF13E-3469-4C95-AFEB-BEC9FE54961E}" type="slidenum">
              <a:rPr lang="en-US" smtClean="0"/>
              <a:pPr>
                <a:defRPr/>
              </a:pPr>
              <a:t>15</a:t>
            </a:fld>
            <a:endParaRPr lang="en-US"/>
          </a:p>
        </p:txBody>
      </p:sp>
    </p:spTree>
    <p:extLst>
      <p:ext uri="{BB962C8B-B14F-4D97-AF65-F5344CB8AC3E}">
        <p14:creationId xmlns:p14="http://schemas.microsoft.com/office/powerpoint/2010/main" val="6305074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MS PGothic" pitchFamily="34" charset="-128"/>
              </a:defRPr>
            </a:lvl1pPr>
            <a:lvl2pPr marL="742950" indent="-285750">
              <a:defRPr sz="1200">
                <a:solidFill>
                  <a:schemeClr val="tx1"/>
                </a:solidFill>
                <a:latin typeface="Calibri" pitchFamily="34" charset="0"/>
                <a:ea typeface="MS PGothic" pitchFamily="34" charset="-128"/>
              </a:defRPr>
            </a:lvl2pPr>
            <a:lvl3pPr marL="1143000" indent="-228600">
              <a:defRPr sz="1200">
                <a:solidFill>
                  <a:schemeClr val="tx1"/>
                </a:solidFill>
                <a:latin typeface="Calibri" pitchFamily="34" charset="0"/>
                <a:ea typeface="MS PGothic" pitchFamily="34" charset="-128"/>
              </a:defRPr>
            </a:lvl3pPr>
            <a:lvl4pPr marL="1600200" indent="-228600">
              <a:defRPr sz="1200">
                <a:solidFill>
                  <a:schemeClr val="tx1"/>
                </a:solidFill>
                <a:latin typeface="Calibri" pitchFamily="34" charset="0"/>
                <a:ea typeface="MS PGothic" pitchFamily="34" charset="-128"/>
              </a:defRPr>
            </a:lvl4pPr>
            <a:lvl5pPr marL="2057400" indent="-228600">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fld id="{FD1C5FEC-FF3D-4934-A64E-05197C532DE8}" type="slidenum">
              <a:rPr lang="en-US" altLang="en-US"/>
              <a:pPr/>
              <a:t>19</a:t>
            </a:fld>
            <a:endParaRPr lang="en-US" altLang="en-US"/>
          </a:p>
        </p:txBody>
      </p:sp>
      <p:sp>
        <p:nvSpPr>
          <p:cNvPr id="1054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 listed risk factors correlate with incr burnout and diminished marital happiness (p&lt;0.05)</a:t>
            </a:r>
          </a:p>
        </p:txBody>
      </p:sp>
    </p:spTree>
    <p:extLst>
      <p:ext uri="{BB962C8B-B14F-4D97-AF65-F5344CB8AC3E}">
        <p14:creationId xmlns:p14="http://schemas.microsoft.com/office/powerpoint/2010/main" val="26633785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t>
            </a:r>
            <a:r>
              <a:rPr lang="en-US" sz="1200" b="0" i="1" kern="1200" dirty="0">
                <a:solidFill>
                  <a:schemeClr val="tx1"/>
                </a:solidFill>
                <a:effectLst/>
                <a:latin typeface="+mn-lt"/>
                <a:ea typeface="+mn-ea"/>
                <a:cs typeface="+mn-cs"/>
              </a:rPr>
              <a:t>Second victims are healthcare providers who are involved in an unanticipated adverse patient event</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in a medical error and/or a patient related injury and become victimized in the sense that the provider is traumatized by the event</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Frequently</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these individuals feel personally responsible for the patient outcome</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Many feel as though they have failed the patient</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second guessing their clinical skills and knowledge base</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--Dr. Albert Wu coined the term but this quote is from Scott et al in a paper by </a:t>
            </a:r>
            <a:r>
              <a:rPr lang="en-US" sz="1200" b="0" i="0" kern="1200" dirty="0" err="1">
                <a:solidFill>
                  <a:schemeClr val="tx1"/>
                </a:solidFill>
                <a:effectLst/>
                <a:latin typeface="+mn-lt"/>
                <a:ea typeface="+mn-ea"/>
                <a:cs typeface="+mn-cs"/>
              </a:rPr>
              <a:t>Helo</a:t>
            </a:r>
            <a:r>
              <a:rPr lang="en-US" sz="1200" b="0" i="0" kern="1200" dirty="0">
                <a:solidFill>
                  <a:schemeClr val="tx1"/>
                </a:solidFill>
                <a:effectLst/>
                <a:latin typeface="+mn-lt"/>
                <a:ea typeface="+mn-ea"/>
                <a:cs typeface="+mn-cs"/>
              </a:rPr>
              <a:t> and Moulton</a:t>
            </a:r>
            <a:endParaRPr lang="en-US" dirty="0"/>
          </a:p>
        </p:txBody>
      </p:sp>
      <p:sp>
        <p:nvSpPr>
          <p:cNvPr id="4" name="Slide Number Placeholder 3"/>
          <p:cNvSpPr>
            <a:spLocks noGrp="1"/>
          </p:cNvSpPr>
          <p:nvPr>
            <p:ph type="sldNum" sz="quarter" idx="10"/>
          </p:nvPr>
        </p:nvSpPr>
        <p:spPr/>
        <p:txBody>
          <a:bodyPr/>
          <a:lstStyle/>
          <a:p>
            <a:pPr>
              <a:defRPr/>
            </a:pPr>
            <a:fld id="{F00DF13E-3469-4C95-AFEB-BEC9FE54961E}" type="slidenum">
              <a:rPr lang="en-US" smtClean="0"/>
              <a:pPr>
                <a:defRPr/>
              </a:pPr>
              <a:t>20</a:t>
            </a:fld>
            <a:endParaRPr lang="en-US"/>
          </a:p>
        </p:txBody>
      </p:sp>
    </p:spTree>
    <p:extLst>
      <p:ext uri="{BB962C8B-B14F-4D97-AF65-F5344CB8AC3E}">
        <p14:creationId xmlns:p14="http://schemas.microsoft.com/office/powerpoint/2010/main" val="41544251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itchFamily="18" charset="0"/>
                <a:cs typeface="Arial" pitchFamily="34" charset="0"/>
              </a:defRPr>
            </a:lvl1pPr>
            <a:lvl2pPr marL="757024" indent="-291163" eaLnBrk="0" hangingPunct="0">
              <a:defRPr>
                <a:solidFill>
                  <a:schemeClr val="tx1"/>
                </a:solidFill>
                <a:latin typeface="Georgia" pitchFamily="18" charset="0"/>
                <a:cs typeface="Arial" pitchFamily="34" charset="0"/>
              </a:defRPr>
            </a:lvl2pPr>
            <a:lvl3pPr marL="1164653" indent="-232930" eaLnBrk="0" hangingPunct="0">
              <a:defRPr>
                <a:solidFill>
                  <a:schemeClr val="tx1"/>
                </a:solidFill>
                <a:latin typeface="Georgia" pitchFamily="18" charset="0"/>
                <a:cs typeface="Arial" pitchFamily="34" charset="0"/>
              </a:defRPr>
            </a:lvl3pPr>
            <a:lvl4pPr marL="1630514" indent="-232930" eaLnBrk="0" hangingPunct="0">
              <a:defRPr>
                <a:solidFill>
                  <a:schemeClr val="tx1"/>
                </a:solidFill>
                <a:latin typeface="Georgia" pitchFamily="18" charset="0"/>
                <a:cs typeface="Arial" pitchFamily="34" charset="0"/>
              </a:defRPr>
            </a:lvl4pPr>
            <a:lvl5pPr marL="2096375" indent="-232930" eaLnBrk="0" hangingPunct="0">
              <a:defRPr>
                <a:solidFill>
                  <a:schemeClr val="tx1"/>
                </a:solidFill>
                <a:latin typeface="Georgia" pitchFamily="18" charset="0"/>
                <a:cs typeface="Arial" pitchFamily="34" charset="0"/>
              </a:defRPr>
            </a:lvl5pPr>
            <a:lvl6pPr marL="2562236" indent="-232930" eaLnBrk="0" fontAlgn="base" hangingPunct="0">
              <a:spcBef>
                <a:spcPct val="0"/>
              </a:spcBef>
              <a:spcAft>
                <a:spcPct val="0"/>
              </a:spcAft>
              <a:defRPr>
                <a:solidFill>
                  <a:schemeClr val="tx1"/>
                </a:solidFill>
                <a:latin typeface="Georgia" pitchFamily="18" charset="0"/>
                <a:cs typeface="Arial" pitchFamily="34" charset="0"/>
              </a:defRPr>
            </a:lvl6pPr>
            <a:lvl7pPr marL="3028096" indent="-232930" eaLnBrk="0" fontAlgn="base" hangingPunct="0">
              <a:spcBef>
                <a:spcPct val="0"/>
              </a:spcBef>
              <a:spcAft>
                <a:spcPct val="0"/>
              </a:spcAft>
              <a:defRPr>
                <a:solidFill>
                  <a:schemeClr val="tx1"/>
                </a:solidFill>
                <a:latin typeface="Georgia" pitchFamily="18" charset="0"/>
                <a:cs typeface="Arial" pitchFamily="34" charset="0"/>
              </a:defRPr>
            </a:lvl7pPr>
            <a:lvl8pPr marL="3493957" indent="-232930" eaLnBrk="0" fontAlgn="base" hangingPunct="0">
              <a:spcBef>
                <a:spcPct val="0"/>
              </a:spcBef>
              <a:spcAft>
                <a:spcPct val="0"/>
              </a:spcAft>
              <a:defRPr>
                <a:solidFill>
                  <a:schemeClr val="tx1"/>
                </a:solidFill>
                <a:latin typeface="Georgia" pitchFamily="18" charset="0"/>
                <a:cs typeface="Arial" pitchFamily="34" charset="0"/>
              </a:defRPr>
            </a:lvl8pPr>
            <a:lvl9pPr marL="3959819" indent="-232930" eaLnBrk="0" fontAlgn="base" hangingPunct="0">
              <a:spcBef>
                <a:spcPct val="0"/>
              </a:spcBef>
              <a:spcAft>
                <a:spcPct val="0"/>
              </a:spcAft>
              <a:defRPr>
                <a:solidFill>
                  <a:schemeClr val="tx1"/>
                </a:solidFill>
                <a:latin typeface="Georgia" pitchFamily="18" charset="0"/>
                <a:cs typeface="Arial" pitchFamily="34" charset="0"/>
              </a:defRPr>
            </a:lvl9pPr>
          </a:lstStyle>
          <a:p>
            <a:pPr eaLnBrk="1" hangingPunct="1"/>
            <a:fld id="{8B2769D6-8B69-444E-B129-1DAB185E1D94}" type="slidenum">
              <a:rPr lang="en-US" altLang="en-US" smtClean="0">
                <a:latin typeface="Calibri" pitchFamily="34" charset="0"/>
                <a:ea typeface="ＭＳ Ｐゴシック" pitchFamily="34" charset="-128"/>
              </a:rPr>
              <a:pPr eaLnBrk="1" hangingPunct="1"/>
              <a:t>22</a:t>
            </a:fld>
            <a:endParaRPr lang="en-US" altLang="en-US">
              <a:latin typeface="Calibri" pitchFamily="34" charset="0"/>
              <a:ea typeface="ＭＳ Ｐゴシック" pitchFamily="34" charset="-128"/>
            </a:endParaRPr>
          </a:p>
        </p:txBody>
      </p:sp>
      <p:sp>
        <p:nvSpPr>
          <p:cNvPr id="655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40" name="Rectangle 3"/>
          <p:cNvSpPr>
            <a:spLocks noGrp="1" noChangeArrowheads="1"/>
          </p:cNvSpPr>
          <p:nvPr>
            <p:ph type="body" idx="1"/>
          </p:nvPr>
        </p:nvSpPr>
        <p:spPr bwMode="auto">
          <a:xfrm>
            <a:off x="934720" y="4415790"/>
            <a:ext cx="5140960" cy="41833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itchFamily="34" charset="-128"/>
            </a:endParaRPr>
          </a:p>
        </p:txBody>
      </p:sp>
    </p:spTree>
    <p:extLst>
      <p:ext uri="{BB962C8B-B14F-4D97-AF65-F5344CB8AC3E}">
        <p14:creationId xmlns:p14="http://schemas.microsoft.com/office/powerpoint/2010/main" val="25052379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itchFamily="18" charset="0"/>
                <a:cs typeface="Arial" pitchFamily="34" charset="0"/>
              </a:defRPr>
            </a:lvl1pPr>
            <a:lvl2pPr marL="757024" indent="-291163" eaLnBrk="0" hangingPunct="0">
              <a:defRPr>
                <a:solidFill>
                  <a:schemeClr val="tx1"/>
                </a:solidFill>
                <a:latin typeface="Georgia" pitchFamily="18" charset="0"/>
                <a:cs typeface="Arial" pitchFamily="34" charset="0"/>
              </a:defRPr>
            </a:lvl2pPr>
            <a:lvl3pPr marL="1164653" indent="-232930" eaLnBrk="0" hangingPunct="0">
              <a:defRPr>
                <a:solidFill>
                  <a:schemeClr val="tx1"/>
                </a:solidFill>
                <a:latin typeface="Georgia" pitchFamily="18" charset="0"/>
                <a:cs typeface="Arial" pitchFamily="34" charset="0"/>
              </a:defRPr>
            </a:lvl3pPr>
            <a:lvl4pPr marL="1630514" indent="-232930" eaLnBrk="0" hangingPunct="0">
              <a:defRPr>
                <a:solidFill>
                  <a:schemeClr val="tx1"/>
                </a:solidFill>
                <a:latin typeface="Georgia" pitchFamily="18" charset="0"/>
                <a:cs typeface="Arial" pitchFamily="34" charset="0"/>
              </a:defRPr>
            </a:lvl4pPr>
            <a:lvl5pPr marL="2096375" indent="-232930" eaLnBrk="0" hangingPunct="0">
              <a:defRPr>
                <a:solidFill>
                  <a:schemeClr val="tx1"/>
                </a:solidFill>
                <a:latin typeface="Georgia" pitchFamily="18" charset="0"/>
                <a:cs typeface="Arial" pitchFamily="34" charset="0"/>
              </a:defRPr>
            </a:lvl5pPr>
            <a:lvl6pPr marL="2562236" indent="-232930" eaLnBrk="0" fontAlgn="base" hangingPunct="0">
              <a:spcBef>
                <a:spcPct val="0"/>
              </a:spcBef>
              <a:spcAft>
                <a:spcPct val="0"/>
              </a:spcAft>
              <a:defRPr>
                <a:solidFill>
                  <a:schemeClr val="tx1"/>
                </a:solidFill>
                <a:latin typeface="Georgia" pitchFamily="18" charset="0"/>
                <a:cs typeface="Arial" pitchFamily="34" charset="0"/>
              </a:defRPr>
            </a:lvl6pPr>
            <a:lvl7pPr marL="3028096" indent="-232930" eaLnBrk="0" fontAlgn="base" hangingPunct="0">
              <a:spcBef>
                <a:spcPct val="0"/>
              </a:spcBef>
              <a:spcAft>
                <a:spcPct val="0"/>
              </a:spcAft>
              <a:defRPr>
                <a:solidFill>
                  <a:schemeClr val="tx1"/>
                </a:solidFill>
                <a:latin typeface="Georgia" pitchFamily="18" charset="0"/>
                <a:cs typeface="Arial" pitchFamily="34" charset="0"/>
              </a:defRPr>
            </a:lvl7pPr>
            <a:lvl8pPr marL="3493957" indent="-232930" eaLnBrk="0" fontAlgn="base" hangingPunct="0">
              <a:spcBef>
                <a:spcPct val="0"/>
              </a:spcBef>
              <a:spcAft>
                <a:spcPct val="0"/>
              </a:spcAft>
              <a:defRPr>
                <a:solidFill>
                  <a:schemeClr val="tx1"/>
                </a:solidFill>
                <a:latin typeface="Georgia" pitchFamily="18" charset="0"/>
                <a:cs typeface="Arial" pitchFamily="34" charset="0"/>
              </a:defRPr>
            </a:lvl8pPr>
            <a:lvl9pPr marL="3959819" indent="-232930" eaLnBrk="0" fontAlgn="base" hangingPunct="0">
              <a:spcBef>
                <a:spcPct val="0"/>
              </a:spcBef>
              <a:spcAft>
                <a:spcPct val="0"/>
              </a:spcAft>
              <a:defRPr>
                <a:solidFill>
                  <a:schemeClr val="tx1"/>
                </a:solidFill>
                <a:latin typeface="Georgia" pitchFamily="18" charset="0"/>
                <a:cs typeface="Arial" pitchFamily="34" charset="0"/>
              </a:defRPr>
            </a:lvl9pPr>
          </a:lstStyle>
          <a:p>
            <a:pPr eaLnBrk="1" hangingPunct="1"/>
            <a:fld id="{8B2769D6-8B69-444E-B129-1DAB185E1D94}" type="slidenum">
              <a:rPr lang="en-US" altLang="en-US" smtClean="0">
                <a:latin typeface="Calibri" pitchFamily="34" charset="0"/>
                <a:ea typeface="ＭＳ Ｐゴシック" pitchFamily="34" charset="-128"/>
              </a:rPr>
              <a:pPr eaLnBrk="1" hangingPunct="1"/>
              <a:t>23</a:t>
            </a:fld>
            <a:endParaRPr lang="en-US" altLang="en-US">
              <a:latin typeface="Calibri" pitchFamily="34" charset="0"/>
              <a:ea typeface="ＭＳ Ｐゴシック" pitchFamily="34" charset="-128"/>
            </a:endParaRPr>
          </a:p>
        </p:txBody>
      </p:sp>
      <p:sp>
        <p:nvSpPr>
          <p:cNvPr id="655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40" name="Rectangle 3"/>
          <p:cNvSpPr>
            <a:spLocks noGrp="1" noChangeArrowheads="1"/>
          </p:cNvSpPr>
          <p:nvPr>
            <p:ph type="body" idx="1"/>
          </p:nvPr>
        </p:nvSpPr>
        <p:spPr bwMode="auto">
          <a:xfrm>
            <a:off x="934720" y="4415790"/>
            <a:ext cx="5140960" cy="41833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itchFamily="34" charset="-128"/>
            </a:endParaRPr>
          </a:p>
        </p:txBody>
      </p:sp>
    </p:spTree>
    <p:extLst>
      <p:ext uri="{BB962C8B-B14F-4D97-AF65-F5344CB8AC3E}">
        <p14:creationId xmlns:p14="http://schemas.microsoft.com/office/powerpoint/2010/main" val="24822310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itchFamily="18" charset="0"/>
                <a:cs typeface="Arial" pitchFamily="34" charset="0"/>
              </a:defRPr>
            </a:lvl1pPr>
            <a:lvl2pPr marL="757024" indent="-291163" eaLnBrk="0" hangingPunct="0">
              <a:defRPr>
                <a:solidFill>
                  <a:schemeClr val="tx1"/>
                </a:solidFill>
                <a:latin typeface="Georgia" pitchFamily="18" charset="0"/>
                <a:cs typeface="Arial" pitchFamily="34" charset="0"/>
              </a:defRPr>
            </a:lvl2pPr>
            <a:lvl3pPr marL="1164653" indent="-232930" eaLnBrk="0" hangingPunct="0">
              <a:defRPr>
                <a:solidFill>
                  <a:schemeClr val="tx1"/>
                </a:solidFill>
                <a:latin typeface="Georgia" pitchFamily="18" charset="0"/>
                <a:cs typeface="Arial" pitchFamily="34" charset="0"/>
              </a:defRPr>
            </a:lvl3pPr>
            <a:lvl4pPr marL="1630514" indent="-232930" eaLnBrk="0" hangingPunct="0">
              <a:defRPr>
                <a:solidFill>
                  <a:schemeClr val="tx1"/>
                </a:solidFill>
                <a:latin typeface="Georgia" pitchFamily="18" charset="0"/>
                <a:cs typeface="Arial" pitchFamily="34" charset="0"/>
              </a:defRPr>
            </a:lvl4pPr>
            <a:lvl5pPr marL="2096375" indent="-232930" eaLnBrk="0" hangingPunct="0">
              <a:defRPr>
                <a:solidFill>
                  <a:schemeClr val="tx1"/>
                </a:solidFill>
                <a:latin typeface="Georgia" pitchFamily="18" charset="0"/>
                <a:cs typeface="Arial" pitchFamily="34" charset="0"/>
              </a:defRPr>
            </a:lvl5pPr>
            <a:lvl6pPr marL="2562236" indent="-232930" eaLnBrk="0" fontAlgn="base" hangingPunct="0">
              <a:spcBef>
                <a:spcPct val="0"/>
              </a:spcBef>
              <a:spcAft>
                <a:spcPct val="0"/>
              </a:spcAft>
              <a:defRPr>
                <a:solidFill>
                  <a:schemeClr val="tx1"/>
                </a:solidFill>
                <a:latin typeface="Georgia" pitchFamily="18" charset="0"/>
                <a:cs typeface="Arial" pitchFamily="34" charset="0"/>
              </a:defRPr>
            </a:lvl6pPr>
            <a:lvl7pPr marL="3028096" indent="-232930" eaLnBrk="0" fontAlgn="base" hangingPunct="0">
              <a:spcBef>
                <a:spcPct val="0"/>
              </a:spcBef>
              <a:spcAft>
                <a:spcPct val="0"/>
              </a:spcAft>
              <a:defRPr>
                <a:solidFill>
                  <a:schemeClr val="tx1"/>
                </a:solidFill>
                <a:latin typeface="Georgia" pitchFamily="18" charset="0"/>
                <a:cs typeface="Arial" pitchFamily="34" charset="0"/>
              </a:defRPr>
            </a:lvl7pPr>
            <a:lvl8pPr marL="3493957" indent="-232930" eaLnBrk="0" fontAlgn="base" hangingPunct="0">
              <a:spcBef>
                <a:spcPct val="0"/>
              </a:spcBef>
              <a:spcAft>
                <a:spcPct val="0"/>
              </a:spcAft>
              <a:defRPr>
                <a:solidFill>
                  <a:schemeClr val="tx1"/>
                </a:solidFill>
                <a:latin typeface="Georgia" pitchFamily="18" charset="0"/>
                <a:cs typeface="Arial" pitchFamily="34" charset="0"/>
              </a:defRPr>
            </a:lvl8pPr>
            <a:lvl9pPr marL="3959819" indent="-232930" eaLnBrk="0" fontAlgn="base" hangingPunct="0">
              <a:spcBef>
                <a:spcPct val="0"/>
              </a:spcBef>
              <a:spcAft>
                <a:spcPct val="0"/>
              </a:spcAft>
              <a:defRPr>
                <a:solidFill>
                  <a:schemeClr val="tx1"/>
                </a:solidFill>
                <a:latin typeface="Georgia" pitchFamily="18" charset="0"/>
                <a:cs typeface="Arial" pitchFamily="34" charset="0"/>
              </a:defRPr>
            </a:lvl9pPr>
          </a:lstStyle>
          <a:p>
            <a:pPr eaLnBrk="1" hangingPunct="1"/>
            <a:fld id="{8B2769D6-8B69-444E-B129-1DAB185E1D94}" type="slidenum">
              <a:rPr lang="en-US" altLang="en-US" smtClean="0">
                <a:latin typeface="Calibri" pitchFamily="34" charset="0"/>
                <a:ea typeface="ＭＳ Ｐゴシック" pitchFamily="34" charset="-128"/>
              </a:rPr>
              <a:pPr eaLnBrk="1" hangingPunct="1"/>
              <a:t>24</a:t>
            </a:fld>
            <a:endParaRPr lang="en-US" altLang="en-US">
              <a:latin typeface="Calibri" pitchFamily="34" charset="0"/>
              <a:ea typeface="ＭＳ Ｐゴシック" pitchFamily="34" charset="-128"/>
            </a:endParaRPr>
          </a:p>
        </p:txBody>
      </p:sp>
      <p:sp>
        <p:nvSpPr>
          <p:cNvPr id="655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40" name="Rectangle 3"/>
          <p:cNvSpPr>
            <a:spLocks noGrp="1" noChangeArrowheads="1"/>
          </p:cNvSpPr>
          <p:nvPr>
            <p:ph type="body" idx="1"/>
          </p:nvPr>
        </p:nvSpPr>
        <p:spPr bwMode="auto">
          <a:xfrm>
            <a:off x="934720" y="4415790"/>
            <a:ext cx="5140960" cy="41833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itchFamily="34" charset="-128"/>
            </a:endParaRPr>
          </a:p>
        </p:txBody>
      </p:sp>
    </p:spTree>
    <p:extLst>
      <p:ext uri="{BB962C8B-B14F-4D97-AF65-F5344CB8AC3E}">
        <p14:creationId xmlns:p14="http://schemas.microsoft.com/office/powerpoint/2010/main" val="27208609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b="1">
              <a:cs typeface="MS PGothic" pitchFamily="34" charset="-128"/>
            </a:endParaRPr>
          </a:p>
        </p:txBody>
      </p:sp>
      <p:sp>
        <p:nvSpPr>
          <p:cNvPr id="57347" name="Slide Number Placeholder 3"/>
          <p:cNvSpPr>
            <a:spLocks noGrp="1"/>
          </p:cNvSpPr>
          <p:nvPr>
            <p:ph type="sldNum" sz="quarter" idx="5"/>
          </p:nvPr>
        </p:nvSpPr>
        <p:spPr bwMode="auto">
          <a:noFill/>
          <a:ln>
            <a:miter lim="800000"/>
            <a:headEnd/>
            <a:tailEnd/>
          </a:ln>
        </p:spPr>
        <p:txBody>
          <a:bodyPr/>
          <a:lstStyle/>
          <a:p>
            <a:fld id="{AC05B08A-7E4C-E344-BB29-4C569C633AAE}" type="slidenum">
              <a:rPr lang="en-US"/>
              <a:pPr/>
              <a:t>27</a:t>
            </a:fld>
            <a:endParaRPr lang="en-US"/>
          </a:p>
        </p:txBody>
      </p:sp>
    </p:spTree>
    <p:extLst>
      <p:ext uri="{BB962C8B-B14F-4D97-AF65-F5344CB8AC3E}">
        <p14:creationId xmlns:p14="http://schemas.microsoft.com/office/powerpoint/2010/main" val="27318102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A. Five or more of the following symptoms have been present and documented during the same two-week period and represent a change from previous functioning; at least one of the symptoms is either (1) depressed mood or (2) loss of interest or pleasure.</a:t>
            </a:r>
          </a:p>
          <a:p>
            <a:r>
              <a:rPr lang="en-US" b="1" dirty="0"/>
              <a:t>Note:</a:t>
            </a:r>
            <a:r>
              <a:rPr lang="en-US" dirty="0"/>
              <a:t> Do not include symptoms that are clearly attributable to another medical condition.</a:t>
            </a:r>
          </a:p>
          <a:p>
            <a:r>
              <a:rPr lang="en-US" dirty="0"/>
              <a:t>1) Depressed mood most of the day, nearly every day, as indicated by either subjective report (e.g., feels sad, empty, hopeless) or observation made by others (e.g., appears tearful)</a:t>
            </a:r>
          </a:p>
          <a:p>
            <a:r>
              <a:rPr lang="en-US" dirty="0"/>
              <a:t>2) Markedly diminished interest or pleasure in all, or almost all, activities most of the day, nearly every day (as indicated by either subjective account or observation)</a:t>
            </a:r>
          </a:p>
          <a:p>
            <a:r>
              <a:rPr lang="en-US" dirty="0"/>
              <a:t>3) Significant weight loss when not dieting or weight gain (e.g., a change of more than 5% of body weight in a month), or decrease or increase in appetite nearly every day</a:t>
            </a:r>
          </a:p>
          <a:p>
            <a:r>
              <a:rPr lang="en-US" dirty="0"/>
              <a:t>4) Insomnia or </a:t>
            </a:r>
            <a:r>
              <a:rPr lang="en-US" dirty="0" err="1"/>
              <a:t>hypersomnia</a:t>
            </a:r>
            <a:r>
              <a:rPr lang="en-US" dirty="0"/>
              <a:t> nearly every day</a:t>
            </a:r>
          </a:p>
          <a:p>
            <a:r>
              <a:rPr lang="en-US" dirty="0"/>
              <a:t>5) Psychomotor agitation or retardation nearly every day (observable by others, not merely subjective feelings of restlessness or being slowed down)</a:t>
            </a:r>
          </a:p>
          <a:p>
            <a:r>
              <a:rPr lang="en-US" dirty="0"/>
              <a:t>6) Fatigue or loss of energy nearly every day</a:t>
            </a:r>
          </a:p>
          <a:p>
            <a:r>
              <a:rPr lang="en-US" dirty="0"/>
              <a:t>7) Feelings of worthlessness or excessive or inappropriate guilt (which may be delusional) nearly every day (not merely self-reproach or guilt about being sick)</a:t>
            </a:r>
          </a:p>
          <a:p>
            <a:r>
              <a:rPr lang="en-US" dirty="0"/>
              <a:t>8) Diminished ability to think or concentrate, or indecisiveness, nearly every day (either by subjective account or as observed by others)</a:t>
            </a:r>
          </a:p>
          <a:p>
            <a:r>
              <a:rPr lang="en-US" dirty="0"/>
              <a:t>9) Recurrent thoughts of death (not just fear of dying), recurrent suicidal ideation without a specific plan, or a suicide attempt or a specific plan for committing suicide</a:t>
            </a:r>
          </a:p>
          <a:p>
            <a:endParaRPr lang="en-US" dirty="0"/>
          </a:p>
        </p:txBody>
      </p:sp>
      <p:sp>
        <p:nvSpPr>
          <p:cNvPr id="4" name="Slide Number Placeholder 3"/>
          <p:cNvSpPr>
            <a:spLocks noGrp="1"/>
          </p:cNvSpPr>
          <p:nvPr>
            <p:ph type="sldNum" sz="quarter" idx="10"/>
          </p:nvPr>
        </p:nvSpPr>
        <p:spPr/>
        <p:txBody>
          <a:bodyPr/>
          <a:lstStyle/>
          <a:p>
            <a:fld id="{660C2E92-6E0D-A544-AA3E-C5C904E1A544}" type="slidenum">
              <a:rPr lang="en-US" smtClean="0"/>
              <a:pPr/>
              <a:t>28</a:t>
            </a:fld>
            <a:endParaRPr lang="en-US"/>
          </a:p>
        </p:txBody>
      </p:sp>
    </p:spTree>
    <p:extLst>
      <p:ext uri="{BB962C8B-B14F-4D97-AF65-F5344CB8AC3E}">
        <p14:creationId xmlns:p14="http://schemas.microsoft.com/office/powerpoint/2010/main" val="41649046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r>
              <a:rPr lang="en-US" sz="700" b="1" dirty="0">
                <a:latin typeface="Calibri" charset="0"/>
                <a:ea typeface="ＭＳ Ｐゴシック" charset="0"/>
                <a:cs typeface="ＭＳ Ｐゴシック" charset="0"/>
              </a:rPr>
              <a:t>Context: Although the prevalence of depression among</a:t>
            </a:r>
          </a:p>
          <a:p>
            <a:pPr eaLnBrk="1" hangingPunct="1">
              <a:lnSpc>
                <a:spcPct val="80000"/>
              </a:lnSpc>
              <a:spcBef>
                <a:spcPct val="0"/>
              </a:spcBef>
            </a:pPr>
            <a:r>
              <a:rPr lang="en-US" sz="700" dirty="0">
                <a:latin typeface="Calibri" charset="0"/>
                <a:ea typeface="ＭＳ Ｐゴシック" charset="0"/>
                <a:cs typeface="ＭＳ Ｐゴシック" charset="0"/>
              </a:rPr>
              <a:t>medical interns substantially exceeds that of the general</a:t>
            </a:r>
          </a:p>
          <a:p>
            <a:pPr eaLnBrk="1" hangingPunct="1">
              <a:lnSpc>
                <a:spcPct val="80000"/>
              </a:lnSpc>
              <a:spcBef>
                <a:spcPct val="0"/>
              </a:spcBef>
            </a:pPr>
            <a:r>
              <a:rPr lang="en-US" sz="700" dirty="0">
                <a:latin typeface="Calibri" charset="0"/>
                <a:ea typeface="ＭＳ Ｐゴシック" charset="0"/>
                <a:cs typeface="ＭＳ Ｐゴシック" charset="0"/>
              </a:rPr>
              <a:t>population, the specific factors responsible are not well</a:t>
            </a:r>
          </a:p>
          <a:p>
            <a:pPr eaLnBrk="1" hangingPunct="1">
              <a:lnSpc>
                <a:spcPct val="80000"/>
              </a:lnSpc>
              <a:spcBef>
                <a:spcPct val="0"/>
              </a:spcBef>
            </a:pPr>
            <a:r>
              <a:rPr lang="en-US" sz="700" dirty="0">
                <a:latin typeface="Calibri" charset="0"/>
                <a:ea typeface="ＭＳ Ｐゴシック" charset="0"/>
                <a:cs typeface="ＭＳ Ｐゴシック" charset="0"/>
              </a:rPr>
              <a:t>understood. Recent reports of a moderating effect of a</a:t>
            </a:r>
          </a:p>
          <a:p>
            <a:pPr eaLnBrk="1" hangingPunct="1">
              <a:lnSpc>
                <a:spcPct val="80000"/>
              </a:lnSpc>
              <a:spcBef>
                <a:spcPct val="0"/>
              </a:spcBef>
            </a:pPr>
            <a:r>
              <a:rPr lang="en-US" sz="700" dirty="0">
                <a:latin typeface="Calibri" charset="0"/>
                <a:ea typeface="ＭＳ Ｐゴシック" charset="0"/>
                <a:cs typeface="ＭＳ Ｐゴシック" charset="0"/>
              </a:rPr>
              <a:t>genetic polymorphism (5-HTTLPR) in the serotonin transporter</a:t>
            </a:r>
          </a:p>
          <a:p>
            <a:pPr eaLnBrk="1" hangingPunct="1">
              <a:lnSpc>
                <a:spcPct val="80000"/>
              </a:lnSpc>
              <a:spcBef>
                <a:spcPct val="0"/>
              </a:spcBef>
            </a:pPr>
            <a:r>
              <a:rPr lang="en-US" sz="700" dirty="0">
                <a:latin typeface="Calibri" charset="0"/>
                <a:ea typeface="ＭＳ Ｐゴシック" charset="0"/>
                <a:cs typeface="ＭＳ Ｐゴシック" charset="0"/>
              </a:rPr>
              <a:t>protein gene on the likelihood that life stress will</a:t>
            </a:r>
          </a:p>
          <a:p>
            <a:pPr eaLnBrk="1" hangingPunct="1">
              <a:lnSpc>
                <a:spcPct val="80000"/>
              </a:lnSpc>
              <a:spcBef>
                <a:spcPct val="0"/>
              </a:spcBef>
            </a:pPr>
            <a:r>
              <a:rPr lang="en-US" sz="700" dirty="0">
                <a:latin typeface="Calibri" charset="0"/>
                <a:ea typeface="ＭＳ Ｐゴシック" charset="0"/>
                <a:cs typeface="ＭＳ Ｐゴシック" charset="0"/>
              </a:rPr>
              <a:t>precipitate depression may help to understand the development</a:t>
            </a:r>
          </a:p>
          <a:p>
            <a:pPr eaLnBrk="1" hangingPunct="1">
              <a:lnSpc>
                <a:spcPct val="80000"/>
              </a:lnSpc>
              <a:spcBef>
                <a:spcPct val="0"/>
              </a:spcBef>
            </a:pPr>
            <a:r>
              <a:rPr lang="en-US" sz="700" dirty="0">
                <a:latin typeface="Calibri" charset="0"/>
                <a:ea typeface="ＭＳ Ｐゴシック" charset="0"/>
                <a:cs typeface="ＭＳ Ｐゴシック" charset="0"/>
              </a:rPr>
              <a:t>of mood symptoms in medical interns.</a:t>
            </a:r>
          </a:p>
          <a:p>
            <a:pPr eaLnBrk="1" hangingPunct="1">
              <a:lnSpc>
                <a:spcPct val="80000"/>
              </a:lnSpc>
              <a:spcBef>
                <a:spcPct val="0"/>
              </a:spcBef>
            </a:pPr>
            <a:r>
              <a:rPr lang="en-US" sz="700" b="1" dirty="0">
                <a:latin typeface="Calibri" charset="0"/>
                <a:ea typeface="ＭＳ Ｐゴシック" charset="0"/>
                <a:cs typeface="ＭＳ Ｐゴシック" charset="0"/>
              </a:rPr>
              <a:t>Objectives: To identify psychological, demographic, and</a:t>
            </a:r>
          </a:p>
          <a:p>
            <a:pPr eaLnBrk="1" hangingPunct="1">
              <a:lnSpc>
                <a:spcPct val="80000"/>
              </a:lnSpc>
              <a:spcBef>
                <a:spcPct val="0"/>
              </a:spcBef>
            </a:pPr>
            <a:r>
              <a:rPr lang="en-US" sz="700" dirty="0">
                <a:latin typeface="Calibri" charset="0"/>
                <a:ea typeface="ＭＳ Ｐゴシック" charset="0"/>
                <a:cs typeface="ＭＳ Ｐゴシック" charset="0"/>
              </a:rPr>
              <a:t>residency program factors that are associated with depression</a:t>
            </a:r>
          </a:p>
          <a:p>
            <a:pPr eaLnBrk="1" hangingPunct="1">
              <a:lnSpc>
                <a:spcPct val="80000"/>
              </a:lnSpc>
              <a:spcBef>
                <a:spcPct val="0"/>
              </a:spcBef>
            </a:pPr>
            <a:r>
              <a:rPr lang="en-US" sz="700" dirty="0">
                <a:latin typeface="Calibri" charset="0"/>
                <a:ea typeface="ＭＳ Ｐゴシック" charset="0"/>
                <a:cs typeface="ＭＳ Ｐゴシック" charset="0"/>
              </a:rPr>
              <a:t>among interns and to use medical internship as a model</a:t>
            </a:r>
          </a:p>
          <a:p>
            <a:pPr eaLnBrk="1" hangingPunct="1">
              <a:lnSpc>
                <a:spcPct val="80000"/>
              </a:lnSpc>
              <a:spcBef>
                <a:spcPct val="0"/>
              </a:spcBef>
            </a:pPr>
            <a:r>
              <a:rPr lang="en-US" sz="700" dirty="0">
                <a:latin typeface="Calibri" charset="0"/>
                <a:ea typeface="ＭＳ Ｐゴシック" charset="0"/>
                <a:cs typeface="ＭＳ Ｐゴシック" charset="0"/>
              </a:rPr>
              <a:t>to study the moderating effects of this polymorphism.</a:t>
            </a:r>
          </a:p>
          <a:p>
            <a:pPr eaLnBrk="1" hangingPunct="1">
              <a:lnSpc>
                <a:spcPct val="80000"/>
              </a:lnSpc>
              <a:spcBef>
                <a:spcPct val="0"/>
              </a:spcBef>
            </a:pPr>
            <a:r>
              <a:rPr lang="en-US" sz="700" b="1" dirty="0">
                <a:latin typeface="Calibri" charset="0"/>
                <a:ea typeface="ＭＳ Ｐゴシック" charset="0"/>
                <a:cs typeface="ＭＳ Ｐゴシック" charset="0"/>
              </a:rPr>
              <a:t>Design: A prospective cohort study.</a:t>
            </a:r>
          </a:p>
          <a:p>
            <a:pPr eaLnBrk="1" hangingPunct="1">
              <a:lnSpc>
                <a:spcPct val="80000"/>
              </a:lnSpc>
              <a:spcBef>
                <a:spcPct val="0"/>
              </a:spcBef>
            </a:pPr>
            <a:r>
              <a:rPr lang="en-US" sz="700" b="1" dirty="0">
                <a:latin typeface="Calibri" charset="0"/>
                <a:ea typeface="ＭＳ Ｐゴシック" charset="0"/>
                <a:cs typeface="ＭＳ Ｐゴシック" charset="0"/>
              </a:rPr>
              <a:t>Setting: Thirteen US hospitals.</a:t>
            </a:r>
          </a:p>
          <a:p>
            <a:pPr eaLnBrk="1" hangingPunct="1">
              <a:lnSpc>
                <a:spcPct val="80000"/>
              </a:lnSpc>
              <a:spcBef>
                <a:spcPct val="0"/>
              </a:spcBef>
            </a:pPr>
            <a:r>
              <a:rPr lang="en-US" sz="700" b="1" dirty="0">
                <a:latin typeface="Calibri" charset="0"/>
                <a:ea typeface="ＭＳ Ｐゴシック" charset="0"/>
                <a:cs typeface="ＭＳ Ｐゴシック" charset="0"/>
              </a:rPr>
              <a:t>Participants: Seven hundred forty interns entering</a:t>
            </a:r>
          </a:p>
          <a:p>
            <a:pPr eaLnBrk="1" hangingPunct="1">
              <a:lnSpc>
                <a:spcPct val="80000"/>
              </a:lnSpc>
              <a:spcBef>
                <a:spcPct val="0"/>
              </a:spcBef>
            </a:pPr>
            <a:r>
              <a:rPr lang="en-US" sz="700" dirty="0">
                <a:latin typeface="Calibri" charset="0"/>
                <a:ea typeface="ＭＳ Ｐゴシック" charset="0"/>
                <a:cs typeface="ＭＳ Ｐゴシック" charset="0"/>
              </a:rPr>
              <a:t>participating residency programs.</a:t>
            </a:r>
          </a:p>
          <a:p>
            <a:pPr eaLnBrk="1" hangingPunct="1">
              <a:lnSpc>
                <a:spcPct val="80000"/>
              </a:lnSpc>
              <a:spcBef>
                <a:spcPct val="0"/>
              </a:spcBef>
            </a:pPr>
            <a:r>
              <a:rPr lang="en-US" sz="700" b="1" dirty="0">
                <a:latin typeface="Calibri" charset="0"/>
                <a:ea typeface="ＭＳ Ｐゴシック" charset="0"/>
                <a:cs typeface="ＭＳ Ｐゴシック" charset="0"/>
              </a:rPr>
              <a:t>Main Outcome Measures: Subjects were assessed for</a:t>
            </a:r>
          </a:p>
          <a:p>
            <a:pPr eaLnBrk="1" hangingPunct="1">
              <a:lnSpc>
                <a:spcPct val="80000"/>
              </a:lnSpc>
              <a:spcBef>
                <a:spcPct val="0"/>
              </a:spcBef>
            </a:pPr>
            <a:r>
              <a:rPr lang="en-US" sz="700" dirty="0">
                <a:latin typeface="Calibri" charset="0"/>
                <a:ea typeface="ＭＳ Ｐゴシック" charset="0"/>
                <a:cs typeface="ＭＳ Ｐゴシック" charset="0"/>
              </a:rPr>
              <a:t>depressive symptoms using the 9-item Patient Health</a:t>
            </a:r>
          </a:p>
          <a:p>
            <a:pPr eaLnBrk="1" hangingPunct="1">
              <a:lnSpc>
                <a:spcPct val="80000"/>
              </a:lnSpc>
              <a:spcBef>
                <a:spcPct val="0"/>
              </a:spcBef>
            </a:pPr>
            <a:r>
              <a:rPr lang="fr-FR" sz="700" dirty="0">
                <a:latin typeface="Calibri" charset="0"/>
                <a:ea typeface="ＭＳ Ｐゴシック" charset="0"/>
                <a:cs typeface="ＭＳ Ｐゴシック" charset="0"/>
              </a:rPr>
              <a:t>Questionnaire (PHQ-9), a </a:t>
            </a:r>
            <a:r>
              <a:rPr lang="fr-FR" sz="700" dirty="0" err="1">
                <a:latin typeface="Calibri" charset="0"/>
                <a:ea typeface="ＭＳ Ｐゴシック" charset="0"/>
                <a:cs typeface="ＭＳ Ｐゴシック" charset="0"/>
              </a:rPr>
              <a:t>series</a:t>
            </a:r>
            <a:r>
              <a:rPr lang="fr-FR" sz="700" dirty="0">
                <a:latin typeface="Calibri" charset="0"/>
                <a:ea typeface="ＭＳ Ｐゴシック" charset="0"/>
                <a:cs typeface="ＭＳ Ｐゴシック" charset="0"/>
              </a:rPr>
              <a:t> of </a:t>
            </a:r>
            <a:r>
              <a:rPr lang="fr-FR" sz="700" dirty="0" err="1">
                <a:latin typeface="Calibri" charset="0"/>
                <a:ea typeface="ＭＳ Ｐゴシック" charset="0"/>
                <a:cs typeface="ＭＳ Ｐゴシック" charset="0"/>
              </a:rPr>
              <a:t>psychological</a:t>
            </a:r>
            <a:r>
              <a:rPr lang="fr-FR" sz="700" dirty="0">
                <a:latin typeface="Calibri" charset="0"/>
                <a:ea typeface="ＭＳ Ｐゴシック" charset="0"/>
                <a:cs typeface="ＭＳ Ｐゴシック" charset="0"/>
              </a:rPr>
              <a:t> traits,</a:t>
            </a:r>
          </a:p>
          <a:p>
            <a:pPr eaLnBrk="1" hangingPunct="1">
              <a:lnSpc>
                <a:spcPct val="80000"/>
              </a:lnSpc>
              <a:spcBef>
                <a:spcPct val="0"/>
              </a:spcBef>
            </a:pPr>
            <a:r>
              <a:rPr lang="en-US" sz="700" dirty="0">
                <a:latin typeface="Calibri" charset="0"/>
                <a:ea typeface="ＭＳ Ｐゴシック" charset="0"/>
                <a:cs typeface="ＭＳ Ｐゴシック" charset="0"/>
              </a:rPr>
              <a:t>and the 5-HTTLPR genotype prior to internship and then</a:t>
            </a:r>
          </a:p>
          <a:p>
            <a:pPr eaLnBrk="1" hangingPunct="1">
              <a:lnSpc>
                <a:spcPct val="80000"/>
              </a:lnSpc>
              <a:spcBef>
                <a:spcPct val="0"/>
              </a:spcBef>
            </a:pPr>
            <a:r>
              <a:rPr lang="en-US" sz="700" dirty="0">
                <a:latin typeface="Calibri" charset="0"/>
                <a:ea typeface="ＭＳ Ｐゴシック" charset="0"/>
                <a:cs typeface="ＭＳ Ｐゴシック" charset="0"/>
              </a:rPr>
              <a:t>assessed for depressive symptoms and potential stressors</a:t>
            </a:r>
          </a:p>
          <a:p>
            <a:pPr eaLnBrk="1" hangingPunct="1">
              <a:lnSpc>
                <a:spcPct val="80000"/>
              </a:lnSpc>
              <a:spcBef>
                <a:spcPct val="0"/>
              </a:spcBef>
            </a:pPr>
            <a:r>
              <a:rPr lang="en-US" sz="700" dirty="0">
                <a:latin typeface="Calibri" charset="0"/>
                <a:ea typeface="ＭＳ Ｐゴシック" charset="0"/>
                <a:cs typeface="ＭＳ Ｐゴシック" charset="0"/>
              </a:rPr>
              <a:t>at 3-month intervals during internship.</a:t>
            </a:r>
          </a:p>
          <a:p>
            <a:pPr eaLnBrk="1" hangingPunct="1">
              <a:lnSpc>
                <a:spcPct val="80000"/>
              </a:lnSpc>
              <a:spcBef>
                <a:spcPct val="0"/>
              </a:spcBef>
            </a:pPr>
            <a:r>
              <a:rPr lang="en-US" sz="700" b="1" dirty="0">
                <a:latin typeface="Calibri" charset="0"/>
                <a:ea typeface="ＭＳ Ｐゴシック" charset="0"/>
                <a:cs typeface="ＭＳ Ｐゴシック" charset="0"/>
              </a:rPr>
              <a:t>Results: The PHQ-9 depression score increased from 2.4</a:t>
            </a:r>
          </a:p>
          <a:p>
            <a:pPr eaLnBrk="1" hangingPunct="1">
              <a:lnSpc>
                <a:spcPct val="80000"/>
              </a:lnSpc>
              <a:spcBef>
                <a:spcPct val="0"/>
              </a:spcBef>
            </a:pPr>
            <a:r>
              <a:rPr lang="en-US" sz="700" dirty="0">
                <a:latin typeface="Calibri" charset="0"/>
                <a:ea typeface="ＭＳ Ｐゴシック" charset="0"/>
                <a:cs typeface="ＭＳ Ｐゴシック" charset="0"/>
              </a:rPr>
              <a:t>prior to internship to a mean of 6.4 during internship</a:t>
            </a:r>
          </a:p>
          <a:p>
            <a:pPr eaLnBrk="1" hangingPunct="1">
              <a:lnSpc>
                <a:spcPct val="80000"/>
              </a:lnSpc>
              <a:spcBef>
                <a:spcPct val="0"/>
              </a:spcBef>
            </a:pPr>
            <a:r>
              <a:rPr lang="en-US" sz="700" dirty="0">
                <a:latin typeface="Calibri" charset="0"/>
                <a:ea typeface="ＭＳ Ｐゴシック" charset="0"/>
                <a:cs typeface="ＭＳ Ｐゴシック" charset="0"/>
              </a:rPr>
              <a:t>(</a:t>
            </a:r>
            <a:r>
              <a:rPr lang="en-US" sz="700" i="1" dirty="0">
                <a:latin typeface="Calibri" charset="0"/>
                <a:ea typeface="ＭＳ Ｐゴシック" charset="0"/>
                <a:cs typeface="ＭＳ Ｐゴシック" charset="0"/>
              </a:rPr>
              <a:t>P.001). The proportion of participants who met PHQ-9</a:t>
            </a:r>
          </a:p>
          <a:p>
            <a:pPr eaLnBrk="1" hangingPunct="1">
              <a:lnSpc>
                <a:spcPct val="80000"/>
              </a:lnSpc>
              <a:spcBef>
                <a:spcPct val="0"/>
              </a:spcBef>
            </a:pPr>
            <a:r>
              <a:rPr lang="en-US" sz="700" dirty="0">
                <a:latin typeface="Calibri" charset="0"/>
                <a:ea typeface="ＭＳ Ｐゴシック" charset="0"/>
                <a:cs typeface="ＭＳ Ｐゴシック" charset="0"/>
              </a:rPr>
              <a:t>criteria for depression increased from 3.9% prior to internship</a:t>
            </a:r>
          </a:p>
          <a:p>
            <a:pPr eaLnBrk="1" hangingPunct="1">
              <a:lnSpc>
                <a:spcPct val="80000"/>
              </a:lnSpc>
              <a:spcBef>
                <a:spcPct val="0"/>
              </a:spcBef>
            </a:pPr>
            <a:r>
              <a:rPr lang="en-US" sz="700" dirty="0">
                <a:latin typeface="Calibri" charset="0"/>
                <a:ea typeface="ＭＳ Ｐゴシック" charset="0"/>
                <a:cs typeface="ＭＳ Ｐゴシック" charset="0"/>
              </a:rPr>
              <a:t>to a mean of 25.7% during internship (</a:t>
            </a:r>
            <a:r>
              <a:rPr lang="en-US" sz="700" i="1" dirty="0">
                <a:latin typeface="Calibri" charset="0"/>
                <a:ea typeface="ＭＳ Ｐゴシック" charset="0"/>
                <a:cs typeface="ＭＳ Ｐゴシック" charset="0"/>
              </a:rPr>
              <a:t>P.001). A</a:t>
            </a:r>
          </a:p>
          <a:p>
            <a:pPr eaLnBrk="1" hangingPunct="1">
              <a:lnSpc>
                <a:spcPct val="80000"/>
              </a:lnSpc>
              <a:spcBef>
                <a:spcPct val="0"/>
              </a:spcBef>
            </a:pPr>
            <a:r>
              <a:rPr lang="en-US" sz="700" dirty="0">
                <a:latin typeface="Calibri" charset="0"/>
                <a:ea typeface="ＭＳ Ｐゴシック" charset="0"/>
                <a:cs typeface="ＭＳ Ｐゴシック" charset="0"/>
              </a:rPr>
              <a:t>series of factors measured prior to internship (female sex,</a:t>
            </a:r>
          </a:p>
          <a:p>
            <a:pPr eaLnBrk="1" hangingPunct="1">
              <a:lnSpc>
                <a:spcPct val="80000"/>
              </a:lnSpc>
              <a:spcBef>
                <a:spcPct val="0"/>
              </a:spcBef>
            </a:pPr>
            <a:r>
              <a:rPr lang="en-US" sz="700" dirty="0">
                <a:latin typeface="Calibri" charset="0"/>
                <a:ea typeface="ＭＳ Ｐゴシック" charset="0"/>
                <a:cs typeface="ＭＳ Ｐゴシック" charset="0"/>
              </a:rPr>
              <a:t>US medical education, difficult early family environment,</a:t>
            </a:r>
          </a:p>
          <a:p>
            <a:pPr eaLnBrk="1" hangingPunct="1">
              <a:lnSpc>
                <a:spcPct val="80000"/>
              </a:lnSpc>
              <a:spcBef>
                <a:spcPct val="0"/>
              </a:spcBef>
            </a:pPr>
            <a:r>
              <a:rPr lang="en-US" sz="700" dirty="0">
                <a:latin typeface="Calibri" charset="0"/>
                <a:ea typeface="ＭＳ Ｐゴシック" charset="0"/>
                <a:cs typeface="ＭＳ Ｐゴシック" charset="0"/>
              </a:rPr>
              <a:t>history of major depression, lower baseline depressive symptom</a:t>
            </a:r>
          </a:p>
          <a:p>
            <a:pPr eaLnBrk="1" hangingPunct="1">
              <a:lnSpc>
                <a:spcPct val="80000"/>
              </a:lnSpc>
              <a:spcBef>
                <a:spcPct val="0"/>
              </a:spcBef>
            </a:pPr>
            <a:r>
              <a:rPr lang="en-US" sz="700" dirty="0">
                <a:latin typeface="Calibri" charset="0"/>
                <a:ea typeface="ＭＳ Ｐゴシック" charset="0"/>
                <a:cs typeface="ＭＳ Ｐゴシック" charset="0"/>
              </a:rPr>
              <a:t>score, and higher neuroticism) and during internship</a:t>
            </a:r>
          </a:p>
          <a:p>
            <a:pPr eaLnBrk="1" hangingPunct="1">
              <a:lnSpc>
                <a:spcPct val="80000"/>
              </a:lnSpc>
              <a:spcBef>
                <a:spcPct val="0"/>
              </a:spcBef>
            </a:pPr>
            <a:r>
              <a:rPr lang="en-US" sz="700" dirty="0">
                <a:latin typeface="Calibri" charset="0"/>
                <a:ea typeface="ＭＳ Ｐゴシック" charset="0"/>
                <a:cs typeface="ＭＳ Ｐゴシック" charset="0"/>
              </a:rPr>
              <a:t>(increased work hours, perceived medical errors, and</a:t>
            </a:r>
          </a:p>
          <a:p>
            <a:pPr eaLnBrk="1" hangingPunct="1">
              <a:lnSpc>
                <a:spcPct val="80000"/>
              </a:lnSpc>
              <a:spcBef>
                <a:spcPct val="0"/>
              </a:spcBef>
            </a:pPr>
            <a:r>
              <a:rPr lang="en-US" sz="700" dirty="0">
                <a:latin typeface="Calibri" charset="0"/>
                <a:ea typeface="ＭＳ Ｐゴシック" charset="0"/>
                <a:cs typeface="ＭＳ Ｐゴシック" charset="0"/>
              </a:rPr>
              <a:t>stressful life events) was associated with a greater increase</a:t>
            </a:r>
          </a:p>
          <a:p>
            <a:pPr eaLnBrk="1" hangingPunct="1">
              <a:lnSpc>
                <a:spcPct val="80000"/>
              </a:lnSpc>
              <a:spcBef>
                <a:spcPct val="0"/>
              </a:spcBef>
            </a:pPr>
            <a:r>
              <a:rPr lang="en-US" sz="700" dirty="0">
                <a:latin typeface="Calibri" charset="0"/>
                <a:ea typeface="ＭＳ Ｐゴシック" charset="0"/>
                <a:cs typeface="ＭＳ Ｐゴシック" charset="0"/>
              </a:rPr>
              <a:t>in depressive symptoms during internship. In addition, subjects</a:t>
            </a:r>
          </a:p>
          <a:p>
            <a:pPr eaLnBrk="1" hangingPunct="1">
              <a:lnSpc>
                <a:spcPct val="80000"/>
              </a:lnSpc>
              <a:spcBef>
                <a:spcPct val="0"/>
              </a:spcBef>
            </a:pPr>
            <a:r>
              <a:rPr lang="en-US" sz="700" dirty="0">
                <a:latin typeface="Calibri" charset="0"/>
                <a:ea typeface="ＭＳ Ｐゴシック" charset="0"/>
                <a:cs typeface="ＭＳ Ｐゴシック" charset="0"/>
              </a:rPr>
              <a:t>with at least 1 copy of a less-transcribed 5-HTTLPR</a:t>
            </a:r>
          </a:p>
          <a:p>
            <a:pPr eaLnBrk="1" hangingPunct="1">
              <a:lnSpc>
                <a:spcPct val="80000"/>
              </a:lnSpc>
              <a:spcBef>
                <a:spcPct val="0"/>
              </a:spcBef>
            </a:pPr>
            <a:r>
              <a:rPr lang="en-US" sz="700" dirty="0">
                <a:latin typeface="Calibri" charset="0"/>
                <a:ea typeface="ＭＳ Ｐゴシック" charset="0"/>
                <a:cs typeface="ＭＳ Ｐゴシック" charset="0"/>
              </a:rPr>
              <a:t>allele reported a greater increase in depressive symptoms</a:t>
            </a:r>
          </a:p>
          <a:p>
            <a:pPr eaLnBrk="1" hangingPunct="1">
              <a:lnSpc>
                <a:spcPct val="80000"/>
              </a:lnSpc>
              <a:spcBef>
                <a:spcPct val="0"/>
              </a:spcBef>
            </a:pPr>
            <a:r>
              <a:rPr lang="en-US" sz="700" dirty="0">
                <a:latin typeface="Calibri" charset="0"/>
                <a:ea typeface="ＭＳ Ｐゴシック" charset="0"/>
                <a:cs typeface="ＭＳ Ｐゴシック" charset="0"/>
              </a:rPr>
              <a:t>under the stress of internship (</a:t>
            </a:r>
            <a:r>
              <a:rPr lang="en-US" sz="700" i="1" dirty="0">
                <a:latin typeface="Calibri" charset="0"/>
                <a:ea typeface="ＭＳ Ｐゴシック" charset="0"/>
                <a:cs typeface="ＭＳ Ｐゴシック" charset="0"/>
              </a:rPr>
              <a:t>P=.002).</a:t>
            </a:r>
          </a:p>
          <a:p>
            <a:pPr eaLnBrk="1" hangingPunct="1">
              <a:lnSpc>
                <a:spcPct val="80000"/>
              </a:lnSpc>
              <a:spcBef>
                <a:spcPct val="0"/>
              </a:spcBef>
            </a:pPr>
            <a:r>
              <a:rPr lang="en-US" sz="700" b="1" dirty="0">
                <a:latin typeface="Calibri" charset="0"/>
                <a:ea typeface="ＭＳ Ｐゴシック" charset="0"/>
                <a:cs typeface="ＭＳ Ｐゴシック" charset="0"/>
              </a:rPr>
              <a:t>Conclusions: There is a marked increase in depressive</a:t>
            </a:r>
          </a:p>
          <a:p>
            <a:pPr eaLnBrk="1" hangingPunct="1">
              <a:lnSpc>
                <a:spcPct val="80000"/>
              </a:lnSpc>
              <a:spcBef>
                <a:spcPct val="0"/>
              </a:spcBef>
            </a:pPr>
            <a:r>
              <a:rPr lang="en-US" sz="700" dirty="0">
                <a:latin typeface="Calibri" charset="0"/>
                <a:ea typeface="ＭＳ Ｐゴシック" charset="0"/>
                <a:cs typeface="ＭＳ Ｐゴシック" charset="0"/>
              </a:rPr>
              <a:t>symptoms during medical internship. Specific individual,</a:t>
            </a:r>
          </a:p>
          <a:p>
            <a:pPr eaLnBrk="1" hangingPunct="1">
              <a:lnSpc>
                <a:spcPct val="80000"/>
              </a:lnSpc>
              <a:spcBef>
                <a:spcPct val="0"/>
              </a:spcBef>
            </a:pPr>
            <a:r>
              <a:rPr lang="en-US" sz="700" dirty="0">
                <a:latin typeface="Calibri" charset="0"/>
                <a:ea typeface="ＭＳ Ｐゴシック" charset="0"/>
                <a:cs typeface="ＭＳ Ｐゴシック" charset="0"/>
              </a:rPr>
              <a:t>internship, and genetic factors are associated with</a:t>
            </a:r>
          </a:p>
          <a:p>
            <a:pPr eaLnBrk="1" hangingPunct="1">
              <a:lnSpc>
                <a:spcPct val="80000"/>
              </a:lnSpc>
              <a:spcBef>
                <a:spcPct val="0"/>
              </a:spcBef>
            </a:pPr>
            <a:r>
              <a:rPr lang="en-US" sz="700" dirty="0">
                <a:latin typeface="Calibri" charset="0"/>
                <a:ea typeface="ＭＳ Ｐゴシック" charset="0"/>
                <a:cs typeface="ＭＳ Ｐゴシック" charset="0"/>
              </a:rPr>
              <a:t>the increase in depressive symptoms.</a:t>
            </a:r>
          </a:p>
          <a:p>
            <a:pPr eaLnBrk="1" hangingPunct="1">
              <a:lnSpc>
                <a:spcPct val="80000"/>
              </a:lnSpc>
              <a:spcBef>
                <a:spcPct val="0"/>
              </a:spcBef>
            </a:pPr>
            <a:r>
              <a:rPr lang="en-US" sz="700" i="1" dirty="0" err="1">
                <a:latin typeface="Calibri" charset="0"/>
                <a:ea typeface="ＭＳ Ｐゴシック" charset="0"/>
                <a:cs typeface="ＭＳ Ｐゴシック" charset="0"/>
              </a:rPr>
              <a:t>ArchGenPsychiatry</a:t>
            </a:r>
            <a:r>
              <a:rPr lang="en-US" sz="700" i="1" dirty="0">
                <a:latin typeface="Calibri" charset="0"/>
                <a:ea typeface="ＭＳ Ｐゴシック" charset="0"/>
                <a:cs typeface="ＭＳ Ｐゴシック" charset="0"/>
              </a:rPr>
              <a:t>. 2010;67(6):(doi:10.1001/archgenpsychiatry.2010.41)</a:t>
            </a:r>
            <a:endParaRPr lang="en-US" sz="700" dirty="0">
              <a:latin typeface="Calibri" charset="0"/>
              <a:ea typeface="ＭＳ Ｐゴシック" charset="0"/>
              <a:cs typeface="ＭＳ Ｐゴシック" charset="0"/>
            </a:endParaRPr>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cs typeface="ＭＳ Ｐゴシック" charset="0"/>
              </a:defRPr>
            </a:lvl1pPr>
            <a:lvl2pPr marL="38652428" indent="-38186541">
              <a:defRPr sz="1200">
                <a:solidFill>
                  <a:schemeClr val="tx1"/>
                </a:solidFill>
                <a:latin typeface="Calibri" charset="0"/>
                <a:ea typeface="ＭＳ Ｐゴシック" charset="0"/>
              </a:defRPr>
            </a:lvl2pPr>
            <a:lvl3pPr marL="1164717" indent="-232943">
              <a:defRPr sz="1200">
                <a:solidFill>
                  <a:schemeClr val="tx1"/>
                </a:solidFill>
                <a:latin typeface="Calibri" charset="0"/>
                <a:ea typeface="ＭＳ Ｐゴシック" charset="0"/>
              </a:defRPr>
            </a:lvl3pPr>
            <a:lvl4pPr marL="1630604" indent="-232943">
              <a:defRPr sz="1200">
                <a:solidFill>
                  <a:schemeClr val="tx1"/>
                </a:solidFill>
                <a:latin typeface="Calibri" charset="0"/>
                <a:ea typeface="ＭＳ Ｐゴシック" charset="0"/>
              </a:defRPr>
            </a:lvl4pPr>
            <a:lvl5pPr marL="2096491" indent="-232943">
              <a:defRPr sz="1200">
                <a:solidFill>
                  <a:schemeClr val="tx1"/>
                </a:solidFill>
                <a:latin typeface="Calibri" charset="0"/>
                <a:ea typeface="ＭＳ Ｐゴシック" charset="0"/>
              </a:defRPr>
            </a:lvl5pPr>
            <a:lvl6pPr marL="2562377" indent="-232943" eaLnBrk="0" fontAlgn="base" hangingPunct="0">
              <a:spcBef>
                <a:spcPct val="30000"/>
              </a:spcBef>
              <a:spcAft>
                <a:spcPct val="0"/>
              </a:spcAft>
              <a:defRPr sz="1200">
                <a:solidFill>
                  <a:schemeClr val="tx1"/>
                </a:solidFill>
                <a:latin typeface="Calibri" charset="0"/>
                <a:ea typeface="ＭＳ Ｐゴシック" charset="0"/>
              </a:defRPr>
            </a:lvl6pPr>
            <a:lvl7pPr marL="3028264" indent="-232943" eaLnBrk="0" fontAlgn="base" hangingPunct="0">
              <a:spcBef>
                <a:spcPct val="30000"/>
              </a:spcBef>
              <a:spcAft>
                <a:spcPct val="0"/>
              </a:spcAft>
              <a:defRPr sz="1200">
                <a:solidFill>
                  <a:schemeClr val="tx1"/>
                </a:solidFill>
                <a:latin typeface="Calibri" charset="0"/>
                <a:ea typeface="ＭＳ Ｐゴシック" charset="0"/>
              </a:defRPr>
            </a:lvl7pPr>
            <a:lvl8pPr marL="3494151" indent="-232943" eaLnBrk="0" fontAlgn="base" hangingPunct="0">
              <a:spcBef>
                <a:spcPct val="30000"/>
              </a:spcBef>
              <a:spcAft>
                <a:spcPct val="0"/>
              </a:spcAft>
              <a:defRPr sz="1200">
                <a:solidFill>
                  <a:schemeClr val="tx1"/>
                </a:solidFill>
                <a:latin typeface="Calibri" charset="0"/>
                <a:ea typeface="ＭＳ Ｐゴシック" charset="0"/>
              </a:defRPr>
            </a:lvl8pPr>
            <a:lvl9pPr marL="3960038" indent="-232943" eaLnBrk="0" fontAlgn="base" hangingPunct="0">
              <a:spcBef>
                <a:spcPct val="30000"/>
              </a:spcBef>
              <a:spcAft>
                <a:spcPct val="0"/>
              </a:spcAft>
              <a:defRPr sz="1200">
                <a:solidFill>
                  <a:schemeClr val="tx1"/>
                </a:solidFill>
                <a:latin typeface="Calibri" charset="0"/>
                <a:ea typeface="ＭＳ Ｐゴシック" charset="0"/>
              </a:defRPr>
            </a:lvl9pPr>
          </a:lstStyle>
          <a:p>
            <a:fld id="{6507B5D5-17B1-A64F-B07C-0238D19D927E}" type="slidenum">
              <a:rPr lang="en-US">
                <a:cs typeface="Arial" charset="0"/>
              </a:rPr>
              <a:pPr/>
              <a:t>29</a:t>
            </a:fld>
            <a:endParaRPr lang="en-US">
              <a:cs typeface="Arial" charset="0"/>
            </a:endParaRPr>
          </a:p>
        </p:txBody>
      </p:sp>
    </p:spTree>
    <p:extLst>
      <p:ext uri="{BB962C8B-B14F-4D97-AF65-F5344CB8AC3E}">
        <p14:creationId xmlns:p14="http://schemas.microsoft.com/office/powerpoint/2010/main" val="3525293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00DF13E-3469-4C95-AFEB-BEC9FE54961E}" type="slidenum">
              <a:rPr lang="en-US" smtClean="0"/>
              <a:pPr>
                <a:defRPr/>
              </a:pPr>
              <a:t>2</a:t>
            </a:fld>
            <a:endParaRPr lang="en-US"/>
          </a:p>
        </p:txBody>
      </p:sp>
    </p:spTree>
    <p:extLst>
      <p:ext uri="{BB962C8B-B14F-4D97-AF65-F5344CB8AC3E}">
        <p14:creationId xmlns:p14="http://schemas.microsoft.com/office/powerpoint/2010/main" val="23792390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903C558-1197-674D-9C36-ED9D38011393}" type="slidenum">
              <a:rPr lang="en-US"/>
              <a:pPr>
                <a:defRPr/>
              </a:pPr>
              <a:t>39</a:t>
            </a:fld>
            <a:endParaRPr lang="en-US"/>
          </a:p>
        </p:txBody>
      </p:sp>
      <p:sp>
        <p:nvSpPr>
          <p:cNvPr id="458754" name="Rectangle 1026"/>
          <p:cNvSpPr>
            <a:spLocks noGrp="1" noRot="1" noChangeAspect="1" noChangeArrowheads="1"/>
          </p:cNvSpPr>
          <p:nvPr>
            <p:ph type="sldImg"/>
          </p:nvPr>
        </p:nvSpPr>
        <p:spPr>
          <a:xfrm>
            <a:off x="1181100" y="696913"/>
            <a:ext cx="4648200" cy="3486150"/>
          </a:xfrm>
          <a:solidFill>
            <a:srgbClr val="FFFFFF"/>
          </a:solidFill>
          <a:ln/>
          <a:extLst>
            <a:ext uri="{FAA26D3D-D897-4be2-8F04-BA451C77F1D7}">
              <ma14:placeholderFlag xmlns:ma14="http://schemas.microsoft.com/office/mac/drawingml/2011/main" xmlns="" val="1"/>
            </a:ext>
          </a:extLst>
        </p:spPr>
      </p:sp>
      <p:sp>
        <p:nvSpPr>
          <p:cNvPr id="458755" name="Rectangle 1027"/>
          <p:cNvSpPr>
            <a:spLocks noGrp="1" noChangeArrowheads="1"/>
          </p:cNvSpPr>
          <p:nvPr>
            <p:ph type="body" idx="1"/>
          </p:nvPr>
        </p:nvSpPr>
        <p:spPr>
          <a:xfrm>
            <a:off x="701359" y="4415790"/>
            <a:ext cx="5607684" cy="4183380"/>
          </a:xfrm>
          <a:solidFill>
            <a:srgbClr val="FFFFFF"/>
          </a:solidFill>
          <a:ln>
            <a:solidFill>
              <a:srgbClr val="000000"/>
            </a:solidFill>
            <a:miter lim="800000"/>
            <a:headEnd/>
            <a:tailEnd/>
          </a:ln>
        </p:spPr>
        <p:txBody>
          <a:bodyPr lIns="93167" tIns="46584" rIns="93167" bIns="46584"/>
          <a:lstStyle/>
          <a:p>
            <a:pPr eaLnBrk="1" hangingPunct="1">
              <a:defRPr/>
            </a:pPr>
            <a:endParaRPr lang="en-US" dirty="0">
              <a:cs typeface="+mn-cs"/>
            </a:endParaRPr>
          </a:p>
        </p:txBody>
      </p:sp>
    </p:spTree>
    <p:extLst>
      <p:ext uri="{BB962C8B-B14F-4D97-AF65-F5344CB8AC3E}">
        <p14:creationId xmlns:p14="http://schemas.microsoft.com/office/powerpoint/2010/main" val="4163879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itchFamily="18" charset="0"/>
                <a:cs typeface="Arial" pitchFamily="34" charset="0"/>
              </a:defRPr>
            </a:lvl1pPr>
            <a:lvl2pPr marL="756982" indent="-291147" eaLnBrk="0" hangingPunct="0">
              <a:defRPr>
                <a:solidFill>
                  <a:schemeClr val="tx1"/>
                </a:solidFill>
                <a:latin typeface="Georgia" pitchFamily="18" charset="0"/>
                <a:cs typeface="Arial" pitchFamily="34" charset="0"/>
              </a:defRPr>
            </a:lvl2pPr>
            <a:lvl3pPr marL="1164589" indent="-232917" eaLnBrk="0" hangingPunct="0">
              <a:defRPr>
                <a:solidFill>
                  <a:schemeClr val="tx1"/>
                </a:solidFill>
                <a:latin typeface="Georgia" pitchFamily="18" charset="0"/>
                <a:cs typeface="Arial" pitchFamily="34" charset="0"/>
              </a:defRPr>
            </a:lvl3pPr>
            <a:lvl4pPr marL="1630423" indent="-232917" eaLnBrk="0" hangingPunct="0">
              <a:defRPr>
                <a:solidFill>
                  <a:schemeClr val="tx1"/>
                </a:solidFill>
                <a:latin typeface="Georgia" pitchFamily="18" charset="0"/>
                <a:cs typeface="Arial" pitchFamily="34" charset="0"/>
              </a:defRPr>
            </a:lvl4pPr>
            <a:lvl5pPr marL="2096259" indent="-232917" eaLnBrk="0" hangingPunct="0">
              <a:defRPr>
                <a:solidFill>
                  <a:schemeClr val="tx1"/>
                </a:solidFill>
                <a:latin typeface="Georgia" pitchFamily="18" charset="0"/>
                <a:cs typeface="Arial" pitchFamily="34" charset="0"/>
              </a:defRPr>
            </a:lvl5pPr>
            <a:lvl6pPr marL="2562094" indent="-232917" eaLnBrk="0" fontAlgn="base" hangingPunct="0">
              <a:spcBef>
                <a:spcPct val="0"/>
              </a:spcBef>
              <a:spcAft>
                <a:spcPct val="0"/>
              </a:spcAft>
              <a:defRPr>
                <a:solidFill>
                  <a:schemeClr val="tx1"/>
                </a:solidFill>
                <a:latin typeface="Georgia" pitchFamily="18" charset="0"/>
                <a:cs typeface="Arial" pitchFamily="34" charset="0"/>
              </a:defRPr>
            </a:lvl6pPr>
            <a:lvl7pPr marL="3027929" indent="-232917" eaLnBrk="0" fontAlgn="base" hangingPunct="0">
              <a:spcBef>
                <a:spcPct val="0"/>
              </a:spcBef>
              <a:spcAft>
                <a:spcPct val="0"/>
              </a:spcAft>
              <a:defRPr>
                <a:solidFill>
                  <a:schemeClr val="tx1"/>
                </a:solidFill>
                <a:latin typeface="Georgia" pitchFamily="18" charset="0"/>
                <a:cs typeface="Arial" pitchFamily="34" charset="0"/>
              </a:defRPr>
            </a:lvl7pPr>
            <a:lvl8pPr marL="3493764" indent="-232917" eaLnBrk="0" fontAlgn="base" hangingPunct="0">
              <a:spcBef>
                <a:spcPct val="0"/>
              </a:spcBef>
              <a:spcAft>
                <a:spcPct val="0"/>
              </a:spcAft>
              <a:defRPr>
                <a:solidFill>
                  <a:schemeClr val="tx1"/>
                </a:solidFill>
                <a:latin typeface="Georgia" pitchFamily="18" charset="0"/>
                <a:cs typeface="Arial" pitchFamily="34" charset="0"/>
              </a:defRPr>
            </a:lvl8pPr>
            <a:lvl9pPr marL="3959600" indent="-232917" eaLnBrk="0" fontAlgn="base" hangingPunct="0">
              <a:spcBef>
                <a:spcPct val="0"/>
              </a:spcBef>
              <a:spcAft>
                <a:spcPct val="0"/>
              </a:spcAft>
              <a:defRPr>
                <a:solidFill>
                  <a:schemeClr val="tx1"/>
                </a:solidFill>
                <a:latin typeface="Georgia" pitchFamily="18" charset="0"/>
                <a:cs typeface="Arial" pitchFamily="34" charset="0"/>
              </a:defRPr>
            </a:lvl9pPr>
          </a:lstStyle>
          <a:p>
            <a:pPr eaLnBrk="1" hangingPunct="1"/>
            <a:fld id="{2F09449A-C47B-409E-A351-FF0A55E01084}" type="slidenum">
              <a:rPr lang="en-US" altLang="en-US" smtClean="0">
                <a:latin typeface="Calibri" pitchFamily="34" charset="0"/>
                <a:ea typeface="ＭＳ Ｐゴシック" pitchFamily="34" charset="-128"/>
              </a:rPr>
              <a:pPr eaLnBrk="1" hangingPunct="1"/>
              <a:t>44</a:t>
            </a:fld>
            <a:endParaRPr lang="en-US" altLang="en-US">
              <a:latin typeface="Calibri" pitchFamily="34" charset="0"/>
              <a:ea typeface="ＭＳ Ｐゴシック" pitchFamily="34" charset="-128"/>
            </a:endParaRPr>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4" name="Rectangle 3"/>
          <p:cNvSpPr>
            <a:spLocks noGrp="1" noChangeArrowheads="1"/>
          </p:cNvSpPr>
          <p:nvPr>
            <p:ph type="body" idx="1"/>
          </p:nvPr>
        </p:nvSpPr>
        <p:spPr bwMode="auto">
          <a:xfrm>
            <a:off x="934720" y="4415790"/>
            <a:ext cx="5140960" cy="41833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itchFamily="34" charset="-128"/>
            </a:endParaRPr>
          </a:p>
        </p:txBody>
      </p:sp>
    </p:spTree>
    <p:extLst>
      <p:ext uri="{BB962C8B-B14F-4D97-AF65-F5344CB8AC3E}">
        <p14:creationId xmlns:p14="http://schemas.microsoft.com/office/powerpoint/2010/main" val="2958064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itchFamily="18" charset="0"/>
                <a:cs typeface="Arial" pitchFamily="34" charset="0"/>
              </a:defRPr>
            </a:lvl1pPr>
            <a:lvl2pPr marL="756982" indent="-291147" eaLnBrk="0" hangingPunct="0">
              <a:defRPr>
                <a:solidFill>
                  <a:schemeClr val="tx1"/>
                </a:solidFill>
                <a:latin typeface="Georgia" pitchFamily="18" charset="0"/>
                <a:cs typeface="Arial" pitchFamily="34" charset="0"/>
              </a:defRPr>
            </a:lvl2pPr>
            <a:lvl3pPr marL="1164589" indent="-232917" eaLnBrk="0" hangingPunct="0">
              <a:defRPr>
                <a:solidFill>
                  <a:schemeClr val="tx1"/>
                </a:solidFill>
                <a:latin typeface="Georgia" pitchFamily="18" charset="0"/>
                <a:cs typeface="Arial" pitchFamily="34" charset="0"/>
              </a:defRPr>
            </a:lvl3pPr>
            <a:lvl4pPr marL="1630423" indent="-232917" eaLnBrk="0" hangingPunct="0">
              <a:defRPr>
                <a:solidFill>
                  <a:schemeClr val="tx1"/>
                </a:solidFill>
                <a:latin typeface="Georgia" pitchFamily="18" charset="0"/>
                <a:cs typeface="Arial" pitchFamily="34" charset="0"/>
              </a:defRPr>
            </a:lvl4pPr>
            <a:lvl5pPr marL="2096259" indent="-232917" eaLnBrk="0" hangingPunct="0">
              <a:defRPr>
                <a:solidFill>
                  <a:schemeClr val="tx1"/>
                </a:solidFill>
                <a:latin typeface="Georgia" pitchFamily="18" charset="0"/>
                <a:cs typeface="Arial" pitchFamily="34" charset="0"/>
              </a:defRPr>
            </a:lvl5pPr>
            <a:lvl6pPr marL="2562094" indent="-232917" eaLnBrk="0" fontAlgn="base" hangingPunct="0">
              <a:spcBef>
                <a:spcPct val="0"/>
              </a:spcBef>
              <a:spcAft>
                <a:spcPct val="0"/>
              </a:spcAft>
              <a:defRPr>
                <a:solidFill>
                  <a:schemeClr val="tx1"/>
                </a:solidFill>
                <a:latin typeface="Georgia" pitchFamily="18" charset="0"/>
                <a:cs typeface="Arial" pitchFamily="34" charset="0"/>
              </a:defRPr>
            </a:lvl6pPr>
            <a:lvl7pPr marL="3027929" indent="-232917" eaLnBrk="0" fontAlgn="base" hangingPunct="0">
              <a:spcBef>
                <a:spcPct val="0"/>
              </a:spcBef>
              <a:spcAft>
                <a:spcPct val="0"/>
              </a:spcAft>
              <a:defRPr>
                <a:solidFill>
                  <a:schemeClr val="tx1"/>
                </a:solidFill>
                <a:latin typeface="Georgia" pitchFamily="18" charset="0"/>
                <a:cs typeface="Arial" pitchFamily="34" charset="0"/>
              </a:defRPr>
            </a:lvl7pPr>
            <a:lvl8pPr marL="3493764" indent="-232917" eaLnBrk="0" fontAlgn="base" hangingPunct="0">
              <a:spcBef>
                <a:spcPct val="0"/>
              </a:spcBef>
              <a:spcAft>
                <a:spcPct val="0"/>
              </a:spcAft>
              <a:defRPr>
                <a:solidFill>
                  <a:schemeClr val="tx1"/>
                </a:solidFill>
                <a:latin typeface="Georgia" pitchFamily="18" charset="0"/>
                <a:cs typeface="Arial" pitchFamily="34" charset="0"/>
              </a:defRPr>
            </a:lvl8pPr>
            <a:lvl9pPr marL="3959600" indent="-232917" eaLnBrk="0" fontAlgn="base" hangingPunct="0">
              <a:spcBef>
                <a:spcPct val="0"/>
              </a:spcBef>
              <a:spcAft>
                <a:spcPct val="0"/>
              </a:spcAft>
              <a:defRPr>
                <a:solidFill>
                  <a:schemeClr val="tx1"/>
                </a:solidFill>
                <a:latin typeface="Georgia" pitchFamily="18" charset="0"/>
                <a:cs typeface="Arial" pitchFamily="34" charset="0"/>
              </a:defRPr>
            </a:lvl9pPr>
          </a:lstStyle>
          <a:p>
            <a:pPr eaLnBrk="1" hangingPunct="1"/>
            <a:fld id="{AEE8CCA9-AEF9-49CD-822B-18688B748125}" type="slidenum">
              <a:rPr lang="en-US" altLang="en-US" smtClean="0">
                <a:latin typeface="Calibri" pitchFamily="34" charset="0"/>
                <a:ea typeface="ＭＳ Ｐゴシック" pitchFamily="34" charset="-128"/>
              </a:rPr>
              <a:pPr eaLnBrk="1" hangingPunct="1"/>
              <a:t>46</a:t>
            </a:fld>
            <a:endParaRPr lang="en-US" altLang="en-US">
              <a:latin typeface="Calibri" pitchFamily="34" charset="0"/>
              <a:ea typeface="ＭＳ Ｐゴシック" pitchFamily="34" charset="-128"/>
            </a:endParaRPr>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itchFamily="34" charset="-128"/>
              </a:rPr>
              <a:t>Time away from work, humor, passion for one’s work, and remembering pts</a:t>
            </a:r>
          </a:p>
          <a:p>
            <a:pPr eaLnBrk="1" hangingPunct="1">
              <a:spcBef>
                <a:spcPct val="0"/>
              </a:spcBef>
            </a:pPr>
            <a:r>
              <a:rPr lang="en-US" altLang="en-US">
                <a:ea typeface="ＭＳ Ｐゴシック" pitchFamily="34" charset="-128"/>
              </a:rPr>
              <a:t>Sept 2009 Mayo group</a:t>
            </a:r>
          </a:p>
        </p:txBody>
      </p:sp>
    </p:spTree>
    <p:extLst>
      <p:ext uri="{BB962C8B-B14F-4D97-AF65-F5344CB8AC3E}">
        <p14:creationId xmlns:p14="http://schemas.microsoft.com/office/powerpoint/2010/main" val="17189166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00DF13E-3469-4C95-AFEB-BEC9FE54961E}" type="slidenum">
              <a:rPr lang="en-US" smtClean="0"/>
              <a:pPr>
                <a:defRPr/>
              </a:pPr>
              <a:t>49</a:t>
            </a:fld>
            <a:endParaRPr lang="en-US"/>
          </a:p>
        </p:txBody>
      </p:sp>
    </p:spTree>
    <p:extLst>
      <p:ext uri="{BB962C8B-B14F-4D97-AF65-F5344CB8AC3E}">
        <p14:creationId xmlns:p14="http://schemas.microsoft.com/office/powerpoint/2010/main" val="5125049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American</a:t>
            </a:r>
            <a:r>
              <a:rPr lang="en-US" baseline="0" dirty="0"/>
              <a:t> Psychiatric Association Practice Guideline for the Treatment of Patients With Major Depressive Disorder</a:t>
            </a:r>
          </a:p>
          <a:p>
            <a:r>
              <a:rPr lang="en-US" dirty="0"/>
              <a:t>Pp 17-18</a:t>
            </a:r>
          </a:p>
          <a:p>
            <a:r>
              <a:rPr lang="en-US" dirty="0"/>
              <a:t>“Use of a depression-focused psychotherapy alone is recommended as an initial treatment choice for patients with mild to moderate major depressive disorder [I], with clinical evidence supporting the use of cognitive-behavioral therapy (CBT) [I], interpersonal psychotherapy [I], psychodynamic therapy [II], and problem-solving therapy [III] in individual [I] and in group [III] formats. Factors that may suggest the use of psychotherapeutic interventions include the presence of significant psychosocial stressors, intrapsychic conflict, interpersonal difficulties, a co-occurring axis II disorder, treatment availability, or— most important—patient preference [II]. In women who are pregnant, wish to become pregnant, or are breastfeeding, a depression-focused psychotherapy alone is recommended [II] and depending on the severity of symptoms, should be considered as an initial option [I]. Considerations in the choice of a specific type of psychotherapy include the goals of treatment (in addition to resolving major depressive symptoms), prior positive response to a specific type of psychotherapy, patient preference, and the availability of clinicians skilled in the specific psychotherapeutic approach [II]. As with patients who are receiving pharmacotherapy, patients receiving psychotherapy should be carefully and systematically monitored on a regular basis to assess their response to treatment and assess patient safety [I]. When determining the frequency of psychotherapy sessions for an individual patient, the psychiatrist should consider multiple factors, including the specific type and goals of psychotherapy, symptom severity (including suicidal ideas), co-occurring disorders, cooperation with treatment, availability of social supports, and the frequency of visits necessary to create and maintain a therapeutic relationship, ensure treatment adherence, and monitor and address depressive symptoms and suicide risk [II]. Marital and family problems are common in the course of major depressive disorder, and such problems should be identified and addressed, using marital or family therapy when indicated [II].</a:t>
            </a:r>
          </a:p>
          <a:p>
            <a:endParaRPr lang="en-US" dirty="0"/>
          </a:p>
          <a:p>
            <a:r>
              <a:rPr lang="en-US" dirty="0"/>
              <a:t>The combination of psychotherapy and antidepressant medication may be used as an initial treatment for patients with moderate to severe major depressive disorder [I]. In addition, combining psychotherapy and medication may be a useful initial treatment even in milder cases for patients with psychosocial or interpersonal problems, intrapsychic conflict, or co-occurring Axis II disorder [II]. In general, when choosing an antidepressant or psychotherapeutic approach for combination treatment, the same issues should be considered as when selecting a medication or psychotherapy for use alone [I].”</a:t>
            </a:r>
          </a:p>
        </p:txBody>
      </p:sp>
      <p:sp>
        <p:nvSpPr>
          <p:cNvPr id="4" name="Slide Number Placeholder 3"/>
          <p:cNvSpPr>
            <a:spLocks noGrp="1"/>
          </p:cNvSpPr>
          <p:nvPr>
            <p:ph type="sldNum" sz="quarter" idx="10"/>
          </p:nvPr>
        </p:nvSpPr>
        <p:spPr/>
        <p:txBody>
          <a:bodyPr/>
          <a:lstStyle/>
          <a:p>
            <a:pPr>
              <a:defRPr/>
            </a:pPr>
            <a:fld id="{F00DF13E-3469-4C95-AFEB-BEC9FE54961E}" type="slidenum">
              <a:rPr lang="en-US" smtClean="0"/>
              <a:pPr>
                <a:defRPr/>
              </a:pPr>
              <a:t>61</a:t>
            </a:fld>
            <a:endParaRPr lang="en-US"/>
          </a:p>
        </p:txBody>
      </p:sp>
    </p:spTree>
    <p:extLst>
      <p:ext uri="{BB962C8B-B14F-4D97-AF65-F5344CB8AC3E}">
        <p14:creationId xmlns:p14="http://schemas.microsoft.com/office/powerpoint/2010/main" val="14505231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t>American</a:t>
            </a:r>
            <a:r>
              <a:rPr lang="en-US" baseline="0"/>
              <a:t> Psychiatric Association Practice Guideline for the Treatment of Patients With Major Depressive Disorder</a:t>
            </a:r>
          </a:p>
          <a:p>
            <a:r>
              <a:rPr lang="en-US"/>
              <a:t>Pg</a:t>
            </a:r>
            <a:r>
              <a:rPr lang="en-US" dirty="0"/>
              <a:t> 31</a:t>
            </a:r>
          </a:p>
          <a:p>
            <a:r>
              <a:rPr lang="en-US" dirty="0"/>
              <a:t>“Antidepressant medications have been grouped as follows: 1) TCAs, which for the purposes of this guideline also include the tetracyclic antidepressant medication </a:t>
            </a:r>
            <a:r>
              <a:rPr lang="en-US" dirty="0" err="1"/>
              <a:t>maprotiline</a:t>
            </a:r>
            <a:r>
              <a:rPr lang="en-US" dirty="0"/>
              <a:t>; 2) SSRIs, which include fluoxetine, sertraline, paroxetine, fluvoxamine, citalopram, and escitalopram; 3) SNRIs, which include venlafaxine, </a:t>
            </a:r>
            <a:r>
              <a:rPr lang="en-US" dirty="0" err="1"/>
              <a:t>desvenlafaxine</a:t>
            </a:r>
            <a:r>
              <a:rPr lang="en-US" dirty="0"/>
              <a:t>, and duloxetine; 4) other antidepressant medications, including bupropion, </a:t>
            </a:r>
            <a:r>
              <a:rPr lang="en-US" dirty="0" err="1"/>
              <a:t>nefazodone</a:t>
            </a:r>
            <a:r>
              <a:rPr lang="en-US" dirty="0"/>
              <a:t>, trazodone, and mirtazapine; and 5) MAOIs, which include </a:t>
            </a:r>
            <a:r>
              <a:rPr lang="en-US" dirty="0" err="1"/>
              <a:t>phenelzine</a:t>
            </a:r>
            <a:r>
              <a:rPr lang="en-US" dirty="0"/>
              <a:t>, tranylcypromine, </a:t>
            </a:r>
            <a:r>
              <a:rPr lang="en-US" dirty="0" err="1"/>
              <a:t>isocarboxazid</a:t>
            </a:r>
            <a:r>
              <a:rPr lang="en-US" dirty="0"/>
              <a:t>, and the transdermal formulation of </a:t>
            </a:r>
            <a:r>
              <a:rPr lang="en-US" dirty="0" err="1"/>
              <a:t>selegiline</a:t>
            </a:r>
            <a:r>
              <a:rPr lang="en-US" dirty="0"/>
              <a:t>. Although some studies have suggested superiority of one mechanism of action over another, there are no replicable or robust findings to establish a clinically meaningful difference. For most patients, the effectiveness of antidepressant medications is generally comparable between classes and within classes of medications. Response rates in clinical trials typically range from 50% to 75% of patients, with some evidence suggesting greater efficacy relative to placebo in individuals with severe depressive symptoms as compared with those with mild to moderate symptoms (71–73). Although remission rates are less robust and selective publication of positive studies could affect the apparent effectiveness of treatment (74, 75), these factors do not appear specific to particular medications or medication classes. </a:t>
            </a:r>
          </a:p>
          <a:p>
            <a:endParaRPr lang="en-US" dirty="0"/>
          </a:p>
          <a:p>
            <a:r>
              <a:rPr lang="en-US" dirty="0"/>
              <a:t>Nevertheless, antidepressant medications do differ in their potential to cause particular side effects such as adverse sexual effects, sedation, or weight gain. Therefore, the initial selection of an antidepressant medication will largely be based on the tolerability, safety, and cost of the medication, as well as patient preference and history of prior medication treatment (Table 3). Other factors include the medication half-life and potential for drug interactions related to properties such as plasma protein binding or metabolism through the cytochrome P450 system (Tables 4 and 5). On the basis of these considerations, the following medications are optimal for most patients: SSRIs, SNRIs, mirtazapine, and bupropion. Table 6 provides the starting and usual doses of medications that have been shown to be effective for treating major depressive disorder.”</a:t>
            </a:r>
          </a:p>
        </p:txBody>
      </p:sp>
      <p:sp>
        <p:nvSpPr>
          <p:cNvPr id="4" name="Slide Number Placeholder 3"/>
          <p:cNvSpPr>
            <a:spLocks noGrp="1"/>
          </p:cNvSpPr>
          <p:nvPr>
            <p:ph type="sldNum" sz="quarter" idx="10"/>
          </p:nvPr>
        </p:nvSpPr>
        <p:spPr/>
        <p:txBody>
          <a:bodyPr/>
          <a:lstStyle/>
          <a:p>
            <a:pPr>
              <a:defRPr/>
            </a:pPr>
            <a:fld id="{F00DF13E-3469-4C95-AFEB-BEC9FE54961E}" type="slidenum">
              <a:rPr lang="en-US" smtClean="0"/>
              <a:pPr>
                <a:defRPr/>
              </a:pPr>
              <a:t>62</a:t>
            </a:fld>
            <a:endParaRPr lang="en-US"/>
          </a:p>
        </p:txBody>
      </p:sp>
    </p:spTree>
    <p:extLst>
      <p:ext uri="{BB962C8B-B14F-4D97-AF65-F5344CB8AC3E}">
        <p14:creationId xmlns:p14="http://schemas.microsoft.com/office/powerpoint/2010/main" val="41163073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Educate and Increase Awareness</a:t>
            </a:r>
            <a:endParaRPr lang="en-US" dirty="0">
              <a:effectLst/>
            </a:endParaRPr>
          </a:p>
          <a:p>
            <a:pPr lvl="0"/>
            <a:r>
              <a:rPr lang="en-US" sz="1200" b="1" kern="1200" dirty="0">
                <a:solidFill>
                  <a:schemeClr val="tx1"/>
                </a:solidFill>
                <a:effectLst/>
                <a:latin typeface="+mn-lt"/>
                <a:ea typeface="+mn-ea"/>
                <a:cs typeface="+mn-cs"/>
              </a:rPr>
              <a:t>Build Community</a:t>
            </a:r>
            <a:endParaRPr lang="en-US" dirty="0">
              <a:effectLst/>
            </a:endParaRPr>
          </a:p>
          <a:p>
            <a:pPr lvl="0"/>
            <a:r>
              <a:rPr lang="en-US" sz="1200" b="1" kern="1200" dirty="0">
                <a:solidFill>
                  <a:schemeClr val="tx1"/>
                </a:solidFill>
                <a:effectLst/>
                <a:latin typeface="+mn-lt"/>
                <a:ea typeface="+mn-ea"/>
                <a:cs typeface="+mn-cs"/>
              </a:rPr>
              <a:t>Create Space for Reflection</a:t>
            </a:r>
            <a:endParaRPr lang="en-US" dirty="0">
              <a:effectLst/>
            </a:endParaRPr>
          </a:p>
          <a:p>
            <a:pPr lvl="0"/>
            <a:r>
              <a:rPr lang="en-US" sz="1200" b="1" kern="1200" dirty="0">
                <a:solidFill>
                  <a:schemeClr val="tx1"/>
                </a:solidFill>
                <a:effectLst/>
                <a:latin typeface="+mn-lt"/>
                <a:ea typeface="+mn-ea"/>
                <a:cs typeface="+mn-cs"/>
              </a:rPr>
              <a:t>Teach Practical Skills </a:t>
            </a:r>
            <a:endParaRPr lang="en-US" dirty="0">
              <a:effectLst/>
            </a:endParaRPr>
          </a:p>
          <a:p>
            <a:pPr lvl="0"/>
            <a:r>
              <a:rPr lang="en-US" sz="1200" b="1" kern="1200" dirty="0">
                <a:solidFill>
                  <a:schemeClr val="tx1"/>
                </a:solidFill>
                <a:effectLst/>
                <a:latin typeface="+mn-lt"/>
                <a:ea typeface="+mn-ea"/>
                <a:cs typeface="+mn-cs"/>
              </a:rPr>
              <a:t>Ensure Access to Care</a:t>
            </a:r>
            <a:endParaRPr lang="en-US" dirty="0">
              <a:effectLst/>
            </a:endParaRPr>
          </a:p>
          <a:p>
            <a:pPr lvl="0"/>
            <a:r>
              <a:rPr lang="en-US" sz="1200" b="1" kern="1200" dirty="0">
                <a:solidFill>
                  <a:schemeClr val="tx1"/>
                </a:solidFill>
                <a:effectLst/>
                <a:latin typeface="+mn-lt"/>
                <a:ea typeface="+mn-ea"/>
                <a:cs typeface="+mn-cs"/>
              </a:rPr>
              <a:t>Improve Institutional Culture</a:t>
            </a:r>
            <a:endParaRPr lang="en-US" dirty="0">
              <a:effectLst/>
            </a:endParaRPr>
          </a:p>
          <a:p>
            <a:pPr lvl="0"/>
            <a:r>
              <a:rPr lang="en-US" sz="1200" b="1" kern="1200" dirty="0">
                <a:solidFill>
                  <a:schemeClr val="tx1"/>
                </a:solidFill>
                <a:effectLst/>
                <a:latin typeface="+mn-lt"/>
                <a:ea typeface="+mn-ea"/>
                <a:cs typeface="+mn-cs"/>
              </a:rPr>
              <a:t>Review Workplace Environment</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pPr>
              <a:defRPr/>
            </a:pPr>
            <a:fld id="{F00DF13E-3469-4C95-AFEB-BEC9FE54961E}" type="slidenum">
              <a:rPr lang="en-US" smtClean="0"/>
              <a:pPr>
                <a:defRPr/>
              </a:pPr>
              <a:t>71</a:t>
            </a:fld>
            <a:endParaRPr lang="en-US"/>
          </a:p>
        </p:txBody>
      </p:sp>
    </p:spTree>
    <p:extLst>
      <p:ext uri="{BB962C8B-B14F-4D97-AF65-F5344CB8AC3E}">
        <p14:creationId xmlns:p14="http://schemas.microsoft.com/office/powerpoint/2010/main" val="16387423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individual resiliency strategies can be provided at an institutional level but the organizational changes have to be based on smaller units. </a:t>
            </a:r>
            <a:r>
              <a:rPr lang="en-US" dirty="0"/>
              <a:t>As the solutions</a:t>
            </a:r>
            <a:r>
              <a:rPr lang="en-US" baseline="0" dirty="0"/>
              <a:t> are local, there has to be a local group identifying problems that can be addresses. Even in the same organization, solutions are focused on smaller subunit levels. For e.g. the call changes that led to improved wellbeing for psychiatry residents will be very different for work schedule requirements for ED residents.</a:t>
            </a:r>
            <a:endParaRPr lang="en-US" dirty="0"/>
          </a:p>
        </p:txBody>
      </p:sp>
      <p:sp>
        <p:nvSpPr>
          <p:cNvPr id="4" name="Slide Number Placeholder 3"/>
          <p:cNvSpPr>
            <a:spLocks noGrp="1"/>
          </p:cNvSpPr>
          <p:nvPr>
            <p:ph type="sldNum" sz="quarter" idx="10"/>
          </p:nvPr>
        </p:nvSpPr>
        <p:spPr/>
        <p:txBody>
          <a:bodyPr/>
          <a:lstStyle/>
          <a:p>
            <a:pPr>
              <a:defRPr/>
            </a:pPr>
            <a:fld id="{F00DF13E-3469-4C95-AFEB-BEC9FE54961E}" type="slidenum">
              <a:rPr lang="en-US" smtClean="0"/>
              <a:pPr>
                <a:defRPr/>
              </a:pPr>
              <a:t>72</a:t>
            </a:fld>
            <a:endParaRPr lang="en-US"/>
          </a:p>
        </p:txBody>
      </p:sp>
    </p:spTree>
    <p:extLst>
      <p:ext uri="{BB962C8B-B14F-4D97-AF65-F5344CB8AC3E}">
        <p14:creationId xmlns:p14="http://schemas.microsoft.com/office/powerpoint/2010/main" val="16125355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t>Shanafelt</a:t>
            </a:r>
            <a:r>
              <a:rPr lang="en-US" sz="1200" dirty="0"/>
              <a:t> TD, </a:t>
            </a:r>
            <a:r>
              <a:rPr lang="en-US" sz="1200" dirty="0" err="1"/>
              <a:t>Noseworthy</a:t>
            </a:r>
            <a:r>
              <a:rPr lang="en-US" sz="1200" dirty="0"/>
              <a:t> JH. Executive leadership and physician well-being: nine organizational strategies to promote engagement and reduce burnout. </a:t>
            </a:r>
            <a:r>
              <a:rPr lang="en-US" sz="1200" i="1" dirty="0"/>
              <a:t>Mayo </a:t>
            </a:r>
            <a:r>
              <a:rPr lang="en-US" sz="1200" i="1" dirty="0" err="1"/>
              <a:t>Clin</a:t>
            </a:r>
            <a:r>
              <a:rPr lang="en-US" sz="1200" i="1" dirty="0"/>
              <a:t> Proc</a:t>
            </a:r>
            <a:r>
              <a:rPr lang="en-US" sz="1200" dirty="0"/>
              <a:t>. 2017;92:129–46.</a:t>
            </a:r>
          </a:p>
          <a:p>
            <a:r>
              <a:rPr lang="en-US" sz="1200" b="0" i="0" kern="1200" dirty="0">
                <a:solidFill>
                  <a:schemeClr val="tx1"/>
                </a:solidFill>
                <a:effectLst/>
                <a:latin typeface="+mn-lt"/>
                <a:ea typeface="+mn-ea"/>
                <a:cs typeface="+mn-cs"/>
              </a:rPr>
              <a:t>Develop and Implement Targeted Interventions</a:t>
            </a:r>
          </a:p>
          <a:p>
            <a:r>
              <a:rPr lang="en-US" sz="1200" b="0" i="0" kern="1200" dirty="0">
                <a:solidFill>
                  <a:schemeClr val="tx1"/>
                </a:solidFill>
                <a:effectLst/>
                <a:latin typeface="+mn-lt"/>
                <a:ea typeface="+mn-ea"/>
                <a:cs typeface="+mn-cs"/>
              </a:rPr>
              <a:t>Although the drivers of burnout have been defined, the specific way in which they manifest and which dimension is dominant varies by specialty and work unit. For example, inefficiency in the practice environment (including clerical burden) is a universal driver of dissatisfaction and burnout, but how it manifests and the specific factors that create inefficiency vary widely among surgical, primary care, radiology, and pathology work units (and among organizations).</a:t>
            </a:r>
            <a:r>
              <a:rPr lang="en-US" sz="1200" b="0" i="0" u="none" strike="noStrike" kern="1200" baseline="300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 Although general principles can be established (</a:t>
            </a:r>
            <a:r>
              <a:rPr lang="en-US" sz="1200" b="0" i="0" kern="1200" dirty="0" err="1">
                <a:solidFill>
                  <a:schemeClr val="tx1"/>
                </a:solidFill>
                <a:effectLst/>
                <a:latin typeface="+mn-lt"/>
                <a:ea typeface="+mn-ea"/>
                <a:cs typeface="+mn-cs"/>
              </a:rPr>
              <a:t>eg</a:t>
            </a:r>
            <a:r>
              <a:rPr lang="en-US" sz="1200" b="0" i="0" kern="1200" dirty="0">
                <a:solidFill>
                  <a:schemeClr val="tx1"/>
                </a:solidFill>
                <a:effectLst/>
                <a:latin typeface="+mn-lt"/>
                <a:ea typeface="+mn-ea"/>
                <a:cs typeface="+mn-cs"/>
              </a:rPr>
              <a:t>, we aim to minimize clerical burden and maximize physician efficiency), this variability makes it challenging for executive leaders to effectively address burnout at the enterprise level. </a:t>
            </a:r>
            <a:endParaRPr lang="en-US" dirty="0"/>
          </a:p>
        </p:txBody>
      </p:sp>
      <p:sp>
        <p:nvSpPr>
          <p:cNvPr id="4" name="Slide Number Placeholder 3"/>
          <p:cNvSpPr>
            <a:spLocks noGrp="1"/>
          </p:cNvSpPr>
          <p:nvPr>
            <p:ph type="sldNum" sz="quarter" idx="10"/>
          </p:nvPr>
        </p:nvSpPr>
        <p:spPr/>
        <p:txBody>
          <a:bodyPr/>
          <a:lstStyle/>
          <a:p>
            <a:pPr>
              <a:defRPr/>
            </a:pPr>
            <a:fld id="{F00DF13E-3469-4C95-AFEB-BEC9FE54961E}" type="slidenum">
              <a:rPr lang="en-US" smtClean="0"/>
              <a:pPr>
                <a:defRPr/>
              </a:pPr>
              <a:t>74</a:t>
            </a:fld>
            <a:endParaRPr lang="en-US"/>
          </a:p>
        </p:txBody>
      </p:sp>
    </p:spTree>
    <p:extLst>
      <p:ext uri="{BB962C8B-B14F-4D97-AF65-F5344CB8AC3E}">
        <p14:creationId xmlns:p14="http://schemas.microsoft.com/office/powerpoint/2010/main" val="37258511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00DF13E-3469-4C95-AFEB-BEC9FE54961E}" type="slidenum">
              <a:rPr lang="en-US" smtClean="0"/>
              <a:pPr>
                <a:defRPr/>
              </a:pPr>
              <a:t>75</a:t>
            </a:fld>
            <a:endParaRPr lang="en-US"/>
          </a:p>
        </p:txBody>
      </p:sp>
    </p:spTree>
    <p:extLst>
      <p:ext uri="{BB962C8B-B14F-4D97-AF65-F5344CB8AC3E}">
        <p14:creationId xmlns:p14="http://schemas.microsoft.com/office/powerpoint/2010/main" val="1061373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00DF13E-3469-4C95-AFEB-BEC9FE54961E}" type="slidenum">
              <a:rPr lang="en-US" smtClean="0"/>
              <a:pPr>
                <a:defRPr/>
              </a:pPr>
              <a:t>3</a:t>
            </a:fld>
            <a:endParaRPr lang="en-US"/>
          </a:p>
        </p:txBody>
      </p:sp>
    </p:spTree>
    <p:extLst>
      <p:ext uri="{BB962C8B-B14F-4D97-AF65-F5344CB8AC3E}">
        <p14:creationId xmlns:p14="http://schemas.microsoft.com/office/powerpoint/2010/main" val="2031797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Educate and Increase Awareness</a:t>
            </a:r>
            <a:endParaRPr lang="en-US" dirty="0">
              <a:effectLst/>
            </a:endParaRPr>
          </a:p>
          <a:p>
            <a:pPr lvl="0"/>
            <a:r>
              <a:rPr lang="en-US" sz="1200" b="1" kern="1200" dirty="0">
                <a:solidFill>
                  <a:schemeClr val="tx1"/>
                </a:solidFill>
                <a:effectLst/>
                <a:latin typeface="+mn-lt"/>
                <a:ea typeface="+mn-ea"/>
                <a:cs typeface="+mn-cs"/>
              </a:rPr>
              <a:t>Build Community</a:t>
            </a:r>
            <a:endParaRPr lang="en-US" dirty="0">
              <a:effectLst/>
            </a:endParaRPr>
          </a:p>
          <a:p>
            <a:pPr lvl="0"/>
            <a:r>
              <a:rPr lang="en-US" sz="1200" b="1" kern="1200" dirty="0">
                <a:solidFill>
                  <a:schemeClr val="tx1"/>
                </a:solidFill>
                <a:effectLst/>
                <a:latin typeface="+mn-lt"/>
                <a:ea typeface="+mn-ea"/>
                <a:cs typeface="+mn-cs"/>
              </a:rPr>
              <a:t>Create Space for Reflection</a:t>
            </a:r>
            <a:endParaRPr lang="en-US" dirty="0">
              <a:effectLst/>
            </a:endParaRPr>
          </a:p>
          <a:p>
            <a:pPr lvl="0"/>
            <a:r>
              <a:rPr lang="en-US" sz="1200" b="1" kern="1200" dirty="0">
                <a:solidFill>
                  <a:schemeClr val="tx1"/>
                </a:solidFill>
                <a:effectLst/>
                <a:latin typeface="+mn-lt"/>
                <a:ea typeface="+mn-ea"/>
                <a:cs typeface="+mn-cs"/>
              </a:rPr>
              <a:t>Teach Practical Skills </a:t>
            </a:r>
            <a:endParaRPr lang="en-US" dirty="0">
              <a:effectLst/>
            </a:endParaRPr>
          </a:p>
          <a:p>
            <a:pPr lvl="0"/>
            <a:r>
              <a:rPr lang="en-US" sz="1200" b="1" kern="1200" dirty="0">
                <a:solidFill>
                  <a:schemeClr val="tx1"/>
                </a:solidFill>
                <a:effectLst/>
                <a:latin typeface="+mn-lt"/>
                <a:ea typeface="+mn-ea"/>
                <a:cs typeface="+mn-cs"/>
              </a:rPr>
              <a:t>Ensure Access to Care</a:t>
            </a:r>
            <a:endParaRPr lang="en-US" dirty="0">
              <a:effectLst/>
            </a:endParaRPr>
          </a:p>
          <a:p>
            <a:pPr lvl="0"/>
            <a:r>
              <a:rPr lang="en-US" sz="1200" b="1" kern="1200" dirty="0">
                <a:solidFill>
                  <a:schemeClr val="tx1"/>
                </a:solidFill>
                <a:effectLst/>
                <a:latin typeface="+mn-lt"/>
                <a:ea typeface="+mn-ea"/>
                <a:cs typeface="+mn-cs"/>
              </a:rPr>
              <a:t>Improve Institutional Culture</a:t>
            </a:r>
            <a:endParaRPr lang="en-US" dirty="0">
              <a:effectLst/>
            </a:endParaRPr>
          </a:p>
          <a:p>
            <a:pPr lvl="0"/>
            <a:r>
              <a:rPr lang="en-US" sz="1200" b="1" kern="1200" dirty="0">
                <a:solidFill>
                  <a:schemeClr val="tx1"/>
                </a:solidFill>
                <a:effectLst/>
                <a:latin typeface="+mn-lt"/>
                <a:ea typeface="+mn-ea"/>
                <a:cs typeface="+mn-cs"/>
              </a:rPr>
              <a:t>Review Workplace Environment</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pPr>
              <a:defRPr/>
            </a:pPr>
            <a:fld id="{F00DF13E-3469-4C95-AFEB-BEC9FE54961E}" type="slidenum">
              <a:rPr lang="en-US" smtClean="0"/>
              <a:pPr>
                <a:defRPr/>
              </a:pPr>
              <a:t>76</a:t>
            </a:fld>
            <a:endParaRPr lang="en-US"/>
          </a:p>
        </p:txBody>
      </p:sp>
    </p:spTree>
    <p:extLst>
      <p:ext uri="{BB962C8B-B14F-4D97-AF65-F5344CB8AC3E}">
        <p14:creationId xmlns:p14="http://schemas.microsoft.com/office/powerpoint/2010/main" val="38707993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Educate and Increase Awareness</a:t>
            </a:r>
            <a:endParaRPr lang="en-US" dirty="0">
              <a:effectLst/>
            </a:endParaRPr>
          </a:p>
          <a:p>
            <a:pPr lvl="0"/>
            <a:r>
              <a:rPr lang="en-US" sz="1200" b="1" kern="1200" dirty="0">
                <a:solidFill>
                  <a:schemeClr val="tx1"/>
                </a:solidFill>
                <a:effectLst/>
                <a:latin typeface="+mn-lt"/>
                <a:ea typeface="+mn-ea"/>
                <a:cs typeface="+mn-cs"/>
              </a:rPr>
              <a:t>Build Community</a:t>
            </a:r>
            <a:endParaRPr lang="en-US" dirty="0">
              <a:effectLst/>
            </a:endParaRPr>
          </a:p>
          <a:p>
            <a:pPr lvl="0"/>
            <a:r>
              <a:rPr lang="en-US" sz="1200" b="1" kern="1200" dirty="0">
                <a:solidFill>
                  <a:schemeClr val="tx1"/>
                </a:solidFill>
                <a:effectLst/>
                <a:latin typeface="+mn-lt"/>
                <a:ea typeface="+mn-ea"/>
                <a:cs typeface="+mn-cs"/>
              </a:rPr>
              <a:t>Create Space for Reflection</a:t>
            </a:r>
            <a:endParaRPr lang="en-US" dirty="0">
              <a:effectLst/>
            </a:endParaRPr>
          </a:p>
          <a:p>
            <a:pPr lvl="0"/>
            <a:r>
              <a:rPr lang="en-US" sz="1200" b="1" kern="1200" dirty="0">
                <a:solidFill>
                  <a:schemeClr val="tx1"/>
                </a:solidFill>
                <a:effectLst/>
                <a:latin typeface="+mn-lt"/>
                <a:ea typeface="+mn-ea"/>
                <a:cs typeface="+mn-cs"/>
              </a:rPr>
              <a:t>Teach Practical Skills </a:t>
            </a:r>
            <a:endParaRPr lang="en-US" dirty="0">
              <a:effectLst/>
            </a:endParaRPr>
          </a:p>
          <a:p>
            <a:pPr lvl="0"/>
            <a:r>
              <a:rPr lang="en-US" sz="1200" b="1" kern="1200" dirty="0">
                <a:solidFill>
                  <a:schemeClr val="tx1"/>
                </a:solidFill>
                <a:effectLst/>
                <a:latin typeface="+mn-lt"/>
                <a:ea typeface="+mn-ea"/>
                <a:cs typeface="+mn-cs"/>
              </a:rPr>
              <a:t>Ensure Access to Care</a:t>
            </a:r>
            <a:endParaRPr lang="en-US" dirty="0">
              <a:effectLst/>
            </a:endParaRPr>
          </a:p>
          <a:p>
            <a:pPr lvl="0"/>
            <a:r>
              <a:rPr lang="en-US" sz="1200" b="1" kern="1200" dirty="0">
                <a:solidFill>
                  <a:schemeClr val="tx1"/>
                </a:solidFill>
                <a:effectLst/>
                <a:latin typeface="+mn-lt"/>
                <a:ea typeface="+mn-ea"/>
                <a:cs typeface="+mn-cs"/>
              </a:rPr>
              <a:t>Improve Institutional Culture</a:t>
            </a:r>
            <a:endParaRPr lang="en-US" dirty="0">
              <a:effectLst/>
            </a:endParaRPr>
          </a:p>
          <a:p>
            <a:pPr lvl="0"/>
            <a:r>
              <a:rPr lang="en-US" sz="1200" b="1" kern="1200" dirty="0">
                <a:solidFill>
                  <a:schemeClr val="tx1"/>
                </a:solidFill>
                <a:effectLst/>
                <a:latin typeface="+mn-lt"/>
                <a:ea typeface="+mn-ea"/>
                <a:cs typeface="+mn-cs"/>
              </a:rPr>
              <a:t>Review Workplace Environment</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pPr>
              <a:defRPr/>
            </a:pPr>
            <a:fld id="{F00DF13E-3469-4C95-AFEB-BEC9FE54961E}" type="slidenum">
              <a:rPr lang="en-US" smtClean="0"/>
              <a:pPr>
                <a:defRPr/>
              </a:pPr>
              <a:t>77</a:t>
            </a:fld>
            <a:endParaRPr lang="en-US"/>
          </a:p>
        </p:txBody>
      </p:sp>
    </p:spTree>
    <p:extLst>
      <p:ext uri="{BB962C8B-B14F-4D97-AF65-F5344CB8AC3E}">
        <p14:creationId xmlns:p14="http://schemas.microsoft.com/office/powerpoint/2010/main" val="36120531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a:t>
            </a:r>
            <a:r>
              <a:rPr lang="en-US" baseline="0" dirty="0"/>
              <a:t> of the interventions agreed on will be feasible to implement right away, some will encounter barriers and delay in implementation.</a:t>
            </a:r>
          </a:p>
          <a:p>
            <a:endParaRPr lang="en-US" baseline="0" dirty="0"/>
          </a:p>
          <a:p>
            <a:r>
              <a:rPr lang="en-US" dirty="0"/>
              <a:t>Regular updates</a:t>
            </a:r>
            <a:r>
              <a:rPr lang="en-US" baseline="0" dirty="0"/>
              <a:t> to the relevant group with honest communication about challenges and progress can itself improve the culture and make everyone part of the same team.</a:t>
            </a:r>
          </a:p>
          <a:p>
            <a:endParaRPr lang="en-US" baseline="0" dirty="0"/>
          </a:p>
          <a:p>
            <a:r>
              <a:rPr lang="en-US" dirty="0"/>
              <a:t>Once implemented, regular measurement of impact is essential.</a:t>
            </a:r>
          </a:p>
        </p:txBody>
      </p:sp>
      <p:sp>
        <p:nvSpPr>
          <p:cNvPr id="4" name="Slide Number Placeholder 3"/>
          <p:cNvSpPr>
            <a:spLocks noGrp="1"/>
          </p:cNvSpPr>
          <p:nvPr>
            <p:ph type="sldNum" sz="quarter" idx="10"/>
          </p:nvPr>
        </p:nvSpPr>
        <p:spPr/>
        <p:txBody>
          <a:bodyPr/>
          <a:lstStyle/>
          <a:p>
            <a:pPr>
              <a:defRPr/>
            </a:pPr>
            <a:fld id="{F00DF13E-3469-4C95-AFEB-BEC9FE54961E}" type="slidenum">
              <a:rPr lang="en-US" smtClean="0"/>
              <a:pPr>
                <a:defRPr/>
              </a:pPr>
              <a:t>78</a:t>
            </a:fld>
            <a:endParaRPr lang="en-US"/>
          </a:p>
        </p:txBody>
      </p:sp>
    </p:spTree>
    <p:extLst>
      <p:ext uri="{BB962C8B-B14F-4D97-AF65-F5344CB8AC3E}">
        <p14:creationId xmlns:p14="http://schemas.microsoft.com/office/powerpoint/2010/main" val="34794808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Educate and Increase Awareness</a:t>
            </a:r>
            <a:endParaRPr lang="en-US" dirty="0">
              <a:effectLst/>
            </a:endParaRPr>
          </a:p>
          <a:p>
            <a:pPr lvl="0"/>
            <a:r>
              <a:rPr lang="en-US" sz="1200" b="1" kern="1200" dirty="0">
                <a:solidFill>
                  <a:schemeClr val="tx1"/>
                </a:solidFill>
                <a:effectLst/>
                <a:latin typeface="+mn-lt"/>
                <a:ea typeface="+mn-ea"/>
                <a:cs typeface="+mn-cs"/>
              </a:rPr>
              <a:t>Build Community</a:t>
            </a:r>
            <a:endParaRPr lang="en-US" dirty="0">
              <a:effectLst/>
            </a:endParaRPr>
          </a:p>
          <a:p>
            <a:pPr lvl="0"/>
            <a:r>
              <a:rPr lang="en-US" sz="1200" b="1" kern="1200" dirty="0">
                <a:solidFill>
                  <a:schemeClr val="tx1"/>
                </a:solidFill>
                <a:effectLst/>
                <a:latin typeface="+mn-lt"/>
                <a:ea typeface="+mn-ea"/>
                <a:cs typeface="+mn-cs"/>
              </a:rPr>
              <a:t>Create Space for Reflection</a:t>
            </a:r>
            <a:endParaRPr lang="en-US" dirty="0">
              <a:effectLst/>
            </a:endParaRPr>
          </a:p>
          <a:p>
            <a:pPr lvl="0"/>
            <a:r>
              <a:rPr lang="en-US" sz="1200" b="1" kern="1200" dirty="0">
                <a:solidFill>
                  <a:schemeClr val="tx1"/>
                </a:solidFill>
                <a:effectLst/>
                <a:latin typeface="+mn-lt"/>
                <a:ea typeface="+mn-ea"/>
                <a:cs typeface="+mn-cs"/>
              </a:rPr>
              <a:t>Teach Practical Skills </a:t>
            </a:r>
            <a:endParaRPr lang="en-US" dirty="0">
              <a:effectLst/>
            </a:endParaRPr>
          </a:p>
          <a:p>
            <a:pPr lvl="0"/>
            <a:r>
              <a:rPr lang="en-US" sz="1200" b="1" kern="1200" dirty="0">
                <a:solidFill>
                  <a:schemeClr val="tx1"/>
                </a:solidFill>
                <a:effectLst/>
                <a:latin typeface="+mn-lt"/>
                <a:ea typeface="+mn-ea"/>
                <a:cs typeface="+mn-cs"/>
              </a:rPr>
              <a:t>Ensure Access to Care</a:t>
            </a:r>
            <a:endParaRPr lang="en-US" dirty="0">
              <a:effectLst/>
            </a:endParaRPr>
          </a:p>
          <a:p>
            <a:pPr lvl="0"/>
            <a:r>
              <a:rPr lang="en-US" sz="1200" b="1" kern="1200" dirty="0">
                <a:solidFill>
                  <a:schemeClr val="tx1"/>
                </a:solidFill>
                <a:effectLst/>
                <a:latin typeface="+mn-lt"/>
                <a:ea typeface="+mn-ea"/>
                <a:cs typeface="+mn-cs"/>
              </a:rPr>
              <a:t>Improve Institutional Culture</a:t>
            </a:r>
            <a:endParaRPr lang="en-US" dirty="0">
              <a:effectLst/>
            </a:endParaRPr>
          </a:p>
          <a:p>
            <a:pPr lvl="0"/>
            <a:r>
              <a:rPr lang="en-US" sz="1200" b="1" kern="1200" dirty="0">
                <a:solidFill>
                  <a:schemeClr val="tx1"/>
                </a:solidFill>
                <a:effectLst/>
                <a:latin typeface="+mn-lt"/>
                <a:ea typeface="+mn-ea"/>
                <a:cs typeface="+mn-cs"/>
              </a:rPr>
              <a:t>Review Workplace Environment</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pPr>
              <a:defRPr/>
            </a:pPr>
            <a:fld id="{F00DF13E-3469-4C95-AFEB-BEC9FE54961E}" type="slidenum">
              <a:rPr lang="en-US" smtClean="0"/>
              <a:pPr>
                <a:defRPr/>
              </a:pPr>
              <a:t>79</a:t>
            </a:fld>
            <a:endParaRPr lang="en-US"/>
          </a:p>
        </p:txBody>
      </p:sp>
    </p:spTree>
    <p:extLst>
      <p:ext uri="{BB962C8B-B14F-4D97-AF65-F5344CB8AC3E}">
        <p14:creationId xmlns:p14="http://schemas.microsoft.com/office/powerpoint/2010/main" val="11278298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00DF13E-3469-4C95-AFEB-BEC9FE54961E}" type="slidenum">
              <a:rPr lang="en-US" smtClean="0"/>
              <a:pPr>
                <a:defRPr/>
              </a:pPr>
              <a:t>80</a:t>
            </a:fld>
            <a:endParaRPr lang="en-US"/>
          </a:p>
        </p:txBody>
      </p:sp>
    </p:spTree>
    <p:extLst>
      <p:ext uri="{BB962C8B-B14F-4D97-AF65-F5344CB8AC3E}">
        <p14:creationId xmlns:p14="http://schemas.microsoft.com/office/powerpoint/2010/main" val="3506911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00DF13E-3469-4C95-AFEB-BEC9FE54961E}" type="slidenum">
              <a:rPr lang="en-US" smtClean="0"/>
              <a:pPr>
                <a:defRPr/>
              </a:pPr>
              <a:t>4</a:t>
            </a:fld>
            <a:endParaRPr lang="en-US"/>
          </a:p>
        </p:txBody>
      </p:sp>
    </p:spTree>
    <p:extLst>
      <p:ext uri="{BB962C8B-B14F-4D97-AF65-F5344CB8AC3E}">
        <p14:creationId xmlns:p14="http://schemas.microsoft.com/office/powerpoint/2010/main" val="986174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00DF13E-3469-4C95-AFEB-BEC9FE54961E}" type="slidenum">
              <a:rPr lang="en-US" smtClean="0"/>
              <a:pPr>
                <a:defRPr/>
              </a:pPr>
              <a:t>5</a:t>
            </a:fld>
            <a:endParaRPr lang="en-US"/>
          </a:p>
        </p:txBody>
      </p:sp>
    </p:spTree>
    <p:extLst>
      <p:ext uri="{BB962C8B-B14F-4D97-AF65-F5344CB8AC3E}">
        <p14:creationId xmlns:p14="http://schemas.microsoft.com/office/powerpoint/2010/main" val="7052485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Headlines like this are becoming more prevalent.</a:t>
            </a:r>
            <a:r>
              <a:rPr lang="en-US" baseline="0" dirty="0"/>
              <a:t> This is the first article of its kind, written after the two subsequent suicides by interns in the summer of 2014, only two months into residency. </a:t>
            </a:r>
            <a:r>
              <a:rPr lang="en-US" dirty="0"/>
              <a:t>These are the type of headlines that have alerted GME offices to the sobering</a:t>
            </a:r>
            <a:r>
              <a:rPr lang="en-US" baseline="0" dirty="0"/>
              <a:t> problem of physician burnout, depression and suicide</a:t>
            </a:r>
            <a:endParaRPr lang="en-US" dirty="0"/>
          </a:p>
        </p:txBody>
      </p:sp>
      <p:sp>
        <p:nvSpPr>
          <p:cNvPr id="4" name="Slide Number Placeholder 3"/>
          <p:cNvSpPr>
            <a:spLocks noGrp="1"/>
          </p:cNvSpPr>
          <p:nvPr>
            <p:ph type="sldNum" sz="quarter" idx="10"/>
          </p:nvPr>
        </p:nvSpPr>
        <p:spPr/>
        <p:txBody>
          <a:bodyPr/>
          <a:lstStyle/>
          <a:p>
            <a:fld id="{5347A7E7-0BB4-3F42-BBC6-4D95C1D38A41}" type="slidenum">
              <a:rPr lang="en-US" smtClean="0"/>
              <a:pPr/>
              <a:t>7</a:t>
            </a:fld>
            <a:endParaRPr lang="en-US"/>
          </a:p>
        </p:txBody>
      </p:sp>
    </p:spTree>
    <p:extLst>
      <p:ext uri="{BB962C8B-B14F-4D97-AF65-F5344CB8AC3E}">
        <p14:creationId xmlns:p14="http://schemas.microsoft.com/office/powerpoint/2010/main" val="13051212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Suicide is just the tip of the ice</a:t>
            </a:r>
            <a:r>
              <a:rPr lang="en-US" baseline="0" dirty="0"/>
              <a:t> berg, or physician suffering, in speaking with residents, in immersing myself in the literature…in speaking with faculty…and other professions …pharmacy…</a:t>
            </a:r>
            <a:endParaRPr lang="en-US" dirty="0"/>
          </a:p>
        </p:txBody>
      </p:sp>
      <p:sp>
        <p:nvSpPr>
          <p:cNvPr id="4" name="Slide Number Placeholder 3"/>
          <p:cNvSpPr>
            <a:spLocks noGrp="1"/>
          </p:cNvSpPr>
          <p:nvPr>
            <p:ph type="sldNum" sz="quarter" idx="10"/>
          </p:nvPr>
        </p:nvSpPr>
        <p:spPr/>
        <p:txBody>
          <a:bodyPr/>
          <a:lstStyle/>
          <a:p>
            <a:fld id="{660C2E92-6E0D-A544-AA3E-C5C904E1A544}" type="slidenum">
              <a:rPr lang="en-US" smtClean="0"/>
              <a:pPr/>
              <a:t>9</a:t>
            </a:fld>
            <a:endParaRPr lang="en-US"/>
          </a:p>
        </p:txBody>
      </p:sp>
    </p:spTree>
    <p:extLst>
      <p:ext uri="{BB962C8B-B14F-4D97-AF65-F5344CB8AC3E}">
        <p14:creationId xmlns:p14="http://schemas.microsoft.com/office/powerpoint/2010/main" val="343107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15 experts came together to evaluate state of knowledge about physician depression and suicide</a:t>
            </a:r>
          </a:p>
          <a:p>
            <a:r>
              <a:rPr lang="en-US" sz="1200" dirty="0"/>
              <a:t>Reviewed abstracts, presentations and key publications</a:t>
            </a:r>
          </a:p>
          <a:p>
            <a:endParaRPr lang="en-US" dirty="0"/>
          </a:p>
        </p:txBody>
      </p:sp>
      <p:sp>
        <p:nvSpPr>
          <p:cNvPr id="4" name="Slide Number Placeholder 3"/>
          <p:cNvSpPr>
            <a:spLocks noGrp="1"/>
          </p:cNvSpPr>
          <p:nvPr>
            <p:ph type="sldNum" sz="quarter" idx="10"/>
          </p:nvPr>
        </p:nvSpPr>
        <p:spPr/>
        <p:txBody>
          <a:bodyPr/>
          <a:lstStyle/>
          <a:p>
            <a:pPr>
              <a:defRPr/>
            </a:pPr>
            <a:fld id="{F00DF13E-3469-4C95-AFEB-BEC9FE54961E}" type="slidenum">
              <a:rPr lang="en-US" smtClean="0"/>
              <a:pPr>
                <a:defRPr/>
              </a:pPr>
              <a:t>10</a:t>
            </a:fld>
            <a:endParaRPr lang="en-US"/>
          </a:p>
        </p:txBody>
      </p:sp>
    </p:spTree>
    <p:extLst>
      <p:ext uri="{BB962C8B-B14F-4D97-AF65-F5344CB8AC3E}">
        <p14:creationId xmlns:p14="http://schemas.microsoft.com/office/powerpoint/2010/main" val="1618570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00DF13E-3469-4C95-AFEB-BEC9FE54961E}" type="slidenum">
              <a:rPr lang="en-US" smtClean="0"/>
              <a:pPr>
                <a:defRPr/>
              </a:pPr>
              <a:t>11</a:t>
            </a:fld>
            <a:endParaRPr lang="en-US"/>
          </a:p>
        </p:txBody>
      </p:sp>
    </p:spTree>
    <p:extLst>
      <p:ext uri="{BB962C8B-B14F-4D97-AF65-F5344CB8AC3E}">
        <p14:creationId xmlns:p14="http://schemas.microsoft.com/office/powerpoint/2010/main" val="27804557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descr="brain.png"/>
          <p:cNvPicPr>
            <a:picLocks noChangeAspect="1"/>
          </p:cNvPicPr>
          <p:nvPr userDrawn="1"/>
        </p:nvPicPr>
        <p:blipFill rotWithShape="1">
          <a:blip r:embed="rId2">
            <a:extLst>
              <a:ext uri="{28A0092B-C50C-407E-A947-70E740481C1C}">
                <a14:useLocalDpi xmlns:a14="http://schemas.microsoft.com/office/drawing/2010/main" val="0"/>
              </a:ext>
            </a:extLst>
          </a:blip>
          <a:srcRect r="20014" b="25379"/>
          <a:stretch/>
        </p:blipFill>
        <p:spPr>
          <a:xfrm>
            <a:off x="3850809" y="1228725"/>
            <a:ext cx="5293191" cy="5629275"/>
          </a:xfrm>
          <a:prstGeom prst="rect">
            <a:avLst/>
          </a:prstGeom>
        </p:spPr>
      </p:pic>
      <p:cxnSp>
        <p:nvCxnSpPr>
          <p:cNvPr id="8" name="Straight Connector 7"/>
          <p:cNvCxnSpPr/>
          <p:nvPr userDrawn="1"/>
        </p:nvCxnSpPr>
        <p:spPr>
          <a:xfrm>
            <a:off x="671284" y="3060551"/>
            <a:ext cx="0" cy="2481679"/>
          </a:xfrm>
          <a:prstGeom prst="line">
            <a:avLst/>
          </a:prstGeom>
          <a:ln>
            <a:solidFill>
              <a:srgbClr val="FFFFFF"/>
            </a:solidFill>
          </a:ln>
          <a:effectLst/>
        </p:spPr>
        <p:style>
          <a:lnRef idx="3">
            <a:schemeClr val="accent3"/>
          </a:lnRef>
          <a:fillRef idx="0">
            <a:schemeClr val="accent3"/>
          </a:fillRef>
          <a:effectRef idx="2">
            <a:schemeClr val="accent3"/>
          </a:effectRef>
          <a:fontRef idx="minor">
            <a:schemeClr val="tx1"/>
          </a:fontRef>
        </p:style>
      </p:cxnSp>
      <p:sp>
        <p:nvSpPr>
          <p:cNvPr id="18" name="Title 1"/>
          <p:cNvSpPr>
            <a:spLocks noGrp="1"/>
          </p:cNvSpPr>
          <p:nvPr>
            <p:ph type="title" hasCustomPrompt="1"/>
          </p:nvPr>
        </p:nvSpPr>
        <p:spPr>
          <a:xfrm>
            <a:off x="870854" y="3152569"/>
            <a:ext cx="5987146" cy="1290386"/>
          </a:xfrm>
        </p:spPr>
        <p:txBody>
          <a:bodyPr>
            <a:noAutofit/>
          </a:bodyPr>
          <a:lstStyle>
            <a:lvl1pPr algn="l">
              <a:defRPr sz="4000" cap="all"/>
            </a:lvl1pPr>
          </a:lstStyle>
          <a:p>
            <a:r>
              <a:rPr lang="en-US" dirty="0"/>
              <a:t>PRESENTATION TITLE</a:t>
            </a:r>
            <a:br>
              <a:rPr lang="en-US" dirty="0"/>
            </a:br>
            <a:r>
              <a:rPr lang="en-US" dirty="0"/>
              <a:t>UP TO TWO LINES</a:t>
            </a:r>
          </a:p>
        </p:txBody>
      </p:sp>
      <p:sp>
        <p:nvSpPr>
          <p:cNvPr id="25" name="Subtitle 2"/>
          <p:cNvSpPr>
            <a:spLocks noGrp="1"/>
          </p:cNvSpPr>
          <p:nvPr>
            <p:ph type="subTitle" idx="1" hasCustomPrompt="1"/>
          </p:nvPr>
        </p:nvSpPr>
        <p:spPr>
          <a:xfrm>
            <a:off x="870855" y="4470731"/>
            <a:ext cx="5415645" cy="1071499"/>
          </a:xfrm>
        </p:spPr>
        <p:txBody>
          <a:bodyPr>
            <a:normAutofit/>
          </a:bodyPr>
          <a:lstStyle>
            <a:lvl1pPr marL="0" indent="0" algn="l">
              <a:buNone/>
              <a:defRPr sz="2500"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Presentation subhead goes here, and can also be up to two lines long.</a:t>
            </a:r>
          </a:p>
        </p:txBody>
      </p:sp>
      <p:sp>
        <p:nvSpPr>
          <p:cNvPr id="13" name="Text Placeholder 2"/>
          <p:cNvSpPr>
            <a:spLocks noGrp="1"/>
          </p:cNvSpPr>
          <p:nvPr>
            <p:ph type="body" idx="10" hasCustomPrompt="1"/>
          </p:nvPr>
        </p:nvSpPr>
        <p:spPr>
          <a:xfrm>
            <a:off x="870855" y="5751975"/>
            <a:ext cx="7772400" cy="476105"/>
          </a:xfrm>
        </p:spPr>
        <p:txBody>
          <a:bodyPr anchor="t">
            <a:normAutofit/>
          </a:bodyPr>
          <a:lstStyle>
            <a:lvl1pPr marL="0" indent="0">
              <a:buNone/>
              <a:defRPr sz="1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Author: John Smith | April 30, 2018</a:t>
            </a:r>
          </a:p>
        </p:txBody>
      </p:sp>
      <p:sp>
        <p:nvSpPr>
          <p:cNvPr id="7" name="TextBox 6"/>
          <p:cNvSpPr txBox="1"/>
          <p:nvPr userDrawn="1"/>
        </p:nvSpPr>
        <p:spPr>
          <a:xfrm>
            <a:off x="4733039" y="6208252"/>
            <a:ext cx="3992283" cy="246221"/>
          </a:xfrm>
          <a:prstGeom prst="rect">
            <a:avLst/>
          </a:prstGeom>
          <a:noFill/>
        </p:spPr>
        <p:txBody>
          <a:bodyPr wrap="square" rtlCol="0" anchor="ctr">
            <a:spAutoFit/>
          </a:bodyPr>
          <a:lstStyle/>
          <a:p>
            <a:pPr algn="r"/>
            <a:r>
              <a:rPr lang="en-US" sz="1000" kern="1200" dirty="0">
                <a:solidFill>
                  <a:schemeClr val="tx1"/>
                </a:solidFill>
                <a:effectLst/>
                <a:latin typeface="+mn-lt"/>
                <a:ea typeface="+mn-ea"/>
                <a:cs typeface="+mn-cs"/>
              </a:rPr>
              <a:t>© 2018 American Psychiatric Association. All rights reserved. </a:t>
            </a:r>
          </a:p>
        </p:txBody>
      </p:sp>
      <p:pic>
        <p:nvPicPr>
          <p:cNvPr id="9" name="Picture 8"/>
          <p:cNvPicPr>
            <a:picLocks noChangeAspect="1"/>
          </p:cNvPicPr>
          <p:nvPr userDrawn="1"/>
        </p:nvPicPr>
        <p:blipFill>
          <a:blip r:embed="rId3"/>
          <a:stretch>
            <a:fillRect/>
          </a:stretch>
        </p:blipFill>
        <p:spPr>
          <a:xfrm>
            <a:off x="6717551" y="272678"/>
            <a:ext cx="2148066" cy="892818"/>
          </a:xfrm>
          <a:prstGeom prst="rect">
            <a:avLst/>
          </a:prstGeom>
        </p:spPr>
      </p:pic>
    </p:spTree>
    <p:extLst>
      <p:ext uri="{BB962C8B-B14F-4D97-AF65-F5344CB8AC3E}">
        <p14:creationId xmlns:p14="http://schemas.microsoft.com/office/powerpoint/2010/main" val="687469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sp>
            <p:nvSpPr>
              <p:cNvPr id="27" name="Rectangle 2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8" name="Group 10"/>
              <p:cNvGrpSpPr/>
              <p:nvPr/>
            </p:nvGrpSpPr>
            <p:grpSpPr>
              <a:xfrm>
                <a:off x="256032" y="237744"/>
                <a:ext cx="8622792" cy="6364224"/>
                <a:chOff x="247157" y="247430"/>
                <a:chExt cx="8622792" cy="6364224"/>
              </a:xfrm>
            </p:grpSpPr>
            <p:sp>
              <p:nvSpPr>
                <p:cNvPr id="29" name="Rectangle 2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1" name="Straight Connector 3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32" name="Rectangle 31"/>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cxnSp>
          <p:nvCxnSpPr>
            <p:cNvPr id="23" name="Straight Connector 22"/>
            <p:cNvCxnSpPr/>
            <p:nvPr/>
          </p:nvCxnSpPr>
          <p:spPr>
            <a:xfrm rot="16200000" flipH="1">
              <a:off x="2217480" y="4026438"/>
              <a:ext cx="4711326" cy="2286"/>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32301"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2301"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945539"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45539"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pPr>
              <a:defRPr/>
            </a:pPr>
            <a:fld id="{308CC758-775C-C74A-A82C-E453A6C0AF6F}" type="datetime1">
              <a:rPr lang="en-US" smtClean="0"/>
              <a:t>1/24/2018</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2394A786-6B1B-4519-A58D-1D7B38776D65}" type="slidenum">
              <a:rPr lang="en-US" smtClean="0"/>
              <a:pPr>
                <a:defRPr/>
              </a:pPr>
              <a:t>‹#›</a:t>
            </a:fld>
            <a:endParaRPr lang="en-US"/>
          </a:p>
        </p:txBody>
      </p:sp>
    </p:spTree>
    <p:extLst>
      <p:ext uri="{BB962C8B-B14F-4D97-AF65-F5344CB8AC3E}">
        <p14:creationId xmlns:p14="http://schemas.microsoft.com/office/powerpoint/2010/main" val="1468826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pic>
        <p:nvPicPr>
          <p:cNvPr id="2" name="Picture 1" descr="brain.png"/>
          <p:cNvPicPr>
            <a:picLocks noChangeAspect="1"/>
          </p:cNvPicPr>
          <p:nvPr userDrawn="1"/>
        </p:nvPicPr>
        <p:blipFill rotWithShape="1">
          <a:blip r:embed="rId2">
            <a:extLst>
              <a:ext uri="{28A0092B-C50C-407E-A947-70E740481C1C}">
                <a14:useLocalDpi xmlns:a14="http://schemas.microsoft.com/office/drawing/2010/main" val="0"/>
              </a:ext>
            </a:extLst>
          </a:blip>
          <a:srcRect l="12971" t="10187" b="27721"/>
          <a:stretch/>
        </p:blipFill>
        <p:spPr>
          <a:xfrm>
            <a:off x="0" y="0"/>
            <a:ext cx="8432187" cy="6858000"/>
          </a:xfrm>
          <a:prstGeom prst="rect">
            <a:avLst/>
          </a:prstGeom>
        </p:spPr>
      </p:pic>
      <p:sp>
        <p:nvSpPr>
          <p:cNvPr id="11" name="Rectangle 10"/>
          <p:cNvSpPr/>
          <p:nvPr userDrawn="1"/>
        </p:nvSpPr>
        <p:spPr>
          <a:xfrm>
            <a:off x="-71120" y="3348182"/>
            <a:ext cx="9144000" cy="2286000"/>
          </a:xfrm>
          <a:prstGeom prst="rect">
            <a:avLst/>
          </a:prstGeom>
          <a:solidFill>
            <a:schemeClr val="tx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itle 1"/>
          <p:cNvSpPr>
            <a:spLocks noGrp="1"/>
          </p:cNvSpPr>
          <p:nvPr>
            <p:ph type="title" hasCustomPrompt="1"/>
          </p:nvPr>
        </p:nvSpPr>
        <p:spPr>
          <a:xfrm>
            <a:off x="870854" y="3348182"/>
            <a:ext cx="5987146" cy="2286000"/>
          </a:xfrm>
        </p:spPr>
        <p:txBody>
          <a:bodyPr>
            <a:normAutofit/>
          </a:bodyPr>
          <a:lstStyle>
            <a:lvl1pPr algn="l">
              <a:defRPr sz="4000" cap="all"/>
            </a:lvl1pPr>
          </a:lstStyle>
          <a:p>
            <a:r>
              <a:rPr lang="en-US" dirty="0"/>
              <a:t>SECTION TITLE</a:t>
            </a:r>
          </a:p>
        </p:txBody>
      </p:sp>
      <p:pic>
        <p:nvPicPr>
          <p:cNvPr id="5" name="Picture 4"/>
          <p:cNvPicPr>
            <a:picLocks noChangeAspect="1"/>
          </p:cNvPicPr>
          <p:nvPr userDrawn="1"/>
        </p:nvPicPr>
        <p:blipFill>
          <a:blip r:embed="rId3"/>
          <a:stretch>
            <a:fillRect/>
          </a:stretch>
        </p:blipFill>
        <p:spPr>
          <a:xfrm>
            <a:off x="6717551" y="272678"/>
            <a:ext cx="2148066" cy="892818"/>
          </a:xfrm>
          <a:prstGeom prst="rect">
            <a:avLst/>
          </a:prstGeom>
        </p:spPr>
      </p:pic>
    </p:spTree>
    <p:extLst>
      <p:ext uri="{BB962C8B-B14F-4D97-AF65-F5344CB8AC3E}">
        <p14:creationId xmlns:p14="http://schemas.microsoft.com/office/powerpoint/2010/main" val="3342296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HITE BKG">
    <p:bg>
      <p:bgRef idx="1001">
        <a:schemeClr val="bg1"/>
      </p:bgRef>
    </p:bg>
    <p:spTree>
      <p:nvGrpSpPr>
        <p:cNvPr id="1" name=""/>
        <p:cNvGrpSpPr/>
        <p:nvPr/>
      </p:nvGrpSpPr>
      <p:grpSpPr>
        <a:xfrm>
          <a:off x="0" y="0"/>
          <a:ext cx="0" cy="0"/>
          <a:chOff x="0" y="0"/>
          <a:chExt cx="0" cy="0"/>
        </a:xfrm>
      </p:grpSpPr>
      <p:sp>
        <p:nvSpPr>
          <p:cNvPr id="12" name="Rectangle 11"/>
          <p:cNvSpPr/>
          <p:nvPr userDrawn="1"/>
        </p:nvSpPr>
        <p:spPr>
          <a:xfrm>
            <a:off x="0" y="6148443"/>
            <a:ext cx="9144000" cy="386138"/>
          </a:xfrm>
          <a:prstGeom prst="rect">
            <a:avLst/>
          </a:prstGeom>
          <a:solidFill>
            <a:srgbClr val="0033A3"/>
          </a:solidFill>
          <a:ln>
            <a:noFill/>
          </a:ln>
          <a:effectLst/>
        </p:spPr>
        <p:style>
          <a:lnRef idx="3">
            <a:schemeClr val="lt1"/>
          </a:lnRef>
          <a:fillRef idx="1">
            <a:schemeClr val="accent6"/>
          </a:fillRef>
          <a:effectRef idx="1">
            <a:schemeClr val="accent6"/>
          </a:effectRef>
          <a:fontRef idx="minor">
            <a:schemeClr val="lt1"/>
          </a:fontRef>
        </p:style>
        <p:txBody>
          <a:bodyPr rtlCol="0" anchor="b"/>
          <a:lstStyle/>
          <a:p>
            <a:pPr algn="ctr"/>
            <a:endParaRPr lang="en-US"/>
          </a:p>
        </p:txBody>
      </p:sp>
      <p:pic>
        <p:nvPicPr>
          <p:cNvPr id="18" name="Picture 17"/>
          <p:cNvPicPr>
            <a:picLocks noChangeAspect="1"/>
          </p:cNvPicPr>
          <p:nvPr userDrawn="1"/>
        </p:nvPicPr>
        <p:blipFill>
          <a:blip r:embed="rId2"/>
          <a:stretch>
            <a:fillRect/>
          </a:stretch>
        </p:blipFill>
        <p:spPr>
          <a:xfrm>
            <a:off x="6729181" y="266699"/>
            <a:ext cx="2103359" cy="692293"/>
          </a:xfrm>
          <a:prstGeom prst="rect">
            <a:avLst/>
          </a:prstGeom>
        </p:spPr>
      </p:pic>
      <p:cxnSp>
        <p:nvCxnSpPr>
          <p:cNvPr id="19" name="Straight Connector 18"/>
          <p:cNvCxnSpPr/>
          <p:nvPr userDrawn="1"/>
        </p:nvCxnSpPr>
        <p:spPr>
          <a:xfrm>
            <a:off x="0" y="1016249"/>
            <a:ext cx="6517502" cy="0"/>
          </a:xfrm>
          <a:prstGeom prst="line">
            <a:avLst/>
          </a:prstGeom>
          <a:ln>
            <a:solidFill>
              <a:srgbClr val="003399"/>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userDrawn="1"/>
        </p:nvSpPr>
        <p:spPr>
          <a:xfrm>
            <a:off x="4733039" y="6208252"/>
            <a:ext cx="3992283" cy="246221"/>
          </a:xfrm>
          <a:prstGeom prst="rect">
            <a:avLst/>
          </a:prstGeom>
          <a:noFill/>
        </p:spPr>
        <p:txBody>
          <a:bodyPr wrap="square" rtlCol="0" anchor="ctr">
            <a:spAutoFit/>
          </a:bodyPr>
          <a:lstStyle/>
          <a:p>
            <a:pPr algn="r"/>
            <a:r>
              <a:rPr lang="en-US" sz="1000" kern="1200" dirty="0">
                <a:solidFill>
                  <a:schemeClr val="bg1"/>
                </a:solidFill>
                <a:effectLst/>
                <a:latin typeface="+mn-lt"/>
                <a:ea typeface="+mn-ea"/>
                <a:cs typeface="+mn-cs"/>
              </a:rPr>
              <a:t>© 2018 American Psychiatric Association. All rights reserved. </a:t>
            </a:r>
          </a:p>
        </p:txBody>
      </p:sp>
      <p:sp>
        <p:nvSpPr>
          <p:cNvPr id="23" name="Title 1"/>
          <p:cNvSpPr>
            <a:spLocks noGrp="1"/>
          </p:cNvSpPr>
          <p:nvPr>
            <p:ph type="title" hasCustomPrompt="1"/>
          </p:nvPr>
        </p:nvSpPr>
        <p:spPr>
          <a:xfrm>
            <a:off x="457200" y="307788"/>
            <a:ext cx="6060302" cy="586541"/>
          </a:xfrm>
        </p:spPr>
        <p:txBody>
          <a:bodyPr>
            <a:normAutofit/>
          </a:bodyPr>
          <a:lstStyle>
            <a:lvl1pPr algn="l">
              <a:defRPr sz="2400" cap="all">
                <a:solidFill>
                  <a:srgbClr val="003399"/>
                </a:solidFill>
              </a:defRPr>
            </a:lvl1pPr>
          </a:lstStyle>
          <a:p>
            <a:r>
              <a:rPr lang="en-US" dirty="0"/>
              <a:t>SECTION TITLE</a:t>
            </a:r>
          </a:p>
        </p:txBody>
      </p:sp>
      <p:sp>
        <p:nvSpPr>
          <p:cNvPr id="28" name="Content Placeholder 25"/>
          <p:cNvSpPr>
            <a:spLocks noGrp="1"/>
          </p:cNvSpPr>
          <p:nvPr>
            <p:ph sz="quarter" idx="13"/>
          </p:nvPr>
        </p:nvSpPr>
        <p:spPr>
          <a:xfrm>
            <a:off x="457200" y="1361440"/>
            <a:ext cx="7815262" cy="4571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p:cNvSpPr txBox="1">
            <a:spLocks/>
          </p:cNvSpPr>
          <p:nvPr userDrawn="1"/>
        </p:nvSpPr>
        <p:spPr>
          <a:xfrm>
            <a:off x="457200" y="6149136"/>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35CCB00-38B5-9543-8B3D-7DAFB5B0A7B3}" type="slidenum">
              <a:rPr lang="en-US" smtClean="0">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417412165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UE BKG">
    <p:spTree>
      <p:nvGrpSpPr>
        <p:cNvPr id="1" name=""/>
        <p:cNvGrpSpPr/>
        <p:nvPr/>
      </p:nvGrpSpPr>
      <p:grpSpPr>
        <a:xfrm>
          <a:off x="0" y="0"/>
          <a:ext cx="0" cy="0"/>
          <a:chOff x="0" y="0"/>
          <a:chExt cx="0" cy="0"/>
        </a:xfrm>
      </p:grpSpPr>
      <p:sp>
        <p:nvSpPr>
          <p:cNvPr id="10" name="Rectangle 9"/>
          <p:cNvSpPr/>
          <p:nvPr userDrawn="1"/>
        </p:nvSpPr>
        <p:spPr>
          <a:xfrm>
            <a:off x="0" y="6148443"/>
            <a:ext cx="9144000" cy="386138"/>
          </a:xfrm>
          <a:prstGeom prst="rect">
            <a:avLst/>
          </a:prstGeom>
          <a:solidFill>
            <a:srgbClr val="FFFFFF"/>
          </a:solidFill>
          <a:ln>
            <a:noFill/>
          </a:ln>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5" name="Title 1"/>
          <p:cNvSpPr>
            <a:spLocks noGrp="1"/>
          </p:cNvSpPr>
          <p:nvPr>
            <p:ph type="title" hasCustomPrompt="1"/>
          </p:nvPr>
        </p:nvSpPr>
        <p:spPr>
          <a:xfrm>
            <a:off x="457200" y="307788"/>
            <a:ext cx="6060302" cy="586541"/>
          </a:xfrm>
        </p:spPr>
        <p:txBody>
          <a:bodyPr>
            <a:normAutofit/>
          </a:bodyPr>
          <a:lstStyle>
            <a:lvl1pPr algn="l">
              <a:defRPr sz="2400" cap="all"/>
            </a:lvl1pPr>
          </a:lstStyle>
          <a:p>
            <a:r>
              <a:rPr lang="en-US" dirty="0"/>
              <a:t>SECTION TITLE</a:t>
            </a:r>
          </a:p>
        </p:txBody>
      </p:sp>
      <p:cxnSp>
        <p:nvCxnSpPr>
          <p:cNvPr id="8" name="Straight Connector 7"/>
          <p:cNvCxnSpPr/>
          <p:nvPr userDrawn="1"/>
        </p:nvCxnSpPr>
        <p:spPr>
          <a:xfrm>
            <a:off x="0" y="1006089"/>
            <a:ext cx="6517502" cy="56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4733039" y="6211415"/>
            <a:ext cx="3992283" cy="246221"/>
          </a:xfrm>
          <a:prstGeom prst="rect">
            <a:avLst/>
          </a:prstGeom>
          <a:noFill/>
        </p:spPr>
        <p:txBody>
          <a:bodyPr wrap="square" rtlCol="0" anchor="ctr">
            <a:spAutoFit/>
          </a:bodyPr>
          <a:lstStyle/>
          <a:p>
            <a:pPr algn="r"/>
            <a:r>
              <a:rPr lang="en-US" sz="1000" kern="1200" dirty="0">
                <a:solidFill>
                  <a:schemeClr val="bg2"/>
                </a:solidFill>
                <a:effectLst/>
                <a:latin typeface="+mn-lt"/>
                <a:ea typeface="+mn-ea"/>
                <a:cs typeface="+mn-cs"/>
              </a:rPr>
              <a:t>© 2018 American Psychiatric Association. All rights reserved. </a:t>
            </a:r>
          </a:p>
        </p:txBody>
      </p:sp>
      <p:sp>
        <p:nvSpPr>
          <p:cNvPr id="7" name="Rectangle 6"/>
          <p:cNvSpPr/>
          <p:nvPr userDrawn="1"/>
        </p:nvSpPr>
        <p:spPr>
          <a:xfrm>
            <a:off x="6517502" y="995680"/>
            <a:ext cx="2626498" cy="27432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Content Placeholder 25"/>
          <p:cNvSpPr>
            <a:spLocks noGrp="1"/>
          </p:cNvSpPr>
          <p:nvPr>
            <p:ph sz="quarter" idx="13"/>
          </p:nvPr>
        </p:nvSpPr>
        <p:spPr>
          <a:xfrm>
            <a:off x="457200" y="1361440"/>
            <a:ext cx="7815262" cy="457199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txBox="1">
            <a:spLocks/>
          </p:cNvSpPr>
          <p:nvPr userDrawn="1"/>
        </p:nvSpPr>
        <p:spPr>
          <a:xfrm>
            <a:off x="457200" y="6149136"/>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35CCB00-38B5-9543-8B3D-7DAFB5B0A7B3}" type="slidenum">
              <a:rPr lang="en-US" smtClean="0">
                <a:solidFill>
                  <a:schemeClr val="bg2"/>
                </a:solidFill>
              </a:rPr>
              <a:pPr/>
              <a:t>‹#›</a:t>
            </a:fld>
            <a:endParaRPr lang="en-US" dirty="0">
              <a:solidFill>
                <a:schemeClr val="bg2"/>
              </a:solidFill>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29586" y="234743"/>
            <a:ext cx="2301054" cy="757430"/>
          </a:xfrm>
          <a:prstGeom prst="rect">
            <a:avLst/>
          </a:prstGeom>
        </p:spPr>
      </p:pic>
    </p:spTree>
    <p:extLst>
      <p:ext uri="{BB962C8B-B14F-4D97-AF65-F5344CB8AC3E}">
        <p14:creationId xmlns:p14="http://schemas.microsoft.com/office/powerpoint/2010/main" val="1739953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2" name="Rectangle 11"/>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27" name="Rectangle 2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8" name="Straight Connector 27"/>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title"/>
          </p:nvPr>
        </p:nvSpPr>
        <p:spPr>
          <a:xfrm>
            <a:off x="900113" y="1371600"/>
            <a:ext cx="7345362" cy="1676400"/>
          </a:xfrm>
        </p:spPr>
        <p:txBody>
          <a:bodyPr anchor="b" anchorCtr="0">
            <a:noAutofit/>
          </a:bodyPr>
          <a:lstStyle>
            <a:lvl1pPr algn="ctr">
              <a:defRPr sz="5400" b="0" i="0" cap="none" baseline="0">
                <a:solidFill>
                  <a:schemeClr val="tx1">
                    <a:lumMod val="75000"/>
                    <a:lumOff val="25000"/>
                  </a:schemeClr>
                </a:solidFill>
              </a:defRPr>
            </a:lvl1pPr>
          </a:lstStyle>
          <a:p>
            <a:r>
              <a:rPr lang="en-US"/>
              <a:t>Click to edit Master title style</a:t>
            </a:r>
            <a:endParaRPr dirty="0"/>
          </a:p>
        </p:txBody>
      </p:sp>
      <p:sp>
        <p:nvSpPr>
          <p:cNvPr id="3" name="Text Placeholder 2"/>
          <p:cNvSpPr>
            <a:spLocks noGrp="1"/>
          </p:cNvSpPr>
          <p:nvPr>
            <p:ph type="body" idx="1"/>
          </p:nvPr>
        </p:nvSpPr>
        <p:spPr>
          <a:xfrm>
            <a:off x="900113" y="3134566"/>
            <a:ext cx="7345362" cy="1500187"/>
          </a:xfrm>
        </p:spPr>
        <p:txBody>
          <a:bodyPr anchor="t" anchorCtr="0"/>
          <a:lstStyle>
            <a:lvl1pPr marL="0" indent="0" algn="ctr">
              <a:spcBef>
                <a:spcPts val="300"/>
              </a:spcBef>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1FE862C7-747E-204F-B66E-0279FC0AC320}" type="datetime1">
              <a:rPr lang="en-US" smtClean="0"/>
              <a:t>1/24/2018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F7A87A4-12C9-4FAC-8D34-87D599BDC676}" type="slidenum">
              <a:rPr lang="en-US" smtClean="0"/>
              <a:pPr>
                <a:defRPr/>
              </a:pPr>
              <a:t>‹#›</a:t>
            </a:fld>
            <a:endParaRPr lang="en-US"/>
          </a:p>
        </p:txBody>
      </p:sp>
    </p:spTree>
    <p:extLst>
      <p:ext uri="{BB962C8B-B14F-4D97-AF65-F5344CB8AC3E}">
        <p14:creationId xmlns:p14="http://schemas.microsoft.com/office/powerpoint/2010/main" val="2461264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grpSp>
        <p:nvGrpSpPr>
          <p:cNvPr id="9" name="Group 8"/>
          <p:cNvGrpSpPr/>
          <p:nvPr/>
        </p:nvGrpSpPr>
        <p:grpSpPr>
          <a:xfrm>
            <a:off x="486873" y="411480"/>
            <a:ext cx="8170254" cy="6035040"/>
            <a:chOff x="486873" y="411480"/>
            <a:chExt cx="8170254" cy="6035040"/>
          </a:xfrm>
        </p:grpSpPr>
        <p:sp>
          <p:nvSpPr>
            <p:cNvPr id="8" name="Rectangle 7"/>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5" name="Straight Connector 14"/>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562843" y="457200"/>
              <a:ext cx="7982712" cy="25786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914400" y="1123950"/>
            <a:ext cx="7342188" cy="1924050"/>
          </a:xfrm>
        </p:spPr>
        <p:txBody>
          <a:bodyPr anchor="b" anchorCtr="0">
            <a:noAutofit/>
          </a:bodyPr>
          <a:lstStyle>
            <a:lvl1pPr>
              <a:defRPr sz="5400" kern="1200">
                <a:solidFill>
                  <a:schemeClr val="tx1">
                    <a:lumMod val="75000"/>
                    <a:lumOff val="25000"/>
                  </a:schemeClr>
                </a:solidFill>
                <a:latin typeface="+mj-lt"/>
                <a:ea typeface="+mj-ea"/>
                <a:cs typeface="+mj-cs"/>
              </a:defRPr>
            </a:lvl1pPr>
          </a:lstStyle>
          <a:p>
            <a:r>
              <a:rPr lang="en-US"/>
              <a:t>Click to edit Master title style</a:t>
            </a:r>
            <a:endParaRPr dirty="0"/>
          </a:p>
        </p:txBody>
      </p:sp>
      <p:sp>
        <p:nvSpPr>
          <p:cNvPr id="3" name="Subtitle 2"/>
          <p:cNvSpPr>
            <a:spLocks noGrp="1"/>
          </p:cNvSpPr>
          <p:nvPr>
            <p:ph type="subTitle" idx="1"/>
          </p:nvPr>
        </p:nvSpPr>
        <p:spPr>
          <a:xfrm>
            <a:off x="914400" y="3429000"/>
            <a:ext cx="7342188" cy="1752600"/>
          </a:xfrm>
        </p:spPr>
        <p:txBody>
          <a:bodyPr vert="horz" lIns="91440" tIns="45720" rIns="91440" bIns="45720" rtlCol="0">
            <a:normAutofit/>
          </a:bodyPr>
          <a:lstStyle>
            <a:lvl1pPr marL="0" indent="0" algn="ctr" defTabSz="914400" rtl="0" eaLnBrk="1" latinLnBrk="0" hangingPunct="1">
              <a:spcBef>
                <a:spcPts val="300"/>
              </a:spcBef>
              <a:buClr>
                <a:schemeClr val="tx1">
                  <a:lumMod val="75000"/>
                  <a:lumOff val="25000"/>
                </a:schemeClr>
              </a:buClr>
              <a:buFont typeface="Arial" pitchFamily="34" charset="0"/>
              <a:buNone/>
              <a:defRPr sz="2000" kern="1200">
                <a:solidFill>
                  <a:schemeClr val="tx1">
                    <a:lumMod val="75000"/>
                    <a:lumOff val="2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573741" y="6122894"/>
            <a:ext cx="2133600" cy="259317"/>
          </a:xfrm>
        </p:spPr>
        <p:txBody>
          <a:bodyPr/>
          <a:lstStyle/>
          <a:p>
            <a:pPr>
              <a:defRPr/>
            </a:pPr>
            <a:fld id="{6B458776-5707-D640-BCAC-08ABCC56B8C9}" type="datetime1">
              <a:rPr lang="en-US" smtClean="0"/>
              <a:t>1/24/2018</a:t>
            </a:fld>
            <a:endParaRPr lang="en-US"/>
          </a:p>
        </p:txBody>
      </p:sp>
      <p:sp>
        <p:nvSpPr>
          <p:cNvPr id="5" name="Footer Placeholder 4"/>
          <p:cNvSpPr>
            <a:spLocks noGrp="1"/>
          </p:cNvSpPr>
          <p:nvPr>
            <p:ph type="ftr" sz="quarter" idx="11"/>
          </p:nvPr>
        </p:nvSpPr>
        <p:spPr>
          <a:xfrm>
            <a:off x="4724400" y="6122894"/>
            <a:ext cx="3810000" cy="257810"/>
          </a:xfrm>
        </p:spPr>
        <p:txBody>
          <a:bodyPr/>
          <a:lstStyle/>
          <a:p>
            <a:pPr>
              <a:defRPr/>
            </a:pPr>
            <a:r>
              <a:rPr lang="en-US" dirty="0">
                <a:solidFill>
                  <a:schemeClr val="accent4">
                    <a:lumMod val="75000"/>
                  </a:schemeClr>
                </a:solidFill>
              </a:rPr>
              <a:t>© 2018 American Psychiatric Association, all rights reserved</a:t>
            </a:r>
            <a:endParaRPr lang="en-US" dirty="0"/>
          </a:p>
        </p:txBody>
      </p:sp>
      <p:sp>
        <p:nvSpPr>
          <p:cNvPr id="6" name="Slide Number Placeholder 5"/>
          <p:cNvSpPr>
            <a:spLocks noGrp="1"/>
          </p:cNvSpPr>
          <p:nvPr>
            <p:ph type="sldNum" sz="quarter" idx="12"/>
          </p:nvPr>
        </p:nvSpPr>
        <p:spPr>
          <a:xfrm>
            <a:off x="4191000" y="6122894"/>
            <a:ext cx="762000" cy="271463"/>
          </a:xfrm>
        </p:spPr>
        <p:txBody>
          <a:bodyPr/>
          <a:lstStyle/>
          <a:p>
            <a:pPr>
              <a:defRPr/>
            </a:pPr>
            <a:fld id="{7D8C137A-01E3-4CE6-BCDE-BB9F05E96495}" type="slidenum">
              <a:rPr lang="en-US" smtClean="0"/>
              <a:pPr>
                <a:defRPr/>
              </a:pPr>
              <a:t>‹#›</a:t>
            </a:fld>
            <a:endParaRPr lang="en-US"/>
          </a:p>
        </p:txBody>
      </p:sp>
    </p:spTree>
    <p:extLst>
      <p:ext uri="{BB962C8B-B14F-4D97-AF65-F5344CB8AC3E}">
        <p14:creationId xmlns:p14="http://schemas.microsoft.com/office/powerpoint/2010/main" val="3596247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1" name="Rectangle 20"/>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pPr>
              <a:defRPr/>
            </a:pPr>
            <a:fld id="{AA6AFAB9-F205-9E4B-B87F-B9738F0236A7}" type="datetime1">
              <a:rPr lang="en-US" smtClean="0"/>
              <a:t>1/24/2018</a:t>
            </a:fld>
            <a:endParaRPr lang="en-US"/>
          </a:p>
        </p:txBody>
      </p:sp>
      <p:sp>
        <p:nvSpPr>
          <p:cNvPr id="6" name="Slide Number Placeholder 5"/>
          <p:cNvSpPr>
            <a:spLocks noGrp="1"/>
          </p:cNvSpPr>
          <p:nvPr>
            <p:ph type="sldNum" sz="quarter" idx="12"/>
          </p:nvPr>
        </p:nvSpPr>
        <p:spPr/>
        <p:txBody>
          <a:bodyPr/>
          <a:lstStyle/>
          <a:p>
            <a:pPr>
              <a:defRPr/>
            </a:pPr>
            <a:fld id="{20B7D608-B7DC-421B-A73B-575FD189654F}" type="slidenum">
              <a:rPr lang="en-US" smtClean="0"/>
              <a:pPr>
                <a:defRPr/>
              </a:pPr>
              <a:t>‹#›</a:t>
            </a:fld>
            <a:endParaRPr lang="en-US"/>
          </a:p>
        </p:txBody>
      </p:sp>
      <p:sp>
        <p:nvSpPr>
          <p:cNvPr id="14" name="Footer Placeholder 4">
            <a:extLst>
              <a:ext uri="{FF2B5EF4-FFF2-40B4-BE49-F238E27FC236}">
                <a16:creationId xmlns:a16="http://schemas.microsoft.com/office/drawing/2014/main" id="{3E69CB3E-3CF9-4CD3-9A6F-C3AE68586ED1}"/>
              </a:ext>
            </a:extLst>
          </p:cNvPr>
          <p:cNvSpPr>
            <a:spLocks noGrp="1"/>
          </p:cNvSpPr>
          <p:nvPr>
            <p:ph type="ftr" sz="quarter" idx="11"/>
          </p:nvPr>
        </p:nvSpPr>
        <p:spPr>
          <a:xfrm>
            <a:off x="4972216" y="6360667"/>
            <a:ext cx="3810000" cy="257810"/>
          </a:xfrm>
        </p:spPr>
        <p:txBody>
          <a:bodyPr/>
          <a:lstStyle/>
          <a:p>
            <a:pPr>
              <a:defRPr/>
            </a:pPr>
            <a:r>
              <a:rPr lang="en-US" dirty="0">
                <a:solidFill>
                  <a:schemeClr val="accent4">
                    <a:lumMod val="75000"/>
                  </a:schemeClr>
                </a:solidFill>
              </a:rPr>
              <a:t>© 2018 American Psychiatric Association, all rights reserved</a:t>
            </a:r>
            <a:endParaRPr lang="en-US" dirty="0"/>
          </a:p>
        </p:txBody>
      </p:sp>
    </p:spTree>
    <p:extLst>
      <p:ext uri="{BB962C8B-B14F-4D97-AF65-F5344CB8AC3E}">
        <p14:creationId xmlns:p14="http://schemas.microsoft.com/office/powerpoint/2010/main" val="1799377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sp>
          <p:nvSpPr>
            <p:cNvPr id="11" name="Rectangle 1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0"/>
            <p:cNvGrpSpPr/>
            <p:nvPr/>
          </p:nvGrpSpPr>
          <p:grpSpPr>
            <a:xfrm>
              <a:off x="256032" y="237744"/>
              <a:ext cx="8622792" cy="6364224"/>
              <a:chOff x="247157" y="247430"/>
              <a:chExt cx="8622792" cy="6364224"/>
            </a:xfrm>
          </p:grpSpPr>
          <p:sp>
            <p:nvSpPr>
              <p:cNvPr id="13" name="Rectangle 1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4" name="Straight Connector 1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Date Placeholder 1"/>
          <p:cNvSpPr>
            <a:spLocks noGrp="1"/>
          </p:cNvSpPr>
          <p:nvPr>
            <p:ph type="dt" sz="half" idx="10"/>
          </p:nvPr>
        </p:nvSpPr>
        <p:spPr/>
        <p:txBody>
          <a:bodyPr/>
          <a:lstStyle/>
          <a:p>
            <a:pPr>
              <a:defRPr/>
            </a:pPr>
            <a:fld id="{DB7D90A9-C6DA-1C49-9803-277ECE6F7043}" type="datetime1">
              <a:rPr lang="en-US" smtClean="0"/>
              <a:t>1/24/2018</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D436ABA4-E5EF-4296-9531-FCD3234B536A}" type="slidenum">
              <a:rPr lang="en-US" smtClean="0"/>
              <a:pPr>
                <a:defRPr/>
              </a:pPr>
              <a:t>‹#›</a:t>
            </a:fld>
            <a:endParaRPr lang="en-US"/>
          </a:p>
        </p:txBody>
      </p:sp>
    </p:spTree>
    <p:extLst>
      <p:ext uri="{BB962C8B-B14F-4D97-AF65-F5344CB8AC3E}">
        <p14:creationId xmlns:p14="http://schemas.microsoft.com/office/powerpoint/2010/main" val="1015789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grpSp>
        <p:nvGrpSpPr>
          <p:cNvPr id="12" name="Group 11"/>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0"/>
            <p:cNvGrpSpPr/>
            <p:nvPr/>
          </p:nvGrpSpPr>
          <p:grpSpPr>
            <a:xfrm>
              <a:off x="256032" y="237744"/>
              <a:ext cx="8622792" cy="6364224"/>
              <a:chOff x="247157" y="247430"/>
              <a:chExt cx="8622792" cy="6364224"/>
            </a:xfrm>
          </p:grpSpPr>
          <p:sp>
            <p:nvSpPr>
              <p:cNvPr id="15" name="Rectangle 14"/>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6" name="Straight Connector 15"/>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pPr>
              <a:defRPr/>
            </a:pPr>
            <a:fld id="{F84214F6-A2B5-3548-B2CE-CE62285BABD8}" type="datetime1">
              <a:rPr lang="en-US" smtClean="0"/>
              <a:t>1/24/2018</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3C96CBAE-49EE-473B-BD1B-BA5AE1E0C940}" type="slidenum">
              <a:rPr lang="en-US" smtClean="0"/>
              <a:pPr>
                <a:defRPr/>
              </a:pPr>
              <a:t>‹#›</a:t>
            </a:fld>
            <a:endParaRPr lang="en-US"/>
          </a:p>
        </p:txBody>
      </p:sp>
    </p:spTree>
    <p:extLst>
      <p:ext uri="{BB962C8B-B14F-4D97-AF65-F5344CB8AC3E}">
        <p14:creationId xmlns:p14="http://schemas.microsoft.com/office/powerpoint/2010/main" val="145871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457200" y="6147176"/>
            <a:ext cx="21336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F35CCB00-38B5-9543-8B3D-7DAFB5B0A7B3}" type="slidenum">
              <a:rPr lang="en-US" smtClean="0"/>
              <a:pPr/>
              <a:t>‹#›</a:t>
            </a:fld>
            <a:endParaRPr lang="en-US" dirty="0"/>
          </a:p>
        </p:txBody>
      </p:sp>
    </p:spTree>
    <p:extLst>
      <p:ext uri="{BB962C8B-B14F-4D97-AF65-F5344CB8AC3E}">
        <p14:creationId xmlns:p14="http://schemas.microsoft.com/office/powerpoint/2010/main" val="2132548080"/>
      </p:ext>
    </p:extLst>
  </p:cSld>
  <p:clrMap bg1="dk1" tx1="lt1" bg2="dk2" tx2="lt2" accent1="accent1" accent2="accent2" accent3="accent3" accent4="accent4" accent5="accent5" accent6="accent6" hlink="hlink" folHlink="folHlink"/>
  <p:sldLayoutIdLst>
    <p:sldLayoutId id="2147483649" r:id="rId1"/>
    <p:sldLayoutId id="2147483651"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Lst>
  <p:hf hdr="0" ftr="0" dt="0"/>
  <p:txStyles>
    <p:titleStyle>
      <a:lvl1pPr algn="l" defTabSz="457200" rtl="0" eaLnBrk="1" latinLnBrk="0" hangingPunct="1">
        <a:spcBef>
          <a:spcPct val="0"/>
        </a:spcBef>
        <a:buNone/>
        <a:defRPr sz="2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psychiatry.org/burnout"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20.png"/><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9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7788"/>
            <a:ext cx="6060302" cy="586541"/>
          </a:xfrm>
        </p:spPr>
        <p:txBody>
          <a:bodyPr anchor="t">
            <a:normAutofit/>
          </a:bodyPr>
          <a:lstStyle/>
          <a:p>
            <a:pPr algn="l"/>
            <a:r>
              <a:rPr lang="en-US" sz="3200" b="1" dirty="0"/>
              <a:t>How to Use This Slide Deck</a:t>
            </a:r>
            <a:endParaRPr lang="en-US" sz="3200" u="sng" dirty="0"/>
          </a:p>
        </p:txBody>
      </p:sp>
      <p:sp>
        <p:nvSpPr>
          <p:cNvPr id="5" name="Content Placeholder 4">
            <a:extLst>
              <a:ext uri="{FF2B5EF4-FFF2-40B4-BE49-F238E27FC236}">
                <a16:creationId xmlns:a16="http://schemas.microsoft.com/office/drawing/2014/main" id="{2E9CDF9C-222E-4319-B100-52E3210E9857}"/>
              </a:ext>
            </a:extLst>
          </p:cNvPr>
          <p:cNvSpPr>
            <a:spLocks noGrp="1"/>
          </p:cNvSpPr>
          <p:nvPr>
            <p:ph sz="quarter" idx="13"/>
          </p:nvPr>
        </p:nvSpPr>
        <p:spPr/>
        <p:txBody>
          <a:bodyPr>
            <a:normAutofit fontScale="77500" lnSpcReduction="20000"/>
          </a:bodyPr>
          <a:lstStyle/>
          <a:p>
            <a:pPr marL="0" indent="0">
              <a:buNone/>
            </a:pPr>
            <a:r>
              <a:rPr lang="en-US" dirty="0">
                <a:solidFill>
                  <a:srgbClr val="003399"/>
                </a:solidFill>
              </a:rPr>
              <a:t>This slide deck was created by the American Psychiatric Association Workgroup on Physician Wellbeing and Burnout in January, 2018. </a:t>
            </a:r>
            <a:br>
              <a:rPr lang="en-US" dirty="0">
                <a:solidFill>
                  <a:srgbClr val="003399"/>
                </a:solidFill>
              </a:rPr>
            </a:br>
            <a:br>
              <a:rPr lang="en-US" dirty="0">
                <a:solidFill>
                  <a:srgbClr val="003399"/>
                </a:solidFill>
              </a:rPr>
            </a:br>
            <a:r>
              <a:rPr lang="en-US" dirty="0">
                <a:solidFill>
                  <a:srgbClr val="003399"/>
                </a:solidFill>
              </a:rPr>
              <a:t>This deck is intended to cover the topic comprehensively. The deck is organized as sections and lends itself to easy editing.  You may edit this slide deck to shorten it or use your own logo, but may not substantively change the content of the work.</a:t>
            </a:r>
            <a:br>
              <a:rPr lang="en-US" dirty="0">
                <a:solidFill>
                  <a:srgbClr val="003399"/>
                </a:solidFill>
              </a:rPr>
            </a:br>
            <a:br>
              <a:rPr lang="en-US" dirty="0">
                <a:solidFill>
                  <a:srgbClr val="003399"/>
                </a:solidFill>
              </a:rPr>
            </a:br>
            <a:r>
              <a:rPr lang="en-US" dirty="0">
                <a:solidFill>
                  <a:srgbClr val="003399"/>
                </a:solidFill>
              </a:rPr>
              <a:t>You may present, reproduce, or distribute these slides for non-commercial purposes, but must acknowledge the APA’s copyright on each slide, “© 2018 American Psychiatric Association, all rights reserved.” </a:t>
            </a:r>
            <a:br>
              <a:rPr lang="en-US" dirty="0">
                <a:solidFill>
                  <a:srgbClr val="003399"/>
                </a:solidFill>
              </a:rPr>
            </a:br>
            <a:br>
              <a:rPr lang="en-US" dirty="0">
                <a:solidFill>
                  <a:srgbClr val="003399"/>
                </a:solidFill>
              </a:rPr>
            </a:br>
            <a:r>
              <a:rPr lang="en-US" dirty="0">
                <a:solidFill>
                  <a:srgbClr val="003399"/>
                </a:solidFill>
              </a:rPr>
              <a:t>Please review the accompanying Ambassador Manual which provides further instructions on how to use this slide deck within your institution.  For additional information and resources, please visit: </a:t>
            </a:r>
            <a:r>
              <a:rPr lang="en-US" dirty="0">
                <a:solidFill>
                  <a:srgbClr val="003399"/>
                </a:solidFill>
                <a:hlinkClick r:id="rId3"/>
              </a:rPr>
              <a:t>www.psychiatry.org/burnout</a:t>
            </a:r>
            <a:br>
              <a:rPr lang="en-US" dirty="0">
                <a:solidFill>
                  <a:srgbClr val="003399"/>
                </a:solidFill>
              </a:rPr>
            </a:br>
            <a:br>
              <a:rPr lang="en-US" dirty="0">
                <a:solidFill>
                  <a:srgbClr val="003399"/>
                </a:solidFill>
              </a:rPr>
            </a:br>
            <a:r>
              <a:rPr lang="en-US" dirty="0">
                <a:solidFill>
                  <a:srgbClr val="003399"/>
                </a:solidFill>
              </a:rPr>
              <a:t>The workgroup was convened by Anita Everett, MD, APA President, 2017-2018. </a:t>
            </a:r>
            <a:br>
              <a:rPr lang="en-US" dirty="0">
                <a:solidFill>
                  <a:srgbClr val="003399"/>
                </a:solidFill>
              </a:rPr>
            </a:br>
            <a:br>
              <a:rPr lang="en-US" dirty="0">
                <a:solidFill>
                  <a:srgbClr val="003399"/>
                </a:solidFill>
              </a:rPr>
            </a:br>
            <a:r>
              <a:rPr lang="en-US" dirty="0">
                <a:solidFill>
                  <a:srgbClr val="003399"/>
                </a:solidFill>
              </a:rPr>
              <a:t>These slides were developed by: </a:t>
            </a:r>
            <a:br>
              <a:rPr lang="en-US" dirty="0">
                <a:solidFill>
                  <a:srgbClr val="003399"/>
                </a:solidFill>
              </a:rPr>
            </a:br>
            <a:r>
              <a:rPr lang="en-US" dirty="0">
                <a:solidFill>
                  <a:srgbClr val="003399"/>
                </a:solidFill>
              </a:rPr>
              <a:t>Carol A. Bernstein, M.D.</a:t>
            </a:r>
            <a:br>
              <a:rPr lang="en-US" dirty="0">
                <a:solidFill>
                  <a:srgbClr val="003399"/>
                </a:solidFill>
              </a:rPr>
            </a:br>
            <a:r>
              <a:rPr lang="en-US" dirty="0" err="1">
                <a:solidFill>
                  <a:srgbClr val="003399"/>
                </a:solidFill>
              </a:rPr>
              <a:t>Rashi</a:t>
            </a:r>
            <a:r>
              <a:rPr lang="en-US" dirty="0">
                <a:solidFill>
                  <a:srgbClr val="003399"/>
                </a:solidFill>
              </a:rPr>
              <a:t> Aggarwal, M.D.</a:t>
            </a:r>
            <a:br>
              <a:rPr lang="en-US" dirty="0">
                <a:solidFill>
                  <a:srgbClr val="003399"/>
                </a:solidFill>
              </a:rPr>
            </a:br>
            <a:r>
              <a:rPr lang="en-US" dirty="0">
                <a:solidFill>
                  <a:srgbClr val="003399"/>
                </a:solidFill>
              </a:rPr>
              <a:t>Julie Chilton, M.D.</a:t>
            </a:r>
            <a:br>
              <a:rPr lang="en-US" dirty="0">
                <a:solidFill>
                  <a:srgbClr val="003399"/>
                </a:solidFill>
              </a:rPr>
            </a:br>
            <a:r>
              <a:rPr lang="en-US" dirty="0">
                <a:solidFill>
                  <a:srgbClr val="003399"/>
                </a:solidFill>
              </a:rPr>
              <a:t>Matthew L. Goldman, M.D., M.S.</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43573" y="5486400"/>
            <a:ext cx="1914627" cy="629374"/>
          </a:xfrm>
          <a:prstGeom prst="rect">
            <a:avLst/>
          </a:prstGeom>
        </p:spPr>
      </p:pic>
    </p:spTree>
    <p:extLst>
      <p:ext uri="{BB962C8B-B14F-4D97-AF65-F5344CB8AC3E}">
        <p14:creationId xmlns:p14="http://schemas.microsoft.com/office/powerpoint/2010/main" val="8974634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7788"/>
            <a:ext cx="6060302" cy="586541"/>
          </a:xfrm>
        </p:spPr>
        <p:txBody>
          <a:bodyPr>
            <a:noAutofit/>
          </a:bodyPr>
          <a:lstStyle/>
          <a:p>
            <a:r>
              <a:rPr lang="en-US" sz="3000" b="1" dirty="0"/>
              <a:t>AMA Consensus Statement on Physician Well-Being (2003)</a:t>
            </a:r>
          </a:p>
        </p:txBody>
      </p:sp>
      <p:sp>
        <p:nvSpPr>
          <p:cNvPr id="3" name="Content Placeholder 2"/>
          <p:cNvSpPr>
            <a:spLocks noGrp="1"/>
          </p:cNvSpPr>
          <p:nvPr>
            <p:ph sz="quarter" idx="13"/>
          </p:nvPr>
        </p:nvSpPr>
        <p:spPr>
          <a:xfrm>
            <a:off x="457200" y="1558209"/>
            <a:ext cx="7815262" cy="4571999"/>
          </a:xfrm>
        </p:spPr>
        <p:txBody>
          <a:bodyPr>
            <a:normAutofit/>
          </a:bodyPr>
          <a:lstStyle/>
          <a:p>
            <a:r>
              <a:rPr lang="en-US" sz="2600" dirty="0"/>
              <a:t>Concluded that the culture of medicine accords low priority to physician mental health despite evidence of untreated mood disorders and burden of suicide</a:t>
            </a:r>
          </a:p>
          <a:p>
            <a:r>
              <a:rPr lang="en-US" sz="2600" dirty="0"/>
              <a:t>Identified barriers to treatment: discrimination in licensing, hospital privileges and advancement</a:t>
            </a:r>
          </a:p>
          <a:p>
            <a:r>
              <a:rPr lang="en-US" sz="2600" dirty="0"/>
              <a:t>Recommended transforming attitudes and changing policies</a:t>
            </a:r>
          </a:p>
        </p:txBody>
      </p:sp>
    </p:spTree>
    <p:extLst>
      <p:ext uri="{BB962C8B-B14F-4D97-AF65-F5344CB8AC3E}">
        <p14:creationId xmlns:p14="http://schemas.microsoft.com/office/powerpoint/2010/main" val="13260415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1750" y="1101286"/>
            <a:ext cx="4000500" cy="4970318"/>
          </a:xfrm>
          <a:prstGeom prst="rect">
            <a:avLst/>
          </a:prstGeom>
        </p:spPr>
      </p:pic>
    </p:spTree>
    <p:extLst>
      <p:ext uri="{BB962C8B-B14F-4D97-AF65-F5344CB8AC3E}">
        <p14:creationId xmlns:p14="http://schemas.microsoft.com/office/powerpoint/2010/main" val="2833119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6428" y="1164795"/>
            <a:ext cx="3351143" cy="4528410"/>
          </a:xfrm>
          <a:prstGeom prst="rect">
            <a:avLst/>
          </a:prstGeom>
        </p:spPr>
      </p:pic>
    </p:spTree>
    <p:extLst>
      <p:ext uri="{BB962C8B-B14F-4D97-AF65-F5344CB8AC3E}">
        <p14:creationId xmlns:p14="http://schemas.microsoft.com/office/powerpoint/2010/main" val="13754065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3858A-DCE5-4AC0-98E6-5399FDB2A817}"/>
              </a:ext>
            </a:extLst>
          </p:cNvPr>
          <p:cNvSpPr>
            <a:spLocks noGrp="1"/>
          </p:cNvSpPr>
          <p:nvPr>
            <p:ph type="title"/>
          </p:nvPr>
        </p:nvSpPr>
        <p:spPr/>
        <p:txBody>
          <a:bodyPr/>
          <a:lstStyle/>
          <a:p>
            <a:endParaRPr lang="en-US"/>
          </a:p>
        </p:txBody>
      </p:sp>
      <p:sp>
        <p:nvSpPr>
          <p:cNvPr id="4" name="Rectangle 3">
            <a:extLst>
              <a:ext uri="{FF2B5EF4-FFF2-40B4-BE49-F238E27FC236}">
                <a16:creationId xmlns:a16="http://schemas.microsoft.com/office/drawing/2014/main" id="{26ED0567-23B8-4CCE-802E-0E3BFF3AFE61}"/>
              </a:ext>
            </a:extLst>
          </p:cNvPr>
          <p:cNvSpPr/>
          <p:nvPr/>
        </p:nvSpPr>
        <p:spPr>
          <a:xfrm>
            <a:off x="2286000" y="2151727"/>
            <a:ext cx="4572000" cy="2616101"/>
          </a:xfrm>
          <a:prstGeom prst="rect">
            <a:avLst/>
          </a:prstGeom>
        </p:spPr>
        <p:txBody>
          <a:bodyPr>
            <a:spAutoFit/>
          </a:bodyPr>
          <a:lstStyle/>
          <a:p>
            <a:pPr algn="ctr"/>
            <a:r>
              <a:rPr lang="en-US" sz="3600" b="1" dirty="0">
                <a:solidFill>
                  <a:srgbClr val="1C2D73"/>
                </a:solidFill>
              </a:rPr>
              <a:t>DISCUSS: </a:t>
            </a:r>
            <a:br>
              <a:rPr lang="en-US" sz="3200" b="1" dirty="0">
                <a:solidFill>
                  <a:srgbClr val="1C2D73"/>
                </a:solidFill>
              </a:rPr>
            </a:br>
            <a:r>
              <a:rPr lang="en-US" sz="3200" b="1" cap="all" dirty="0">
                <a:solidFill>
                  <a:srgbClr val="1C2D73"/>
                </a:solidFill>
              </a:rPr>
              <a:t>What brings you and your colleagues to discuss this issue today? </a:t>
            </a:r>
            <a:endParaRPr lang="en-US" sz="3200" cap="all" dirty="0">
              <a:solidFill>
                <a:srgbClr val="1C2D73"/>
              </a:solidFill>
            </a:endParaRPr>
          </a:p>
        </p:txBody>
      </p:sp>
    </p:spTree>
    <p:extLst>
      <p:ext uri="{BB962C8B-B14F-4D97-AF65-F5344CB8AC3E}">
        <p14:creationId xmlns:p14="http://schemas.microsoft.com/office/powerpoint/2010/main" val="4025380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t>Burnout 101</a:t>
            </a:r>
          </a:p>
        </p:txBody>
      </p:sp>
    </p:spTree>
    <p:extLst>
      <p:ext uri="{BB962C8B-B14F-4D97-AF65-F5344CB8AC3E}">
        <p14:creationId xmlns:p14="http://schemas.microsoft.com/office/powerpoint/2010/main" val="20964649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Burnout: Definitions</a:t>
            </a:r>
          </a:p>
        </p:txBody>
      </p:sp>
      <p:sp>
        <p:nvSpPr>
          <p:cNvPr id="3" name="Content Placeholder 2"/>
          <p:cNvSpPr>
            <a:spLocks noGrp="1"/>
          </p:cNvSpPr>
          <p:nvPr>
            <p:ph sz="quarter" idx="13"/>
          </p:nvPr>
        </p:nvSpPr>
        <p:spPr/>
        <p:txBody>
          <a:bodyPr>
            <a:noAutofit/>
          </a:bodyPr>
          <a:lstStyle/>
          <a:p>
            <a:pPr>
              <a:lnSpc>
                <a:spcPct val="90000"/>
              </a:lnSpc>
            </a:pPr>
            <a:r>
              <a:rPr lang="en-US" altLang="en-US" sz="2400" b="1" u="sng" dirty="0">
                <a:ea typeface="ＭＳ Ｐゴシック" pitchFamily="34" charset="-128"/>
              </a:rPr>
              <a:t>Emotional depletion</a:t>
            </a:r>
            <a:r>
              <a:rPr lang="en-US" altLang="en-US" sz="2400" dirty="0">
                <a:ea typeface="ＭＳ Ｐゴシック" pitchFamily="34" charset="-128"/>
              </a:rPr>
              <a:t>: feeling frustrated, tired of going to work, hard to deal with others at work </a:t>
            </a:r>
          </a:p>
          <a:p>
            <a:pPr>
              <a:lnSpc>
                <a:spcPct val="90000"/>
              </a:lnSpc>
            </a:pPr>
            <a:r>
              <a:rPr lang="en-US" altLang="en-US" sz="2400" b="1" u="sng" dirty="0">
                <a:ea typeface="ＭＳ Ｐゴシック" pitchFamily="34" charset="-128"/>
              </a:rPr>
              <a:t>Detachment/cynicism</a:t>
            </a:r>
            <a:r>
              <a:rPr lang="en-US" altLang="en-US" sz="2400" dirty="0">
                <a:ea typeface="ＭＳ Ｐゴシック" pitchFamily="34" charset="-128"/>
              </a:rPr>
              <a:t>: being less empathic with patients/others, detached from work, seeing patients as diagnoses/objects/sources of frustration</a:t>
            </a:r>
          </a:p>
          <a:p>
            <a:pPr>
              <a:lnSpc>
                <a:spcPct val="90000"/>
              </a:lnSpc>
            </a:pPr>
            <a:r>
              <a:rPr lang="en-US" altLang="en-US" sz="2400" b="1" u="sng" dirty="0">
                <a:ea typeface="ＭＳ Ｐゴシック" pitchFamily="34" charset="-128"/>
              </a:rPr>
              <a:t>Low personal achievement</a:t>
            </a:r>
            <a:r>
              <a:rPr lang="en-US" altLang="en-US" sz="2400" dirty="0">
                <a:ea typeface="ＭＳ Ｐゴシック" pitchFamily="34" charset="-128"/>
              </a:rPr>
              <a:t>: experiencing work as unrewarding, “going through the motions” </a:t>
            </a:r>
          </a:p>
          <a:p>
            <a:r>
              <a:rPr lang="en-US" sz="2400" b="1" u="sng" dirty="0"/>
              <a:t>Depersonalization</a:t>
            </a:r>
            <a:r>
              <a:rPr lang="en-US" sz="2400" dirty="0"/>
              <a:t>: thoughts and feelings seem unreal or not belonging to oneself</a:t>
            </a:r>
            <a:endParaRPr lang="en-US" altLang="en-US" sz="2400" i="1" dirty="0">
              <a:ea typeface="ＭＳ Ｐゴシック" pitchFamily="34" charset="-128"/>
            </a:endParaRPr>
          </a:p>
        </p:txBody>
      </p:sp>
    </p:spTree>
    <p:extLst>
      <p:ext uri="{BB962C8B-B14F-4D97-AF65-F5344CB8AC3E}">
        <p14:creationId xmlns:p14="http://schemas.microsoft.com/office/powerpoint/2010/main" val="721168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br>
              <a:rPr lang="en-US" sz="3200" b="1" dirty="0"/>
            </a:br>
            <a:r>
              <a:rPr lang="en-US" sz="3200" b="1" dirty="0"/>
              <a:t>Drivers of Burnout</a:t>
            </a:r>
            <a:br>
              <a:rPr lang="en-US" dirty="0"/>
            </a:br>
            <a:endParaRPr lang="en-US" dirty="0"/>
          </a:p>
        </p:txBody>
      </p:sp>
      <p:sp>
        <p:nvSpPr>
          <p:cNvPr id="3" name="Content Placeholder 2"/>
          <p:cNvSpPr>
            <a:spLocks noGrp="1"/>
          </p:cNvSpPr>
          <p:nvPr>
            <p:ph sz="quarter" idx="13"/>
          </p:nvPr>
        </p:nvSpPr>
        <p:spPr/>
        <p:txBody>
          <a:bodyPr>
            <a:normAutofit fontScale="92500" lnSpcReduction="10000"/>
          </a:bodyPr>
          <a:lstStyle/>
          <a:p>
            <a:pPr fontAlgn="auto">
              <a:spcAft>
                <a:spcPts val="0"/>
              </a:spcAft>
            </a:pPr>
            <a:r>
              <a:rPr lang="en-US" sz="3000" dirty="0"/>
              <a:t>Excess stress mediated by long hours, fatigue and work compression as well as the intensity of work environment</a:t>
            </a:r>
          </a:p>
          <a:p>
            <a:pPr fontAlgn="auto">
              <a:spcAft>
                <a:spcPts val="0"/>
              </a:spcAft>
            </a:pPr>
            <a:r>
              <a:rPr lang="en-US" sz="3000" dirty="0"/>
              <a:t>Loss of meaning in medicine and patient care:</a:t>
            </a:r>
          </a:p>
          <a:p>
            <a:pPr marL="350838" lvl="1" indent="0" fontAlgn="auto">
              <a:spcAft>
                <a:spcPts val="0"/>
              </a:spcAft>
              <a:buNone/>
            </a:pPr>
            <a:r>
              <a:rPr lang="en-US" sz="3000" dirty="0"/>
              <a:t>Decreased support, increased responsibility, without autonomy and flexibility</a:t>
            </a:r>
          </a:p>
          <a:p>
            <a:pPr fontAlgn="auto">
              <a:spcAft>
                <a:spcPts val="0"/>
              </a:spcAft>
            </a:pPr>
            <a:r>
              <a:rPr lang="en-US" sz="3000" dirty="0"/>
              <a:t>Challenges in institutional cultures: perceived lack of peer support, lack of professionalism, disengaged leadership</a:t>
            </a:r>
          </a:p>
          <a:p>
            <a:pPr fontAlgn="auto">
              <a:spcAft>
                <a:spcPts val="0"/>
              </a:spcAft>
            </a:pPr>
            <a:r>
              <a:rPr lang="en-US" sz="3000" dirty="0"/>
              <a:t>Problems with work-life balance</a:t>
            </a:r>
          </a:p>
          <a:p>
            <a:endParaRPr lang="en-US" dirty="0"/>
          </a:p>
        </p:txBody>
      </p:sp>
    </p:spTree>
    <p:extLst>
      <p:ext uri="{BB962C8B-B14F-4D97-AF65-F5344CB8AC3E}">
        <p14:creationId xmlns:p14="http://schemas.microsoft.com/office/powerpoint/2010/main" val="15369923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a:t>Poor Stress Response </a:t>
            </a:r>
            <a:r>
              <a:rPr lang="en-US" sz="2800" b="1" dirty="0">
                <a:sym typeface="Wingdings"/>
              </a:rPr>
              <a:t> </a:t>
            </a:r>
            <a:r>
              <a:rPr lang="en-US" sz="2800" b="1" dirty="0"/>
              <a:t>Burnout</a:t>
            </a:r>
          </a:p>
        </p:txBody>
      </p:sp>
      <p:pic>
        <p:nvPicPr>
          <p:cNvPr id="3" name="Picture 2"/>
          <p:cNvPicPr>
            <a:picLocks noChangeAspect="1"/>
          </p:cNvPicPr>
          <p:nvPr/>
        </p:nvPicPr>
        <p:blipFill>
          <a:blip r:embed="rId2" cstate="print"/>
          <a:stretch>
            <a:fillRect/>
          </a:stretch>
        </p:blipFill>
        <p:spPr>
          <a:xfrm>
            <a:off x="457200" y="1468164"/>
            <a:ext cx="7772401" cy="4555042"/>
          </a:xfrm>
          <a:prstGeom prst="rect">
            <a:avLst/>
          </a:prstGeom>
        </p:spPr>
      </p:pic>
      <p:sp>
        <p:nvSpPr>
          <p:cNvPr id="4" name="TextBox 3"/>
          <p:cNvSpPr txBox="1"/>
          <p:nvPr/>
        </p:nvSpPr>
        <p:spPr>
          <a:xfrm>
            <a:off x="812920" y="5858695"/>
            <a:ext cx="1449436" cy="230832"/>
          </a:xfrm>
          <a:prstGeom prst="rect">
            <a:avLst/>
          </a:prstGeom>
          <a:noFill/>
        </p:spPr>
        <p:txBody>
          <a:bodyPr wrap="none" rtlCol="0">
            <a:spAutoFit/>
          </a:bodyPr>
          <a:lstStyle/>
          <a:p>
            <a:r>
              <a:rPr lang="en-US" sz="900" i="1" dirty="0"/>
              <a:t>Yerkes-Dodson Curve 1908 </a:t>
            </a:r>
          </a:p>
        </p:txBody>
      </p:sp>
    </p:spTree>
    <p:extLst>
      <p:ext uri="{BB962C8B-B14F-4D97-AF65-F5344CB8AC3E}">
        <p14:creationId xmlns:p14="http://schemas.microsoft.com/office/powerpoint/2010/main" val="38603459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ernee01\AppData\Local\Microsoft\Windows\Temporary Internet Files\Content.Outlook\LSN0SLVS\IMG_4628.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69050" y="1269999"/>
            <a:ext cx="4739749" cy="469088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0" y="6147152"/>
            <a:ext cx="1219200" cy="400774"/>
          </a:xfrm>
          <a:prstGeom prst="rect">
            <a:avLst/>
          </a:prstGeom>
        </p:spPr>
      </p:pic>
    </p:spTree>
    <p:extLst>
      <p:ext uri="{BB962C8B-B14F-4D97-AF65-F5344CB8AC3E}">
        <p14:creationId xmlns:p14="http://schemas.microsoft.com/office/powerpoint/2010/main" val="10123165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Rot="1" noChangeArrowheads="1"/>
          </p:cNvSpPr>
          <p:nvPr>
            <p:ph type="title"/>
          </p:nvPr>
        </p:nvSpPr>
        <p:spPr/>
        <p:txBody>
          <a:bodyPr>
            <a:noAutofit/>
          </a:bodyPr>
          <a:lstStyle/>
          <a:p>
            <a:pPr eaLnBrk="1" fontAlgn="auto" hangingPunct="1">
              <a:spcAft>
                <a:spcPts val="0"/>
              </a:spcAft>
              <a:defRPr/>
            </a:pPr>
            <a:r>
              <a:rPr lang="en-US" sz="3200" b="1" dirty="0">
                <a:ea typeface="ＭＳ Ｐゴシック" charset="-128"/>
                <a:cs typeface="ＭＳ Ｐゴシック" charset="-128"/>
              </a:rPr>
              <a:t>General Risk Factors for Burnout/Distress</a:t>
            </a:r>
          </a:p>
        </p:txBody>
      </p:sp>
      <p:sp>
        <p:nvSpPr>
          <p:cNvPr id="33795" name="Rectangle 3"/>
          <p:cNvSpPr>
            <a:spLocks noGrp="1" noRot="1" noChangeArrowheads="1"/>
          </p:cNvSpPr>
          <p:nvPr>
            <p:ph sz="quarter" idx="13"/>
          </p:nvPr>
        </p:nvSpPr>
        <p:spPr>
          <a:ln>
            <a:miter lim="800000"/>
            <a:headEnd/>
            <a:tailEnd/>
          </a:ln>
          <a:extLst/>
        </p:spPr>
        <p:txBody>
          <a:bodyPr>
            <a:normAutofit/>
          </a:bodyPr>
          <a:lstStyle/>
          <a:p>
            <a:pPr eaLnBrk="1" hangingPunct="1">
              <a:defRPr/>
            </a:pPr>
            <a:r>
              <a:rPr lang="en-US" sz="2800" dirty="0">
                <a:ea typeface="ＭＳ Ｐゴシック" charset="-128"/>
                <a:cs typeface="ＭＳ Ｐゴシック" charset="-128"/>
              </a:rPr>
              <a:t>Sleep deprivation</a:t>
            </a:r>
          </a:p>
          <a:p>
            <a:pPr eaLnBrk="1" hangingPunct="1">
              <a:defRPr/>
            </a:pPr>
            <a:r>
              <a:rPr lang="en-US" sz="2800" dirty="0">
                <a:ea typeface="ＭＳ Ｐゴシック" charset="-128"/>
                <a:cs typeface="ＭＳ Ｐゴシック" charset="-128"/>
              </a:rPr>
              <a:t>High level of work/life conflict</a:t>
            </a:r>
          </a:p>
          <a:p>
            <a:pPr eaLnBrk="1" hangingPunct="1">
              <a:defRPr/>
            </a:pPr>
            <a:r>
              <a:rPr lang="en-US" sz="2800" dirty="0">
                <a:ea typeface="ＭＳ Ｐゴシック" charset="-128"/>
                <a:cs typeface="ＭＳ Ｐゴシック" charset="-128"/>
              </a:rPr>
              <a:t>Work interrupted by personal concerns</a:t>
            </a:r>
          </a:p>
          <a:p>
            <a:pPr eaLnBrk="1" hangingPunct="1">
              <a:defRPr/>
            </a:pPr>
            <a:r>
              <a:rPr lang="en-US" sz="2800" dirty="0">
                <a:ea typeface="ＭＳ Ｐゴシック" charset="-128"/>
                <a:cs typeface="ＭＳ Ｐゴシック" charset="-128"/>
              </a:rPr>
              <a:t>High level of anger, loneliness, or anxiety</a:t>
            </a:r>
          </a:p>
          <a:p>
            <a:pPr eaLnBrk="1" hangingPunct="1">
              <a:defRPr/>
            </a:pPr>
            <a:r>
              <a:rPr lang="en-US" sz="2800" dirty="0">
                <a:ea typeface="ＭＳ Ｐゴシック" charset="-128"/>
                <a:cs typeface="ＭＳ Ｐゴシック" charset="-128"/>
              </a:rPr>
              <a:t>Stress of work relationships</a:t>
            </a:r>
          </a:p>
          <a:p>
            <a:pPr eaLnBrk="1" hangingPunct="1">
              <a:defRPr/>
            </a:pPr>
            <a:r>
              <a:rPr lang="en-US" sz="2800" dirty="0">
                <a:ea typeface="ＭＳ Ｐゴシック" charset="-128"/>
                <a:cs typeface="ＭＳ Ｐゴシック" charset="-128"/>
              </a:rPr>
              <a:t>Anxiety about competency</a:t>
            </a:r>
          </a:p>
          <a:p>
            <a:pPr eaLnBrk="1" hangingPunct="1">
              <a:defRPr/>
            </a:pPr>
            <a:r>
              <a:rPr lang="en-US" sz="2800" dirty="0">
                <a:ea typeface="ＭＳ Ｐゴシック" charset="-128"/>
                <a:cs typeface="ＭＳ Ｐゴシック" charset="-128"/>
              </a:rPr>
              <a:t>Difficulty “unplugging” after work</a:t>
            </a:r>
          </a:p>
          <a:p>
            <a:pPr eaLnBrk="1" hangingPunct="1">
              <a:defRPr/>
            </a:pPr>
            <a:r>
              <a:rPr lang="en-US" sz="2800" dirty="0">
                <a:ea typeface="ＭＳ Ｐゴシック" charset="-128"/>
                <a:cs typeface="ＭＳ Ｐゴシック" charset="-128"/>
              </a:rPr>
              <a:t>Regular use of alcohol and other drugs</a:t>
            </a:r>
          </a:p>
          <a:p>
            <a:pPr lvl="8">
              <a:buFontTx/>
              <a:buNone/>
              <a:defRPr/>
            </a:pPr>
            <a:endParaRPr lang="en-US" sz="2000" dirty="0"/>
          </a:p>
          <a:p>
            <a:pPr eaLnBrk="1" hangingPunct="1">
              <a:buFont typeface="Arial" charset="0"/>
              <a:buNone/>
              <a:defRPr/>
            </a:pPr>
            <a:endParaRPr lang="en-US" sz="3600" dirty="0">
              <a:ea typeface="ＭＳ Ｐゴシック" charset="-128"/>
              <a:cs typeface="ＭＳ Ｐゴシック" charset="-128"/>
            </a:endParaRPr>
          </a:p>
        </p:txBody>
      </p:sp>
      <p:sp>
        <p:nvSpPr>
          <p:cNvPr id="36868" name="TextBox 5"/>
          <p:cNvSpPr txBox="1">
            <a:spLocks noChangeArrowheads="1"/>
          </p:cNvSpPr>
          <p:nvPr/>
        </p:nvSpPr>
        <p:spPr bwMode="auto">
          <a:xfrm>
            <a:off x="457200" y="5818023"/>
            <a:ext cx="83058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700">
                <a:solidFill>
                  <a:schemeClr val="tx1"/>
                </a:solidFill>
                <a:latin typeface="Georgia" pitchFamily="18" charset="0"/>
                <a:ea typeface="MS PGothic" pitchFamily="34" charset="-128"/>
              </a:defRPr>
            </a:lvl1pPr>
            <a:lvl2pPr marL="742950" indent="-285750">
              <a:defRPr sz="2200">
                <a:solidFill>
                  <a:schemeClr val="tx2"/>
                </a:solidFill>
                <a:latin typeface="Georgia" pitchFamily="18" charset="0"/>
                <a:ea typeface="MS PGothic" pitchFamily="34" charset="-128"/>
              </a:defRPr>
            </a:lvl2pPr>
            <a:lvl3pPr marL="1143000">
              <a:defRPr sz="2000">
                <a:solidFill>
                  <a:schemeClr val="tx1"/>
                </a:solidFill>
                <a:latin typeface="Georgia" pitchFamily="18" charset="0"/>
                <a:ea typeface="MS PGothic" pitchFamily="34" charset="-128"/>
              </a:defRPr>
            </a:lvl3pPr>
            <a:lvl4pPr marL="1600200">
              <a:defRPr sz="2000">
                <a:solidFill>
                  <a:schemeClr val="tx2"/>
                </a:solidFill>
                <a:latin typeface="Georgia" pitchFamily="18" charset="0"/>
                <a:ea typeface="MS PGothic" pitchFamily="34" charset="-128"/>
              </a:defRPr>
            </a:lvl4pPr>
            <a:lvl5pPr marL="2057400">
              <a:defRPr>
                <a:solidFill>
                  <a:schemeClr val="tx1"/>
                </a:solidFill>
                <a:latin typeface="Georgia" pitchFamily="18" charset="0"/>
                <a:ea typeface="MS PGothic" pitchFamily="34" charset="-128"/>
              </a:defRPr>
            </a:lvl5pPr>
            <a:lvl6pPr marL="2514600" indent="-228600" eaLnBrk="0" fontAlgn="base" hangingPunct="0">
              <a:spcAft>
                <a:spcPct val="0"/>
              </a:spcAft>
              <a:buClr>
                <a:srgbClr val="8FB08C"/>
              </a:buClr>
              <a:buChar char="•"/>
              <a:defRPr>
                <a:solidFill>
                  <a:schemeClr val="tx1"/>
                </a:solidFill>
                <a:latin typeface="Georgia" pitchFamily="18" charset="0"/>
                <a:ea typeface="MS PGothic" pitchFamily="34" charset="-128"/>
              </a:defRPr>
            </a:lvl6pPr>
            <a:lvl7pPr marL="2971800" indent="-228600" eaLnBrk="0" fontAlgn="base" hangingPunct="0">
              <a:spcAft>
                <a:spcPct val="0"/>
              </a:spcAft>
              <a:buClr>
                <a:srgbClr val="8FB08C"/>
              </a:buClr>
              <a:defRPr>
                <a:solidFill>
                  <a:schemeClr val="tx1"/>
                </a:solidFill>
                <a:latin typeface="Georgia" pitchFamily="18" charset="0"/>
                <a:ea typeface="MS PGothic" pitchFamily="34" charset="-128"/>
              </a:defRPr>
            </a:lvl7pPr>
            <a:lvl8pPr marL="3429000" indent="-228600" eaLnBrk="0" fontAlgn="base" hangingPunct="0">
              <a:spcAft>
                <a:spcPct val="0"/>
              </a:spcAft>
              <a:buClr>
                <a:srgbClr val="8FB08C"/>
              </a:buClr>
              <a:defRPr>
                <a:solidFill>
                  <a:schemeClr val="tx1"/>
                </a:solidFill>
                <a:latin typeface="Georgia" pitchFamily="18" charset="0"/>
                <a:ea typeface="MS PGothic" pitchFamily="34" charset="-128"/>
              </a:defRPr>
            </a:lvl8pPr>
            <a:lvl9pPr marL="3886200" indent="-228600" eaLnBrk="0" fontAlgn="base" hangingPunct="0">
              <a:spcAft>
                <a:spcPct val="0"/>
              </a:spcAft>
              <a:buClr>
                <a:srgbClr val="8FB08C"/>
              </a:buClr>
              <a:defRPr>
                <a:solidFill>
                  <a:schemeClr val="tx1"/>
                </a:solidFill>
                <a:latin typeface="Georgia" pitchFamily="18" charset="0"/>
                <a:ea typeface="MS PGothic" pitchFamily="34" charset="-128"/>
              </a:defRPr>
            </a:lvl9pPr>
          </a:lstStyle>
          <a:p>
            <a:r>
              <a:rPr lang="en-US" altLang="en-US" sz="900" i="1" dirty="0">
                <a:latin typeface="Arial" pitchFamily="34" charset="0"/>
                <a:cs typeface="Arial" pitchFamily="34" charset="0"/>
              </a:rPr>
              <a:t>Sargent MC, et al. J Bone Joint </a:t>
            </a:r>
            <a:r>
              <a:rPr lang="en-US" altLang="en-US" sz="900" i="1" dirty="0" err="1">
                <a:latin typeface="Arial" pitchFamily="34" charset="0"/>
                <a:cs typeface="Arial" pitchFamily="34" charset="0"/>
              </a:rPr>
              <a:t>Surg</a:t>
            </a:r>
            <a:r>
              <a:rPr lang="en-US" altLang="en-US" sz="900" i="1" dirty="0">
                <a:latin typeface="Arial" pitchFamily="34" charset="0"/>
                <a:cs typeface="Arial" pitchFamily="34" charset="0"/>
              </a:rPr>
              <a:t> Am 2009</a:t>
            </a:r>
          </a:p>
        </p:txBody>
      </p:sp>
    </p:spTree>
    <p:extLst>
      <p:ext uri="{BB962C8B-B14F-4D97-AF65-F5344CB8AC3E}">
        <p14:creationId xmlns:p14="http://schemas.microsoft.com/office/powerpoint/2010/main" val="14838346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870853" y="3152569"/>
            <a:ext cx="6924131" cy="1290386"/>
          </a:xfrm>
        </p:spPr>
        <p:txBody>
          <a:bodyPr>
            <a:normAutofit fontScale="90000"/>
          </a:bodyPr>
          <a:lstStyle/>
          <a:p>
            <a:r>
              <a:rPr lang="en-US" sz="4800" b="1" dirty="0"/>
              <a:t>APA Wellbeing Ambassador Toolkit</a:t>
            </a:r>
          </a:p>
        </p:txBody>
      </p:sp>
      <p:sp>
        <p:nvSpPr>
          <p:cNvPr id="14338" name="Subtitle 2"/>
          <p:cNvSpPr>
            <a:spLocks noGrp="1"/>
          </p:cNvSpPr>
          <p:nvPr>
            <p:ph type="subTitle" idx="1"/>
          </p:nvPr>
        </p:nvSpPr>
        <p:spPr>
          <a:xfrm>
            <a:off x="870855" y="4470731"/>
            <a:ext cx="6263190" cy="1071499"/>
          </a:xfrm>
        </p:spPr>
        <p:txBody>
          <a:bodyPr>
            <a:normAutofit fontScale="85000" lnSpcReduction="20000"/>
          </a:bodyPr>
          <a:lstStyle/>
          <a:p>
            <a:r>
              <a:rPr lang="en-US" sz="2800" b="1" dirty="0">
                <a:solidFill>
                  <a:schemeClr val="tx1"/>
                </a:solidFill>
              </a:rPr>
              <a:t>Physician Burnout and Depression:</a:t>
            </a:r>
          </a:p>
          <a:p>
            <a:r>
              <a:rPr lang="en-US" sz="2800" b="1" dirty="0">
                <a:solidFill>
                  <a:schemeClr val="tx1"/>
                </a:solidFill>
              </a:rPr>
              <a:t>Challenges and Opportunities</a:t>
            </a:r>
          </a:p>
          <a:p>
            <a:endParaRPr lang="en-US" sz="700" dirty="0">
              <a:solidFill>
                <a:schemeClr val="tx1"/>
              </a:solidFill>
            </a:endParaRPr>
          </a:p>
          <a:p>
            <a:r>
              <a:rPr lang="en-US" sz="1600" dirty="0">
                <a:solidFill>
                  <a:schemeClr val="tx1"/>
                </a:solidFill>
              </a:rPr>
              <a:t>January 2018</a:t>
            </a:r>
          </a:p>
        </p:txBody>
      </p:sp>
    </p:spTree>
    <p:extLst>
      <p:ext uri="{BB962C8B-B14F-4D97-AF65-F5344CB8AC3E}">
        <p14:creationId xmlns:p14="http://schemas.microsoft.com/office/powerpoint/2010/main" val="20873106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147" y="202684"/>
            <a:ext cx="7563679" cy="586541"/>
          </a:xfrm>
        </p:spPr>
        <p:txBody>
          <a:bodyPr>
            <a:noAutofit/>
          </a:bodyPr>
          <a:lstStyle/>
          <a:p>
            <a:r>
              <a:rPr lang="en-US" sz="2800" b="1" dirty="0"/>
              <a:t>Effects of Medical Errors on Physician Wellbeing: “The Second Victim”</a:t>
            </a:r>
          </a:p>
        </p:txBody>
      </p:sp>
      <p:sp>
        <p:nvSpPr>
          <p:cNvPr id="3" name="Content Placeholder 2"/>
          <p:cNvSpPr>
            <a:spLocks noGrp="1"/>
          </p:cNvSpPr>
          <p:nvPr>
            <p:ph sz="quarter" idx="13"/>
          </p:nvPr>
        </p:nvSpPr>
        <p:spPr/>
        <p:txBody>
          <a:bodyPr>
            <a:noAutofit/>
          </a:bodyPr>
          <a:lstStyle/>
          <a:p>
            <a:pPr>
              <a:lnSpc>
                <a:spcPct val="200000"/>
              </a:lnSpc>
            </a:pPr>
            <a:r>
              <a:rPr lang="en-US" sz="2000" dirty="0"/>
              <a:t>Guilt</a:t>
            </a:r>
          </a:p>
          <a:p>
            <a:pPr>
              <a:lnSpc>
                <a:spcPct val="200000"/>
              </a:lnSpc>
            </a:pPr>
            <a:r>
              <a:rPr lang="en-US" sz="2000" dirty="0"/>
              <a:t>Shame</a:t>
            </a:r>
          </a:p>
          <a:p>
            <a:pPr>
              <a:lnSpc>
                <a:spcPct val="200000"/>
              </a:lnSpc>
            </a:pPr>
            <a:r>
              <a:rPr lang="en-US" sz="2000" dirty="0"/>
              <a:t>Feelings of inadequacy</a:t>
            </a:r>
          </a:p>
          <a:p>
            <a:pPr>
              <a:lnSpc>
                <a:spcPct val="200000"/>
              </a:lnSpc>
            </a:pPr>
            <a:r>
              <a:rPr lang="en-US" sz="2000" dirty="0"/>
              <a:t>Difficulty concentrating</a:t>
            </a:r>
          </a:p>
          <a:p>
            <a:pPr>
              <a:lnSpc>
                <a:spcPct val="200000"/>
              </a:lnSpc>
            </a:pPr>
            <a:r>
              <a:rPr lang="en-US" sz="2000" dirty="0"/>
              <a:t>Declining clinical judgment</a:t>
            </a:r>
          </a:p>
          <a:p>
            <a:pPr>
              <a:lnSpc>
                <a:spcPct val="200000"/>
              </a:lnSpc>
            </a:pPr>
            <a:r>
              <a:rPr lang="en-US" sz="2000" dirty="0"/>
              <a:t>Avoidance of some procedures</a:t>
            </a:r>
          </a:p>
        </p:txBody>
      </p:sp>
      <p:sp>
        <p:nvSpPr>
          <p:cNvPr id="4" name="TextBox 3"/>
          <p:cNvSpPr txBox="1"/>
          <p:nvPr/>
        </p:nvSpPr>
        <p:spPr>
          <a:xfrm>
            <a:off x="245394" y="5894966"/>
            <a:ext cx="2501006" cy="230832"/>
          </a:xfrm>
          <a:prstGeom prst="rect">
            <a:avLst/>
          </a:prstGeom>
          <a:noFill/>
        </p:spPr>
        <p:txBody>
          <a:bodyPr wrap="none" rtlCol="0">
            <a:spAutoFit/>
          </a:bodyPr>
          <a:lstStyle/>
          <a:p>
            <a:r>
              <a:rPr lang="en-US" sz="900" i="1" dirty="0" err="1">
                <a:latin typeface="Arial" pitchFamily="34" charset="0"/>
                <a:cs typeface="Arial" pitchFamily="34" charset="0"/>
              </a:rPr>
              <a:t>Helo</a:t>
            </a:r>
            <a:r>
              <a:rPr lang="en-US" sz="900" i="1" dirty="0">
                <a:latin typeface="Arial" pitchFamily="34" charset="0"/>
                <a:cs typeface="Arial" pitchFamily="34" charset="0"/>
              </a:rPr>
              <a:t> S &amp; Moulton CE, </a:t>
            </a:r>
            <a:r>
              <a:rPr lang="en-US" sz="900" i="1" dirty="0" err="1"/>
              <a:t>Transl</a:t>
            </a:r>
            <a:r>
              <a:rPr lang="en-US" sz="900" i="1" dirty="0"/>
              <a:t> </a:t>
            </a:r>
            <a:r>
              <a:rPr lang="en-US" sz="900" i="1" dirty="0" err="1"/>
              <a:t>Androl</a:t>
            </a:r>
            <a:r>
              <a:rPr lang="en-US" sz="900" i="1" dirty="0"/>
              <a:t> </a:t>
            </a:r>
            <a:r>
              <a:rPr lang="en-US" sz="900" i="1" dirty="0" err="1"/>
              <a:t>Urol</a:t>
            </a:r>
            <a:r>
              <a:rPr lang="en-US" sz="900" i="1" dirty="0"/>
              <a:t>, </a:t>
            </a:r>
            <a:r>
              <a:rPr lang="en-US" sz="900" i="1" dirty="0">
                <a:latin typeface="Arial" pitchFamily="34" charset="0"/>
                <a:cs typeface="Arial" pitchFamily="34" charset="0"/>
              </a:rPr>
              <a:t>2017</a:t>
            </a:r>
          </a:p>
        </p:txBody>
      </p:sp>
      <p:sp>
        <p:nvSpPr>
          <p:cNvPr id="5" name="TextBox 4"/>
          <p:cNvSpPr txBox="1"/>
          <p:nvPr/>
        </p:nvSpPr>
        <p:spPr>
          <a:xfrm>
            <a:off x="4953000" y="1361440"/>
            <a:ext cx="3429000" cy="4401205"/>
          </a:xfrm>
          <a:prstGeom prst="rect">
            <a:avLst/>
          </a:prstGeom>
          <a:noFill/>
        </p:spPr>
        <p:txBody>
          <a:bodyPr wrap="square" rtlCol="0">
            <a:spAutoFit/>
          </a:bodyPr>
          <a:lstStyle/>
          <a:p>
            <a:pPr marL="285750" indent="-285750">
              <a:lnSpc>
                <a:spcPct val="200000"/>
              </a:lnSpc>
              <a:buFont typeface="Arial" charset="0"/>
              <a:buChar char="•"/>
            </a:pPr>
            <a:r>
              <a:rPr lang="en-US" sz="2000" dirty="0">
                <a:latin typeface="+mn-lt"/>
              </a:rPr>
              <a:t>Loss of confidence</a:t>
            </a:r>
          </a:p>
          <a:p>
            <a:pPr marL="285750" indent="-285750">
              <a:lnSpc>
                <a:spcPct val="200000"/>
              </a:lnSpc>
              <a:buFont typeface="Arial" charset="0"/>
              <a:buChar char="•"/>
            </a:pPr>
            <a:r>
              <a:rPr lang="en-US" sz="2000" dirty="0">
                <a:latin typeface="+mn-lt"/>
              </a:rPr>
              <a:t>Trouble sleeping</a:t>
            </a:r>
          </a:p>
          <a:p>
            <a:pPr marL="285750" indent="-285750">
              <a:lnSpc>
                <a:spcPct val="200000"/>
              </a:lnSpc>
              <a:buFont typeface="Arial" charset="0"/>
              <a:buChar char="•"/>
            </a:pPr>
            <a:r>
              <a:rPr lang="en-US" sz="2000" dirty="0">
                <a:latin typeface="+mn-lt"/>
              </a:rPr>
              <a:t>Difficulty enjoying leisure activities and daily life</a:t>
            </a:r>
          </a:p>
          <a:p>
            <a:pPr marL="285750" indent="-285750">
              <a:lnSpc>
                <a:spcPct val="200000"/>
              </a:lnSpc>
              <a:buFont typeface="Arial" charset="0"/>
              <a:buChar char="•"/>
            </a:pPr>
            <a:r>
              <a:rPr lang="en-US" sz="2000" dirty="0">
                <a:latin typeface="+mn-lt"/>
              </a:rPr>
              <a:t>Depression</a:t>
            </a:r>
          </a:p>
          <a:p>
            <a:pPr marL="285750" indent="-285750">
              <a:lnSpc>
                <a:spcPct val="200000"/>
              </a:lnSpc>
              <a:buFont typeface="Arial" charset="0"/>
              <a:buChar char="•"/>
            </a:pPr>
            <a:r>
              <a:rPr lang="en-US" sz="2000" dirty="0">
                <a:latin typeface="+mn-lt"/>
              </a:rPr>
              <a:t>Worry about reputation</a:t>
            </a:r>
          </a:p>
          <a:p>
            <a:pPr marL="285750" indent="-285750">
              <a:lnSpc>
                <a:spcPct val="200000"/>
              </a:lnSpc>
              <a:buFont typeface="Arial" charset="0"/>
              <a:buChar char="•"/>
            </a:pPr>
            <a:r>
              <a:rPr lang="en-US" sz="2000" dirty="0">
                <a:latin typeface="+mn-lt"/>
              </a:rPr>
              <a:t>~PTSD</a:t>
            </a:r>
          </a:p>
        </p:txBody>
      </p:sp>
    </p:spTree>
    <p:extLst>
      <p:ext uri="{BB962C8B-B14F-4D97-AF65-F5344CB8AC3E}">
        <p14:creationId xmlns:p14="http://schemas.microsoft.com/office/powerpoint/2010/main" val="10788062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rtlCol="0">
            <a:noAutofit/>
          </a:bodyPr>
          <a:lstStyle/>
          <a:p>
            <a:pPr marL="12700" eaLnBrk="1" fontAlgn="auto" hangingPunct="1">
              <a:spcBef>
                <a:spcPts val="0"/>
              </a:spcBef>
              <a:spcAft>
                <a:spcPts val="0"/>
              </a:spcAft>
              <a:defRPr/>
            </a:pPr>
            <a:r>
              <a:rPr sz="3200" b="1" spc="-5" dirty="0"/>
              <a:t>Epidemiology</a:t>
            </a:r>
            <a:r>
              <a:rPr lang="en-US" sz="3200" b="1" spc="-5" dirty="0"/>
              <a:t> of Burnout in Physicians</a:t>
            </a:r>
            <a:endParaRPr sz="3200" b="1" spc="-5" dirty="0"/>
          </a:p>
        </p:txBody>
      </p:sp>
      <p:sp>
        <p:nvSpPr>
          <p:cNvPr id="3" name="object 3"/>
          <p:cNvSpPr txBox="1"/>
          <p:nvPr/>
        </p:nvSpPr>
        <p:spPr>
          <a:xfrm>
            <a:off x="609600" y="1688911"/>
            <a:ext cx="7924800" cy="3734356"/>
          </a:xfrm>
          <a:prstGeom prst="rect">
            <a:avLst/>
          </a:prstGeom>
        </p:spPr>
        <p:txBody>
          <a:bodyPr wrap="square" lIns="0" tIns="0" rIns="0" bIns="0">
            <a:spAutoFit/>
          </a:bodyPr>
          <a:lstStyle/>
          <a:p>
            <a:pPr marL="469900" marR="327660" indent="-457200" fontAlgn="auto">
              <a:lnSpc>
                <a:spcPts val="2810"/>
              </a:lnSpc>
              <a:spcBef>
                <a:spcPts val="0"/>
              </a:spcBef>
              <a:spcAft>
                <a:spcPts val="0"/>
              </a:spcAft>
              <a:buFont typeface="Arial" panose="020B0604020202020204" pitchFamily="34" charset="0"/>
              <a:buChar char="•"/>
              <a:tabLst>
                <a:tab pos="241300" algn="l"/>
              </a:tabLst>
              <a:defRPr/>
            </a:pPr>
            <a:r>
              <a:rPr sz="2800" dirty="0">
                <a:solidFill>
                  <a:schemeClr val="tx1">
                    <a:lumMod val="75000"/>
                    <a:lumOff val="25000"/>
                  </a:schemeClr>
                </a:solidFill>
                <a:latin typeface="+mn-lt"/>
                <a:cs typeface="Arial"/>
              </a:rPr>
              <a:t>Medical students matriculate </a:t>
            </a:r>
            <a:r>
              <a:rPr sz="2800" spc="-5" dirty="0">
                <a:solidFill>
                  <a:schemeClr val="tx1">
                    <a:lumMod val="75000"/>
                    <a:lumOff val="25000"/>
                  </a:schemeClr>
                </a:solidFill>
                <a:latin typeface="+mn-lt"/>
                <a:cs typeface="Arial"/>
              </a:rPr>
              <a:t>with </a:t>
            </a:r>
            <a:r>
              <a:rPr sz="2800" dirty="0">
                <a:solidFill>
                  <a:schemeClr val="tx1">
                    <a:lumMod val="75000"/>
                    <a:lumOff val="25000"/>
                  </a:schemeClr>
                </a:solidFill>
                <a:latin typeface="+mn-lt"/>
                <a:cs typeface="Arial"/>
              </a:rPr>
              <a:t>BETTER  well-being than their age-group</a:t>
            </a:r>
            <a:r>
              <a:rPr sz="2800" spc="-70" dirty="0">
                <a:solidFill>
                  <a:schemeClr val="tx1">
                    <a:lumMod val="75000"/>
                    <a:lumOff val="25000"/>
                  </a:schemeClr>
                </a:solidFill>
                <a:latin typeface="+mn-lt"/>
                <a:cs typeface="Arial"/>
              </a:rPr>
              <a:t> </a:t>
            </a:r>
            <a:r>
              <a:rPr sz="2800" dirty="0">
                <a:solidFill>
                  <a:schemeClr val="tx1">
                    <a:lumMod val="75000"/>
                    <a:lumOff val="25000"/>
                  </a:schemeClr>
                </a:solidFill>
                <a:latin typeface="+mn-lt"/>
                <a:cs typeface="Arial"/>
              </a:rPr>
              <a:t>peers</a:t>
            </a:r>
          </a:p>
          <a:p>
            <a:pPr marL="469900" indent="-457200" fontAlgn="auto">
              <a:spcBef>
                <a:spcPts val="895"/>
              </a:spcBef>
              <a:spcAft>
                <a:spcPts val="0"/>
              </a:spcAft>
              <a:buFont typeface="Arial" panose="020B0604020202020204" pitchFamily="34" charset="0"/>
              <a:buChar char="•"/>
              <a:tabLst>
                <a:tab pos="241300" algn="l"/>
              </a:tabLst>
              <a:defRPr/>
            </a:pPr>
            <a:r>
              <a:rPr sz="2800" dirty="0">
                <a:solidFill>
                  <a:schemeClr val="tx1">
                    <a:lumMod val="75000"/>
                    <a:lumOff val="25000"/>
                  </a:schemeClr>
                </a:solidFill>
                <a:latin typeface="+mn-lt"/>
                <a:cs typeface="Arial"/>
              </a:rPr>
              <a:t>Early </a:t>
            </a:r>
            <a:r>
              <a:rPr sz="2800" spc="-5" dirty="0">
                <a:solidFill>
                  <a:schemeClr val="tx1">
                    <a:lumMod val="75000"/>
                    <a:lumOff val="25000"/>
                  </a:schemeClr>
                </a:solidFill>
                <a:latin typeface="+mn-lt"/>
                <a:cs typeface="Arial"/>
              </a:rPr>
              <a:t>in </a:t>
            </a:r>
            <a:r>
              <a:rPr sz="2800" dirty="0">
                <a:solidFill>
                  <a:schemeClr val="tx1">
                    <a:lumMod val="75000"/>
                    <a:lumOff val="25000"/>
                  </a:schemeClr>
                </a:solidFill>
                <a:latin typeface="+mn-lt"/>
                <a:cs typeface="Arial"/>
              </a:rPr>
              <a:t>medical school this</a:t>
            </a:r>
            <a:r>
              <a:rPr sz="2800" spc="-55" dirty="0">
                <a:solidFill>
                  <a:schemeClr val="tx1">
                    <a:lumMod val="75000"/>
                    <a:lumOff val="25000"/>
                  </a:schemeClr>
                </a:solidFill>
                <a:latin typeface="+mn-lt"/>
                <a:cs typeface="Arial"/>
              </a:rPr>
              <a:t> </a:t>
            </a:r>
            <a:r>
              <a:rPr sz="2800" dirty="0">
                <a:solidFill>
                  <a:schemeClr val="tx1">
                    <a:lumMod val="75000"/>
                    <a:lumOff val="25000"/>
                  </a:schemeClr>
                </a:solidFill>
                <a:latin typeface="+mn-lt"/>
                <a:cs typeface="Arial"/>
              </a:rPr>
              <a:t>reverses</a:t>
            </a:r>
          </a:p>
          <a:p>
            <a:pPr marL="469900" marR="638810" indent="-457200" fontAlgn="auto">
              <a:spcBef>
                <a:spcPts val="1285"/>
              </a:spcBef>
              <a:spcAft>
                <a:spcPts val="0"/>
              </a:spcAft>
              <a:buFont typeface="Arial" panose="020B0604020202020204" pitchFamily="34" charset="0"/>
              <a:buChar char="•"/>
              <a:tabLst>
                <a:tab pos="241300" algn="l"/>
              </a:tabLst>
              <a:defRPr/>
            </a:pPr>
            <a:r>
              <a:rPr sz="2800" dirty="0">
                <a:solidFill>
                  <a:schemeClr val="tx1">
                    <a:lumMod val="75000"/>
                    <a:lumOff val="25000"/>
                  </a:schemeClr>
                </a:solidFill>
                <a:latin typeface="+mn-lt"/>
                <a:cs typeface="Arial"/>
              </a:rPr>
              <a:t>Poor well-being persists through</a:t>
            </a:r>
            <a:r>
              <a:rPr sz="2800" spc="-60" dirty="0">
                <a:solidFill>
                  <a:schemeClr val="tx1">
                    <a:lumMod val="75000"/>
                    <a:lumOff val="25000"/>
                  </a:schemeClr>
                </a:solidFill>
                <a:latin typeface="+mn-lt"/>
                <a:cs typeface="Arial"/>
              </a:rPr>
              <a:t> </a:t>
            </a:r>
            <a:r>
              <a:rPr sz="2800" dirty="0">
                <a:solidFill>
                  <a:schemeClr val="tx1">
                    <a:lumMod val="75000"/>
                    <a:lumOff val="25000"/>
                  </a:schemeClr>
                </a:solidFill>
                <a:latin typeface="+mn-lt"/>
                <a:cs typeface="Arial"/>
              </a:rPr>
              <a:t>medical  </a:t>
            </a:r>
            <a:r>
              <a:rPr sz="2800" spc="5" dirty="0">
                <a:solidFill>
                  <a:schemeClr val="tx1">
                    <a:lumMod val="75000"/>
                    <a:lumOff val="25000"/>
                  </a:schemeClr>
                </a:solidFill>
                <a:latin typeface="+mn-lt"/>
                <a:cs typeface="Arial"/>
              </a:rPr>
              <a:t>school and </a:t>
            </a:r>
            <a:r>
              <a:rPr sz="2800" dirty="0">
                <a:solidFill>
                  <a:schemeClr val="tx1">
                    <a:lumMod val="75000"/>
                    <a:lumOff val="25000"/>
                  </a:schemeClr>
                </a:solidFill>
                <a:latin typeface="+mn-lt"/>
                <a:cs typeface="Arial"/>
              </a:rPr>
              <a:t>residency</a:t>
            </a:r>
            <a:r>
              <a:rPr lang="en-US" sz="2800" dirty="0">
                <a:solidFill>
                  <a:schemeClr val="tx1">
                    <a:lumMod val="75000"/>
                    <a:lumOff val="25000"/>
                  </a:schemeClr>
                </a:solidFill>
                <a:latin typeface="+mn-lt"/>
                <a:cs typeface="Arial"/>
              </a:rPr>
              <a:t> </a:t>
            </a:r>
            <a:r>
              <a:rPr sz="2800" dirty="0">
                <a:solidFill>
                  <a:schemeClr val="tx1">
                    <a:lumMod val="75000"/>
                    <a:lumOff val="25000"/>
                  </a:schemeClr>
                </a:solidFill>
                <a:latin typeface="+mn-lt"/>
                <a:cs typeface="Arial"/>
              </a:rPr>
              <a:t>into</a:t>
            </a:r>
            <a:r>
              <a:rPr sz="2800" spc="-100" dirty="0">
                <a:solidFill>
                  <a:schemeClr val="tx1">
                    <a:lumMod val="75000"/>
                    <a:lumOff val="25000"/>
                  </a:schemeClr>
                </a:solidFill>
                <a:latin typeface="+mn-lt"/>
                <a:cs typeface="Arial"/>
              </a:rPr>
              <a:t> </a:t>
            </a:r>
            <a:r>
              <a:rPr sz="2800" dirty="0">
                <a:solidFill>
                  <a:schemeClr val="tx1">
                    <a:lumMod val="75000"/>
                    <a:lumOff val="25000"/>
                  </a:schemeClr>
                </a:solidFill>
                <a:latin typeface="+mn-lt"/>
                <a:cs typeface="Arial"/>
              </a:rPr>
              <a:t>practice:</a:t>
            </a:r>
            <a:endParaRPr lang="en-US" sz="2800" dirty="0">
              <a:solidFill>
                <a:schemeClr val="tx1">
                  <a:lumMod val="75000"/>
                  <a:lumOff val="25000"/>
                </a:schemeClr>
              </a:solidFill>
              <a:cs typeface="Arial"/>
            </a:endParaRPr>
          </a:p>
          <a:p>
            <a:pPr marL="812800" marR="638810" lvl="1" indent="-342900">
              <a:spcBef>
                <a:spcPts val="1285"/>
              </a:spcBef>
              <a:buFontTx/>
              <a:buChar char="-"/>
              <a:tabLst>
                <a:tab pos="241300" algn="l"/>
              </a:tabLst>
              <a:defRPr/>
            </a:pPr>
            <a:r>
              <a:rPr sz="2400" spc="-5" dirty="0">
                <a:solidFill>
                  <a:schemeClr val="tx1">
                    <a:lumMod val="75000"/>
                    <a:lumOff val="25000"/>
                  </a:schemeClr>
                </a:solidFill>
                <a:latin typeface="+mn-lt"/>
                <a:cs typeface="Arial"/>
              </a:rPr>
              <a:t>National physician burnout rate exceeds</a:t>
            </a:r>
            <a:r>
              <a:rPr sz="2400" spc="50" dirty="0">
                <a:solidFill>
                  <a:schemeClr val="tx1">
                    <a:lumMod val="75000"/>
                    <a:lumOff val="25000"/>
                  </a:schemeClr>
                </a:solidFill>
                <a:latin typeface="+mn-lt"/>
                <a:cs typeface="Arial"/>
              </a:rPr>
              <a:t> </a:t>
            </a:r>
            <a:r>
              <a:rPr sz="2400" spc="-5" dirty="0">
                <a:solidFill>
                  <a:schemeClr val="tx1">
                    <a:lumMod val="75000"/>
                    <a:lumOff val="25000"/>
                  </a:schemeClr>
                </a:solidFill>
                <a:latin typeface="+mn-lt"/>
                <a:cs typeface="Arial"/>
              </a:rPr>
              <a:t>54%</a:t>
            </a:r>
            <a:endParaRPr lang="en-US" sz="2400" dirty="0">
              <a:solidFill>
                <a:schemeClr val="tx1">
                  <a:lumMod val="75000"/>
                  <a:lumOff val="25000"/>
                </a:schemeClr>
              </a:solidFill>
              <a:cs typeface="Arial"/>
            </a:endParaRPr>
          </a:p>
          <a:p>
            <a:pPr marL="812800" marR="638810" lvl="1" indent="-342900">
              <a:spcBef>
                <a:spcPts val="1285"/>
              </a:spcBef>
              <a:buFontTx/>
              <a:buChar char="-"/>
              <a:tabLst>
                <a:tab pos="241300" algn="l"/>
              </a:tabLst>
              <a:defRPr/>
            </a:pPr>
            <a:r>
              <a:rPr sz="2400" spc="-10" dirty="0">
                <a:solidFill>
                  <a:schemeClr val="tx1">
                    <a:lumMod val="75000"/>
                    <a:lumOff val="25000"/>
                  </a:schemeClr>
                </a:solidFill>
                <a:latin typeface="+mn-lt"/>
                <a:cs typeface="Arial"/>
              </a:rPr>
              <a:t>Affects </a:t>
            </a:r>
            <a:r>
              <a:rPr sz="2400" spc="-5" dirty="0">
                <a:solidFill>
                  <a:schemeClr val="tx1">
                    <a:lumMod val="75000"/>
                    <a:lumOff val="25000"/>
                  </a:schemeClr>
                </a:solidFill>
                <a:latin typeface="+mn-lt"/>
                <a:cs typeface="Arial"/>
              </a:rPr>
              <a:t>all specialties, perhaps worst in “front line” areas of</a:t>
            </a:r>
            <a:r>
              <a:rPr sz="2400" spc="-45" dirty="0">
                <a:solidFill>
                  <a:schemeClr val="tx1">
                    <a:lumMod val="75000"/>
                    <a:lumOff val="25000"/>
                  </a:schemeClr>
                </a:solidFill>
                <a:latin typeface="+mn-lt"/>
                <a:cs typeface="Arial"/>
              </a:rPr>
              <a:t> </a:t>
            </a:r>
            <a:r>
              <a:rPr sz="2400" spc="-5" dirty="0">
                <a:solidFill>
                  <a:schemeClr val="tx1">
                    <a:lumMod val="75000"/>
                    <a:lumOff val="25000"/>
                  </a:schemeClr>
                </a:solidFill>
                <a:latin typeface="+mn-lt"/>
                <a:cs typeface="Arial"/>
              </a:rPr>
              <a:t>medicine</a:t>
            </a:r>
            <a:endParaRPr lang="en-US" sz="2400" spc="-5" dirty="0">
              <a:solidFill>
                <a:schemeClr val="tx1">
                  <a:lumMod val="75000"/>
                  <a:lumOff val="25000"/>
                </a:schemeClr>
              </a:solidFill>
              <a:latin typeface="+mn-lt"/>
              <a:cs typeface="Arial"/>
            </a:endParaRPr>
          </a:p>
        </p:txBody>
      </p:sp>
      <p:sp>
        <p:nvSpPr>
          <p:cNvPr id="5" name="TextBox 4"/>
          <p:cNvSpPr txBox="1"/>
          <p:nvPr/>
        </p:nvSpPr>
        <p:spPr>
          <a:xfrm>
            <a:off x="609600" y="5884424"/>
            <a:ext cx="2128788" cy="230832"/>
          </a:xfrm>
          <a:prstGeom prst="rect">
            <a:avLst/>
          </a:prstGeom>
          <a:noFill/>
        </p:spPr>
        <p:txBody>
          <a:bodyPr wrap="none" rtlCol="0">
            <a:spAutoFit/>
          </a:bodyPr>
          <a:lstStyle/>
          <a:p>
            <a:pPr marL="0" lvl="1"/>
            <a:r>
              <a:rPr lang="de-DE" sz="900" i="1" spc="-5" dirty="0">
                <a:latin typeface="Arial" pitchFamily="34" charset="0"/>
                <a:cs typeface="Arial" pitchFamily="34" charset="0"/>
              </a:rPr>
              <a:t>West C, et al., J Gen Intern </a:t>
            </a:r>
            <a:r>
              <a:rPr lang="de-DE" sz="900" i="1" spc="-5" dirty="0" err="1">
                <a:latin typeface="Arial" pitchFamily="34" charset="0"/>
                <a:cs typeface="Arial" pitchFamily="34" charset="0"/>
              </a:rPr>
              <a:t>Med</a:t>
            </a:r>
            <a:r>
              <a:rPr lang="de-DE" sz="900" i="1" spc="-5" dirty="0">
                <a:latin typeface="Arial" pitchFamily="34" charset="0"/>
                <a:cs typeface="Arial" pitchFamily="34" charset="0"/>
              </a:rPr>
              <a:t>, 2015</a:t>
            </a:r>
            <a:endParaRPr lang="de-DE" sz="900" i="1" dirty="0">
              <a:latin typeface="Arial" pitchFamily="34" charset="0"/>
              <a:cs typeface="Arial" pitchFamily="34" charset="0"/>
            </a:endParaRPr>
          </a:p>
        </p:txBody>
      </p:sp>
    </p:spTree>
    <p:extLst>
      <p:ext uri="{BB962C8B-B14F-4D97-AF65-F5344CB8AC3E}">
        <p14:creationId xmlns:p14="http://schemas.microsoft.com/office/powerpoint/2010/main" val="896749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Rot="1" noChangeArrowheads="1"/>
          </p:cNvSpPr>
          <p:nvPr>
            <p:ph type="title"/>
          </p:nvPr>
        </p:nvSpPr>
        <p:spPr/>
        <p:txBody>
          <a:bodyPr>
            <a:normAutofit/>
          </a:bodyPr>
          <a:lstStyle/>
          <a:p>
            <a:pPr eaLnBrk="1" hangingPunct="1"/>
            <a:r>
              <a:rPr lang="en-US" altLang="en-US" sz="3200" b="1" dirty="0">
                <a:ea typeface="ＭＳ Ｐゴシック" pitchFamily="34" charset="-128"/>
              </a:rPr>
              <a:t>Burnout in Training</a:t>
            </a:r>
          </a:p>
        </p:txBody>
      </p:sp>
      <p:sp>
        <p:nvSpPr>
          <p:cNvPr id="22531" name="Rectangle 3"/>
          <p:cNvSpPr>
            <a:spLocks noGrp="1" noRot="1" noChangeArrowheads="1"/>
          </p:cNvSpPr>
          <p:nvPr>
            <p:ph sz="quarter" idx="13"/>
          </p:nvPr>
        </p:nvSpPr>
        <p:spPr/>
        <p:txBody>
          <a:bodyPr>
            <a:normAutofit/>
          </a:bodyPr>
          <a:lstStyle/>
          <a:p>
            <a:pPr eaLnBrk="1" hangingPunct="1">
              <a:lnSpc>
                <a:spcPct val="90000"/>
              </a:lnSpc>
            </a:pPr>
            <a:r>
              <a:rPr lang="en-US" altLang="en-US" sz="2600" dirty="0">
                <a:solidFill>
                  <a:srgbClr val="404040"/>
                </a:solidFill>
                <a:latin typeface="+mj-lt"/>
                <a:ea typeface="ＭＳ Ｐゴシック" pitchFamily="34" charset="-128"/>
              </a:rPr>
              <a:t>Highly prevalent among medical students, residents and physicians</a:t>
            </a:r>
          </a:p>
          <a:p>
            <a:pPr lvl="1" eaLnBrk="1" hangingPunct="1">
              <a:lnSpc>
                <a:spcPct val="90000"/>
              </a:lnSpc>
            </a:pPr>
            <a:r>
              <a:rPr lang="en-US" altLang="en-US" sz="2600" dirty="0">
                <a:solidFill>
                  <a:srgbClr val="404040"/>
                </a:solidFill>
                <a:latin typeface="+mj-lt"/>
                <a:ea typeface="ＭＳ Ｐゴシック" pitchFamily="34" charset="-128"/>
              </a:rPr>
              <a:t>In residents, studies show burnout rates of 41-90%</a:t>
            </a:r>
          </a:p>
          <a:p>
            <a:pPr eaLnBrk="1" hangingPunct="1">
              <a:lnSpc>
                <a:spcPct val="90000"/>
              </a:lnSpc>
            </a:pPr>
            <a:r>
              <a:rPr lang="en-US" altLang="en-US" sz="2600" dirty="0">
                <a:solidFill>
                  <a:srgbClr val="404040"/>
                </a:solidFill>
                <a:latin typeface="+mj-lt"/>
                <a:ea typeface="ＭＳ Ｐゴシック" pitchFamily="34" charset="-128"/>
              </a:rPr>
              <a:t>Levels rise quickly within the first few months of residency</a:t>
            </a:r>
          </a:p>
          <a:p>
            <a:pPr eaLnBrk="1" hangingPunct="1">
              <a:lnSpc>
                <a:spcPct val="90000"/>
              </a:lnSpc>
            </a:pPr>
            <a:r>
              <a:rPr lang="en-US" altLang="en-US" sz="2600" dirty="0">
                <a:solidFill>
                  <a:srgbClr val="404040"/>
                </a:solidFill>
                <a:latin typeface="+mj-lt"/>
                <a:ea typeface="ＭＳ Ｐゴシック" pitchFamily="34" charset="-128"/>
              </a:rPr>
              <a:t>ACGME work hour changes do not appear to have improved sleep, burnout, depression symptoms or errors</a:t>
            </a:r>
          </a:p>
          <a:p>
            <a:pPr eaLnBrk="1" hangingPunct="1">
              <a:lnSpc>
                <a:spcPct val="90000"/>
              </a:lnSpc>
            </a:pPr>
            <a:r>
              <a:rPr lang="en-US" altLang="en-US" sz="2600" dirty="0">
                <a:solidFill>
                  <a:srgbClr val="404040"/>
                </a:solidFill>
                <a:latin typeface="+mj-lt"/>
                <a:ea typeface="ＭＳ Ｐゴシック" pitchFamily="34" charset="-128"/>
              </a:rPr>
              <a:t>Resident distress (e.g. burnout and depression) associated with </a:t>
            </a:r>
            <a:r>
              <a:rPr lang="en-US" altLang="en-US" sz="2600" dirty="0">
                <a:solidFill>
                  <a:srgbClr val="FF0000"/>
                </a:solidFill>
                <a:latin typeface="+mj-lt"/>
                <a:ea typeface="ＭＳ Ｐゴシック" pitchFamily="34" charset="-128"/>
              </a:rPr>
              <a:t>perceived</a:t>
            </a:r>
            <a:r>
              <a:rPr lang="en-US" altLang="en-US" sz="2600" dirty="0">
                <a:solidFill>
                  <a:srgbClr val="404040"/>
                </a:solidFill>
                <a:latin typeface="+mj-lt"/>
                <a:ea typeface="ＭＳ Ｐゴシック" pitchFamily="34" charset="-128"/>
              </a:rPr>
              <a:t> medical errors and poorer patient care</a:t>
            </a:r>
          </a:p>
        </p:txBody>
      </p:sp>
      <p:sp>
        <p:nvSpPr>
          <p:cNvPr id="22532" name="TextBox 3"/>
          <p:cNvSpPr txBox="1">
            <a:spLocks noChangeArrowheads="1"/>
          </p:cNvSpPr>
          <p:nvPr/>
        </p:nvSpPr>
        <p:spPr bwMode="auto">
          <a:xfrm>
            <a:off x="457200" y="5748773"/>
            <a:ext cx="38601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eorgia" pitchFamily="18" charset="0"/>
                <a:cs typeface="Arial" pitchFamily="34" charset="0"/>
              </a:defRPr>
            </a:lvl1pPr>
            <a:lvl2pPr marL="742950" indent="-285750" eaLnBrk="0" hangingPunct="0">
              <a:defRPr>
                <a:solidFill>
                  <a:schemeClr val="tx1"/>
                </a:solidFill>
                <a:latin typeface="Georgia" pitchFamily="18" charset="0"/>
                <a:cs typeface="Arial" pitchFamily="34" charset="0"/>
              </a:defRPr>
            </a:lvl2pPr>
            <a:lvl3pPr marL="1143000" indent="-228600" eaLnBrk="0" hangingPunct="0">
              <a:defRPr>
                <a:solidFill>
                  <a:schemeClr val="tx1"/>
                </a:solidFill>
                <a:latin typeface="Georgia" pitchFamily="18" charset="0"/>
                <a:cs typeface="Arial" pitchFamily="34" charset="0"/>
              </a:defRPr>
            </a:lvl3pPr>
            <a:lvl4pPr marL="1600200" indent="-228600" eaLnBrk="0" hangingPunct="0">
              <a:defRPr>
                <a:solidFill>
                  <a:schemeClr val="tx1"/>
                </a:solidFill>
                <a:latin typeface="Georgia" pitchFamily="18" charset="0"/>
                <a:cs typeface="Arial" pitchFamily="34" charset="0"/>
              </a:defRPr>
            </a:lvl4pPr>
            <a:lvl5pPr marL="2057400" indent="-228600" eaLnBrk="0" hangingPunct="0">
              <a:defRPr>
                <a:solidFill>
                  <a:schemeClr val="tx1"/>
                </a:solidFill>
                <a:latin typeface="Georgia" pitchFamily="18" charset="0"/>
                <a:cs typeface="Arial" pitchFamily="34" charset="0"/>
              </a:defRPr>
            </a:lvl5pPr>
            <a:lvl6pPr marL="2514600" indent="-228600" eaLnBrk="0" fontAlgn="base" hangingPunct="0">
              <a:spcBef>
                <a:spcPct val="0"/>
              </a:spcBef>
              <a:spcAft>
                <a:spcPct val="0"/>
              </a:spcAft>
              <a:defRPr>
                <a:solidFill>
                  <a:schemeClr val="tx1"/>
                </a:solidFill>
                <a:latin typeface="Georgia" pitchFamily="18" charset="0"/>
                <a:cs typeface="Arial" pitchFamily="34" charset="0"/>
              </a:defRPr>
            </a:lvl6pPr>
            <a:lvl7pPr marL="2971800" indent="-228600" eaLnBrk="0" fontAlgn="base" hangingPunct="0">
              <a:spcBef>
                <a:spcPct val="0"/>
              </a:spcBef>
              <a:spcAft>
                <a:spcPct val="0"/>
              </a:spcAft>
              <a:defRPr>
                <a:solidFill>
                  <a:schemeClr val="tx1"/>
                </a:solidFill>
                <a:latin typeface="Georgia" pitchFamily="18" charset="0"/>
                <a:cs typeface="Arial" pitchFamily="34" charset="0"/>
              </a:defRPr>
            </a:lvl7pPr>
            <a:lvl8pPr marL="3429000" indent="-228600" eaLnBrk="0" fontAlgn="base" hangingPunct="0">
              <a:spcBef>
                <a:spcPct val="0"/>
              </a:spcBef>
              <a:spcAft>
                <a:spcPct val="0"/>
              </a:spcAft>
              <a:defRPr>
                <a:solidFill>
                  <a:schemeClr val="tx1"/>
                </a:solidFill>
                <a:latin typeface="Georgia" pitchFamily="18" charset="0"/>
                <a:cs typeface="Arial" pitchFamily="34" charset="0"/>
              </a:defRPr>
            </a:lvl8pPr>
            <a:lvl9pPr marL="3886200" indent="-228600" eaLnBrk="0" fontAlgn="base" hangingPunct="0">
              <a:spcBef>
                <a:spcPct val="0"/>
              </a:spcBef>
              <a:spcAft>
                <a:spcPct val="0"/>
              </a:spcAft>
              <a:defRPr>
                <a:solidFill>
                  <a:schemeClr val="tx1"/>
                </a:solidFill>
                <a:latin typeface="Georgia" pitchFamily="18" charset="0"/>
                <a:cs typeface="Arial" pitchFamily="34" charset="0"/>
              </a:defRPr>
            </a:lvl9pPr>
          </a:lstStyle>
          <a:p>
            <a:pPr eaLnBrk="1" hangingPunct="1"/>
            <a:r>
              <a:rPr lang="en-US" altLang="en-US" sz="900" i="1" dirty="0">
                <a:latin typeface="Arial" pitchFamily="34" charset="0"/>
                <a:ea typeface="ＭＳ Ｐゴシック" pitchFamily="34" charset="-128"/>
              </a:rPr>
              <a:t>West, CP et al, JAMA 2006; Desai et al, JAMA 2013; Sen S, JAMA Intern Med 2013 </a:t>
            </a:r>
          </a:p>
        </p:txBody>
      </p:sp>
    </p:spTree>
    <p:extLst>
      <p:ext uri="{BB962C8B-B14F-4D97-AF65-F5344CB8AC3E}">
        <p14:creationId xmlns:p14="http://schemas.microsoft.com/office/powerpoint/2010/main" val="183294067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698" t="47174" r="14286" b="8754"/>
          <a:stretch/>
        </p:blipFill>
        <p:spPr bwMode="auto">
          <a:xfrm>
            <a:off x="4531489" y="1700420"/>
            <a:ext cx="4256314" cy="345716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0" name="Rectangle 2"/>
          <p:cNvSpPr>
            <a:spLocks noGrp="1" noRot="1" noChangeArrowheads="1"/>
          </p:cNvSpPr>
          <p:nvPr>
            <p:ph type="title"/>
          </p:nvPr>
        </p:nvSpPr>
        <p:spPr>
          <a:xfrm>
            <a:off x="457200" y="307788"/>
            <a:ext cx="5144947" cy="586541"/>
          </a:xfrm>
        </p:spPr>
        <p:txBody>
          <a:bodyPr>
            <a:noAutofit/>
          </a:bodyPr>
          <a:lstStyle/>
          <a:p>
            <a:pPr eaLnBrk="1" hangingPunct="1"/>
            <a:r>
              <a:rPr lang="en-US" altLang="en-US" sz="3200" b="1" dirty="0">
                <a:solidFill>
                  <a:srgbClr val="1C2D73"/>
                </a:solidFill>
                <a:ea typeface="ＭＳ Ｐゴシック" pitchFamily="34" charset="-128"/>
              </a:rPr>
              <a:t>Burnout and Work-Life Balance</a:t>
            </a:r>
          </a:p>
        </p:txBody>
      </p:sp>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286" t="4039" r="15873" b="53148"/>
          <a:stretch/>
        </p:blipFill>
        <p:spPr bwMode="auto">
          <a:xfrm>
            <a:off x="250031" y="1700420"/>
            <a:ext cx="4114800" cy="345716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250031" y="5701740"/>
            <a:ext cx="4484015" cy="307777"/>
          </a:xfrm>
          <a:prstGeom prst="rect">
            <a:avLst/>
          </a:prstGeom>
          <a:noFill/>
        </p:spPr>
        <p:txBody>
          <a:bodyPr wrap="square" rtlCol="0">
            <a:spAutoFit/>
          </a:bodyPr>
          <a:lstStyle/>
          <a:p>
            <a:r>
              <a:rPr lang="en-US" sz="1400" i="1" dirty="0" err="1"/>
              <a:t>Shanafelt</a:t>
            </a:r>
            <a:r>
              <a:rPr lang="en-US" sz="1400" i="1" dirty="0"/>
              <a:t>,.et.al., Mayo Clinic Proceedings,  December 2015</a:t>
            </a:r>
          </a:p>
        </p:txBody>
      </p:sp>
    </p:spTree>
    <p:extLst>
      <p:ext uri="{BB962C8B-B14F-4D97-AF65-F5344CB8AC3E}">
        <p14:creationId xmlns:p14="http://schemas.microsoft.com/office/powerpoint/2010/main" val="69351912"/>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 name="Content Placeholder 3" descr="gr1.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1216068" y="1244307"/>
            <a:ext cx="6711863" cy="4369386"/>
          </a:xfrm>
          <a:prstGeom prst="rect">
            <a:avLst/>
          </a:prstGeom>
        </p:spPr>
      </p:pic>
      <p:sp>
        <p:nvSpPr>
          <p:cNvPr id="22530" name="Rectangle 2"/>
          <p:cNvSpPr>
            <a:spLocks noGrp="1" noRot="1" noChangeArrowheads="1"/>
          </p:cNvSpPr>
          <p:nvPr>
            <p:ph type="title"/>
          </p:nvPr>
        </p:nvSpPr>
        <p:spPr/>
        <p:txBody>
          <a:bodyPr>
            <a:normAutofit/>
          </a:bodyPr>
          <a:lstStyle/>
          <a:p>
            <a:r>
              <a:rPr lang="en-US" altLang="en-US" sz="3200" b="1" dirty="0">
                <a:solidFill>
                  <a:srgbClr val="1C2D73"/>
                </a:solidFill>
                <a:ea typeface="ＭＳ Ｐゴシック" pitchFamily="34" charset="-128"/>
              </a:rPr>
              <a:t>Burnout at Career Stage</a:t>
            </a:r>
          </a:p>
        </p:txBody>
      </p:sp>
      <p:sp>
        <p:nvSpPr>
          <p:cNvPr id="8" name="TextBox 7"/>
          <p:cNvSpPr txBox="1"/>
          <p:nvPr/>
        </p:nvSpPr>
        <p:spPr>
          <a:xfrm>
            <a:off x="1216068" y="5809782"/>
            <a:ext cx="2085859" cy="230832"/>
          </a:xfrm>
          <a:prstGeom prst="rect">
            <a:avLst/>
          </a:prstGeom>
          <a:noFill/>
        </p:spPr>
        <p:txBody>
          <a:bodyPr wrap="square" rtlCol="0">
            <a:spAutoFit/>
          </a:bodyPr>
          <a:lstStyle/>
          <a:p>
            <a:r>
              <a:rPr lang="en-US" sz="900" i="1" dirty="0" err="1"/>
              <a:t>Dyrbye</a:t>
            </a:r>
            <a:r>
              <a:rPr lang="en-US" sz="900" i="1" dirty="0"/>
              <a:t> et al. Mayo Clinic Proc, 2013</a:t>
            </a:r>
          </a:p>
        </p:txBody>
      </p:sp>
    </p:spTree>
    <p:extLst>
      <p:ext uri="{BB962C8B-B14F-4D97-AF65-F5344CB8AC3E}">
        <p14:creationId xmlns:p14="http://schemas.microsoft.com/office/powerpoint/2010/main" val="208768846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F2A4E2F-FB4A-40C6-9069-347EF7AE9B10}"/>
              </a:ext>
            </a:extLst>
          </p:cNvPr>
          <p:cNvGrpSpPr/>
          <p:nvPr/>
        </p:nvGrpSpPr>
        <p:grpSpPr>
          <a:xfrm>
            <a:off x="1280483" y="986927"/>
            <a:ext cx="6428256" cy="5152011"/>
            <a:chOff x="1384655" y="959722"/>
            <a:chExt cx="6300935" cy="4994020"/>
          </a:xfrm>
        </p:grpSpPr>
        <p:pic>
          <p:nvPicPr>
            <p:cNvPr id="4" name="Picture 3"/>
            <p:cNvPicPr>
              <a:picLocks noChangeAspect="1"/>
            </p:cNvPicPr>
            <p:nvPr/>
          </p:nvPicPr>
          <p:blipFill rotWithShape="1">
            <a:blip r:embed="rId2" cstate="print"/>
            <a:srcRect b="8551"/>
            <a:stretch/>
          </p:blipFill>
          <p:spPr>
            <a:xfrm>
              <a:off x="1384655" y="959722"/>
              <a:ext cx="6300935" cy="4763188"/>
            </a:xfrm>
            <a:prstGeom prst="rect">
              <a:avLst/>
            </a:prstGeom>
          </p:spPr>
        </p:pic>
        <p:sp>
          <p:nvSpPr>
            <p:cNvPr id="5" name="TextBox 4"/>
            <p:cNvSpPr txBox="1"/>
            <p:nvPr/>
          </p:nvSpPr>
          <p:spPr>
            <a:xfrm>
              <a:off x="1384655" y="5722910"/>
              <a:ext cx="2766351" cy="230832"/>
            </a:xfrm>
            <a:prstGeom prst="rect">
              <a:avLst/>
            </a:prstGeom>
            <a:noFill/>
          </p:spPr>
          <p:txBody>
            <a:bodyPr wrap="square" rtlCol="0">
              <a:spAutoFit/>
            </a:bodyPr>
            <a:lstStyle/>
            <a:p>
              <a:r>
                <a:rPr lang="en-US" sz="900" i="1" dirty="0" err="1"/>
                <a:t>Shanafelt</a:t>
              </a:r>
              <a:r>
                <a:rPr lang="en-US" sz="900" i="1" dirty="0"/>
                <a:t> et al Mayo </a:t>
              </a:r>
              <a:r>
                <a:rPr lang="en-US" sz="900" i="1" dirty="0" err="1"/>
                <a:t>Clin</a:t>
              </a:r>
              <a:r>
                <a:rPr lang="en-US" sz="900" i="1" dirty="0"/>
                <a:t> </a:t>
              </a:r>
              <a:r>
                <a:rPr lang="en-US" sz="900" i="1" dirty="0" err="1"/>
                <a:t>Proc</a:t>
              </a:r>
              <a:r>
                <a:rPr lang="en-US" sz="900" i="1" dirty="0"/>
                <a:t> 2015</a:t>
              </a:r>
            </a:p>
          </p:txBody>
        </p:sp>
      </p:grpSp>
      <p:sp>
        <p:nvSpPr>
          <p:cNvPr id="2" name="Title 1">
            <a:extLst>
              <a:ext uri="{FF2B5EF4-FFF2-40B4-BE49-F238E27FC236}">
                <a16:creationId xmlns:a16="http://schemas.microsoft.com/office/drawing/2014/main" id="{4EE5CE43-47ED-4B87-8D2D-483390EDCCFD}"/>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7580879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8CD2F94-4DE1-4F1E-8B07-C5476F99B3BE}"/>
              </a:ext>
            </a:extLst>
          </p:cNvPr>
          <p:cNvSpPr>
            <a:spLocks noGrp="1"/>
          </p:cNvSpPr>
          <p:nvPr>
            <p:ph type="title"/>
          </p:nvPr>
        </p:nvSpPr>
        <p:spPr>
          <a:xfrm>
            <a:off x="720384" y="3328131"/>
            <a:ext cx="7960630" cy="2286000"/>
          </a:xfrm>
        </p:spPr>
        <p:txBody>
          <a:bodyPr>
            <a:normAutofit/>
          </a:bodyPr>
          <a:lstStyle/>
          <a:p>
            <a:r>
              <a:rPr lang="en-US" sz="4800" b="1" dirty="0"/>
              <a:t>Burnout, Depression, </a:t>
            </a:r>
            <a:br>
              <a:rPr lang="en-US" sz="4800" b="1" dirty="0"/>
            </a:br>
            <a:r>
              <a:rPr lang="en-US" sz="4800" b="1" dirty="0"/>
              <a:t>and Suicide</a:t>
            </a:r>
          </a:p>
        </p:txBody>
      </p:sp>
    </p:spTree>
    <p:extLst>
      <p:ext uri="{BB962C8B-B14F-4D97-AF65-F5344CB8AC3E}">
        <p14:creationId xmlns:p14="http://schemas.microsoft.com/office/powerpoint/2010/main" val="24901111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93978" y="236595"/>
            <a:ext cx="7009647" cy="586541"/>
          </a:xfrm>
        </p:spPr>
        <p:txBody>
          <a:bodyPr rtlCol="0">
            <a:noAutofit/>
          </a:bodyPr>
          <a:lstStyle/>
          <a:p>
            <a:pPr>
              <a:defRPr/>
            </a:pPr>
            <a:r>
              <a:rPr lang="en-US" altLang="en-US" sz="3100" b="1" dirty="0">
                <a:solidFill>
                  <a:srgbClr val="1C2D73"/>
                </a:solidFill>
              </a:rPr>
              <a:t>Burnout, Depression, and Suicide </a:t>
            </a:r>
            <a:br>
              <a:rPr lang="en-US" altLang="en-US" sz="3100" b="1" dirty="0">
                <a:solidFill>
                  <a:srgbClr val="1C2D73"/>
                </a:solidFill>
              </a:rPr>
            </a:br>
            <a:r>
              <a:rPr lang="en-US" altLang="en-US" sz="3100" b="1" dirty="0">
                <a:solidFill>
                  <a:srgbClr val="1C2D73"/>
                </a:solidFill>
              </a:rPr>
              <a:t>Across The Continuum </a:t>
            </a:r>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3361983367"/>
              </p:ext>
            </p:extLst>
          </p:nvPr>
        </p:nvGraphicFramePr>
        <p:xfrm>
          <a:off x="596204" y="1858019"/>
          <a:ext cx="7951592" cy="3141961"/>
        </p:xfrm>
        <a:graphic>
          <a:graphicData uri="http://schemas.openxmlformats.org/drawingml/2006/table">
            <a:tbl>
              <a:tblPr firstRow="1" bandRow="1">
                <a:tableStyleId>{EB9631B5-78F2-41C9-869B-9F39066F8104}</a:tableStyleId>
              </a:tblPr>
              <a:tblGrid>
                <a:gridCol w="1987898">
                  <a:extLst>
                    <a:ext uri="{9D8B030D-6E8A-4147-A177-3AD203B41FA5}">
                      <a16:colId xmlns:a16="http://schemas.microsoft.com/office/drawing/2014/main" val="20000"/>
                    </a:ext>
                  </a:extLst>
                </a:gridCol>
                <a:gridCol w="2030503">
                  <a:extLst>
                    <a:ext uri="{9D8B030D-6E8A-4147-A177-3AD203B41FA5}">
                      <a16:colId xmlns:a16="http://schemas.microsoft.com/office/drawing/2014/main" val="20001"/>
                    </a:ext>
                  </a:extLst>
                </a:gridCol>
                <a:gridCol w="1945293">
                  <a:extLst>
                    <a:ext uri="{9D8B030D-6E8A-4147-A177-3AD203B41FA5}">
                      <a16:colId xmlns:a16="http://schemas.microsoft.com/office/drawing/2014/main" val="20002"/>
                    </a:ext>
                  </a:extLst>
                </a:gridCol>
                <a:gridCol w="1987898">
                  <a:extLst>
                    <a:ext uri="{9D8B030D-6E8A-4147-A177-3AD203B41FA5}">
                      <a16:colId xmlns:a16="http://schemas.microsoft.com/office/drawing/2014/main" val="20003"/>
                    </a:ext>
                  </a:extLst>
                </a:gridCol>
              </a:tblGrid>
              <a:tr h="682072">
                <a:tc>
                  <a:txBody>
                    <a:bodyPr/>
                    <a:lstStyle/>
                    <a:p>
                      <a:endParaRPr lang="en-US" sz="1800" dirty="0"/>
                    </a:p>
                  </a:txBody>
                  <a:tcPr marL="86836" marR="86836" marT="45709" marB="45709" anchor="ctr"/>
                </a:tc>
                <a:tc>
                  <a:txBody>
                    <a:bodyPr/>
                    <a:lstStyle/>
                    <a:p>
                      <a:pPr algn="ctr"/>
                      <a:r>
                        <a:rPr lang="en-US" sz="1800" dirty="0"/>
                        <a:t>Medical Student</a:t>
                      </a:r>
                    </a:p>
                  </a:txBody>
                  <a:tcPr marL="86836" marR="86836" marT="45709" marB="45709" anchor="ctr"/>
                </a:tc>
                <a:tc>
                  <a:txBody>
                    <a:bodyPr/>
                    <a:lstStyle/>
                    <a:p>
                      <a:pPr algn="ctr"/>
                      <a:r>
                        <a:rPr lang="en-US" sz="1800" dirty="0"/>
                        <a:t>Resident</a:t>
                      </a:r>
                    </a:p>
                  </a:txBody>
                  <a:tcPr marL="86836" marR="86836" marT="45709" marB="45709" anchor="ctr"/>
                </a:tc>
                <a:tc>
                  <a:txBody>
                    <a:bodyPr/>
                    <a:lstStyle/>
                    <a:p>
                      <a:pPr algn="ctr"/>
                      <a:r>
                        <a:rPr lang="en-US" sz="1800" dirty="0"/>
                        <a:t>Early Career &lt; 5yr</a:t>
                      </a:r>
                    </a:p>
                  </a:txBody>
                  <a:tcPr marL="86836" marR="86836" marT="45709" marB="45709" anchor="ctr"/>
                </a:tc>
                <a:extLst>
                  <a:ext uri="{0D108BD9-81ED-4DB2-BD59-A6C34878D82A}">
                    <a16:rowId xmlns:a16="http://schemas.microsoft.com/office/drawing/2014/main" val="10000"/>
                  </a:ext>
                </a:extLst>
              </a:tr>
              <a:tr h="750846">
                <a:tc>
                  <a:txBody>
                    <a:bodyPr/>
                    <a:lstStyle/>
                    <a:p>
                      <a:r>
                        <a:rPr lang="en-US" sz="1800" dirty="0"/>
                        <a:t>Burnout</a:t>
                      </a:r>
                    </a:p>
                  </a:txBody>
                  <a:tcPr marL="86836" marR="86836" marT="45709" marB="45709" anchor="ctr"/>
                </a:tc>
                <a:tc>
                  <a:txBody>
                    <a:bodyPr/>
                    <a:lstStyle/>
                    <a:p>
                      <a:pPr algn="ctr"/>
                      <a:r>
                        <a:rPr lang="en-US" sz="1800" dirty="0"/>
                        <a:t>56%</a:t>
                      </a:r>
                    </a:p>
                  </a:txBody>
                  <a:tcPr marL="86836" marR="86836" marT="45709" marB="45709" anchor="ctr"/>
                </a:tc>
                <a:tc>
                  <a:txBody>
                    <a:bodyPr/>
                    <a:lstStyle/>
                    <a:p>
                      <a:pPr algn="ctr"/>
                      <a:r>
                        <a:rPr lang="en-US" sz="1800" dirty="0"/>
                        <a:t>51%</a:t>
                      </a:r>
                    </a:p>
                  </a:txBody>
                  <a:tcPr marL="86836" marR="86836" marT="45709" marB="45709" anchor="ctr"/>
                </a:tc>
                <a:tc>
                  <a:txBody>
                    <a:bodyPr/>
                    <a:lstStyle/>
                    <a:p>
                      <a:pPr algn="ctr"/>
                      <a:r>
                        <a:rPr lang="en-US" sz="1800" dirty="0"/>
                        <a:t>40%</a:t>
                      </a:r>
                    </a:p>
                  </a:txBody>
                  <a:tcPr marL="86836" marR="86836" marT="45709" marB="45709" anchor="ctr"/>
                </a:tc>
                <a:extLst>
                  <a:ext uri="{0D108BD9-81ED-4DB2-BD59-A6C34878D82A}">
                    <a16:rowId xmlns:a16="http://schemas.microsoft.com/office/drawing/2014/main" val="10001"/>
                  </a:ext>
                </a:extLst>
              </a:tr>
              <a:tr h="750846">
                <a:tc>
                  <a:txBody>
                    <a:bodyPr/>
                    <a:lstStyle/>
                    <a:p>
                      <a:r>
                        <a:rPr lang="en-US" sz="1800" dirty="0"/>
                        <a:t>Depression*</a:t>
                      </a:r>
                    </a:p>
                  </a:txBody>
                  <a:tcPr marL="86836" marR="86836" marT="45709" marB="45709" anchor="ctr"/>
                </a:tc>
                <a:tc>
                  <a:txBody>
                    <a:bodyPr/>
                    <a:lstStyle/>
                    <a:p>
                      <a:pPr algn="ctr"/>
                      <a:r>
                        <a:rPr lang="en-US" sz="1800" dirty="0"/>
                        <a:t>58%</a:t>
                      </a:r>
                    </a:p>
                  </a:txBody>
                  <a:tcPr marL="86836" marR="86836" marT="45709" marB="45709" anchor="ctr"/>
                </a:tc>
                <a:tc>
                  <a:txBody>
                    <a:bodyPr/>
                    <a:lstStyle/>
                    <a:p>
                      <a:pPr algn="ctr"/>
                      <a:r>
                        <a:rPr lang="en-US" sz="1800" dirty="0"/>
                        <a:t>51%</a:t>
                      </a:r>
                    </a:p>
                  </a:txBody>
                  <a:tcPr marL="86836" marR="86836" marT="45709" marB="45709" anchor="ctr"/>
                </a:tc>
                <a:tc>
                  <a:txBody>
                    <a:bodyPr/>
                    <a:lstStyle/>
                    <a:p>
                      <a:pPr algn="ctr"/>
                      <a:r>
                        <a:rPr lang="en-US" sz="1800" dirty="0"/>
                        <a:t>40%</a:t>
                      </a:r>
                    </a:p>
                  </a:txBody>
                  <a:tcPr marL="86836" marR="86836" marT="45709" marB="45709" anchor="ctr"/>
                </a:tc>
                <a:extLst>
                  <a:ext uri="{0D108BD9-81ED-4DB2-BD59-A6C34878D82A}">
                    <a16:rowId xmlns:a16="http://schemas.microsoft.com/office/drawing/2014/main" val="10003"/>
                  </a:ext>
                </a:extLst>
              </a:tr>
              <a:tr h="958197">
                <a:tc>
                  <a:txBody>
                    <a:bodyPr/>
                    <a:lstStyle/>
                    <a:p>
                      <a:r>
                        <a:rPr lang="en-US" sz="1800" dirty="0"/>
                        <a:t>Suicidal</a:t>
                      </a:r>
                      <a:r>
                        <a:rPr lang="en-US" sz="1800" baseline="0" dirty="0"/>
                        <a:t> </a:t>
                      </a:r>
                      <a:r>
                        <a:rPr lang="en-US" sz="1800" dirty="0"/>
                        <a:t>Ideation (last 12 months)</a:t>
                      </a:r>
                    </a:p>
                  </a:txBody>
                  <a:tcPr marL="86836" marR="86836" marT="45709" marB="45709" anchor="ctr"/>
                </a:tc>
                <a:tc>
                  <a:txBody>
                    <a:bodyPr/>
                    <a:lstStyle/>
                    <a:p>
                      <a:pPr algn="ctr"/>
                      <a:r>
                        <a:rPr lang="en-US" sz="1800" dirty="0"/>
                        <a:t>9.4%</a:t>
                      </a:r>
                    </a:p>
                  </a:txBody>
                  <a:tcPr marL="86836" marR="86836" marT="45709" marB="45709" anchor="ctr"/>
                </a:tc>
                <a:tc>
                  <a:txBody>
                    <a:bodyPr/>
                    <a:lstStyle/>
                    <a:p>
                      <a:pPr algn="ctr"/>
                      <a:r>
                        <a:rPr lang="en-US" sz="1800" dirty="0"/>
                        <a:t>8.1%</a:t>
                      </a:r>
                    </a:p>
                  </a:txBody>
                  <a:tcPr marL="86836" marR="86836" marT="45709" marB="45709" anchor="ctr"/>
                </a:tc>
                <a:tc>
                  <a:txBody>
                    <a:bodyPr/>
                    <a:lstStyle/>
                    <a:p>
                      <a:pPr algn="ctr"/>
                      <a:r>
                        <a:rPr lang="en-US" sz="1800" dirty="0"/>
                        <a:t>6.3%</a:t>
                      </a:r>
                    </a:p>
                  </a:txBody>
                  <a:tcPr marL="86836" marR="86836" marT="45709" marB="45709" anchor="ctr"/>
                </a:tc>
                <a:extLst>
                  <a:ext uri="{0D108BD9-81ED-4DB2-BD59-A6C34878D82A}">
                    <a16:rowId xmlns:a16="http://schemas.microsoft.com/office/drawing/2014/main" val="10004"/>
                  </a:ext>
                </a:extLst>
              </a:tr>
            </a:tbl>
          </a:graphicData>
        </a:graphic>
      </p:graphicFrame>
      <p:sp>
        <p:nvSpPr>
          <p:cNvPr id="56349" name="TextBox 5"/>
          <p:cNvSpPr txBox="1">
            <a:spLocks noChangeArrowheads="1"/>
          </p:cNvSpPr>
          <p:nvPr/>
        </p:nvSpPr>
        <p:spPr bwMode="auto">
          <a:xfrm>
            <a:off x="590524" y="5655894"/>
            <a:ext cx="2896827" cy="230832"/>
          </a:xfrm>
          <a:prstGeom prst="rect">
            <a:avLst/>
          </a:prstGeom>
          <a:noFill/>
          <a:ln w="9525">
            <a:noFill/>
            <a:miter lim="800000"/>
            <a:headEnd/>
            <a:tailEnd/>
          </a:ln>
        </p:spPr>
        <p:txBody>
          <a:bodyPr wrap="square">
            <a:prstTxWarp prst="textNoShape">
              <a:avLst/>
            </a:prstTxWarp>
            <a:spAutoFit/>
          </a:bodyPr>
          <a:lstStyle/>
          <a:p>
            <a:r>
              <a:rPr lang="en-US" sz="900" i="1" dirty="0" err="1"/>
              <a:t>Dyrbye</a:t>
            </a:r>
            <a:r>
              <a:rPr lang="en-US" sz="900" i="1" dirty="0"/>
              <a:t>, </a:t>
            </a:r>
            <a:r>
              <a:rPr lang="en-US" sz="900" i="1" dirty="0" err="1"/>
              <a:t>Acad</a:t>
            </a:r>
            <a:r>
              <a:rPr lang="en-US" sz="900" i="1" dirty="0"/>
              <a:t> Med. 2014;89(3):443</a:t>
            </a:r>
          </a:p>
        </p:txBody>
      </p:sp>
      <p:sp>
        <p:nvSpPr>
          <p:cNvPr id="3" name="TextBox 2"/>
          <p:cNvSpPr txBox="1"/>
          <p:nvPr/>
        </p:nvSpPr>
        <p:spPr>
          <a:xfrm>
            <a:off x="419099" y="5191952"/>
            <a:ext cx="4942379" cy="369332"/>
          </a:xfrm>
          <a:prstGeom prst="rect">
            <a:avLst/>
          </a:prstGeom>
          <a:noFill/>
        </p:spPr>
        <p:txBody>
          <a:bodyPr wrap="none" rtlCol="0">
            <a:spAutoFit/>
          </a:bodyPr>
          <a:lstStyle/>
          <a:p>
            <a:r>
              <a:rPr lang="en-US" dirty="0">
                <a:latin typeface="+mn-lt"/>
              </a:rPr>
              <a:t>* - Depression screen using </a:t>
            </a:r>
            <a:r>
              <a:rPr lang="en-US">
                <a:latin typeface="+mn-lt"/>
              </a:rPr>
              <a:t>2-item PRIME MD</a:t>
            </a:r>
          </a:p>
        </p:txBody>
      </p:sp>
    </p:spTree>
    <p:extLst>
      <p:ext uri="{BB962C8B-B14F-4D97-AF65-F5344CB8AC3E}">
        <p14:creationId xmlns:p14="http://schemas.microsoft.com/office/powerpoint/2010/main" val="6644048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1C2D73"/>
                </a:solidFill>
              </a:rPr>
              <a:t>Depression – DSM-5</a:t>
            </a:r>
          </a:p>
        </p:txBody>
      </p:sp>
      <p:sp>
        <p:nvSpPr>
          <p:cNvPr id="5" name="Content Placeholder 4"/>
          <p:cNvSpPr>
            <a:spLocks noGrp="1"/>
          </p:cNvSpPr>
          <p:nvPr>
            <p:ph sz="quarter" idx="13"/>
          </p:nvPr>
        </p:nvSpPr>
        <p:spPr/>
        <p:txBody>
          <a:bodyPr>
            <a:normAutofit/>
          </a:bodyPr>
          <a:lstStyle/>
          <a:p>
            <a:r>
              <a:rPr lang="en-US" dirty="0"/>
              <a:t>5 or more of the following symptoms for ≥2 weeks:</a:t>
            </a:r>
          </a:p>
          <a:p>
            <a:pPr lvl="1"/>
            <a:r>
              <a:rPr lang="en-US" dirty="0"/>
              <a:t>Depressed mood most of the day</a:t>
            </a:r>
          </a:p>
          <a:p>
            <a:pPr lvl="1"/>
            <a:r>
              <a:rPr lang="en-US" dirty="0"/>
              <a:t>Diminished interest or pleasure</a:t>
            </a:r>
          </a:p>
          <a:p>
            <a:pPr lvl="1"/>
            <a:r>
              <a:rPr lang="en-US" dirty="0"/>
              <a:t>Significant weight loss or gain</a:t>
            </a:r>
          </a:p>
          <a:p>
            <a:pPr lvl="1"/>
            <a:r>
              <a:rPr lang="en-US" dirty="0"/>
              <a:t>Insomnia or hypersomnia nearly every day</a:t>
            </a:r>
          </a:p>
          <a:p>
            <a:pPr lvl="1"/>
            <a:r>
              <a:rPr lang="en-US" dirty="0"/>
              <a:t>Psychomotor agitation or retardation</a:t>
            </a:r>
          </a:p>
          <a:p>
            <a:pPr lvl="1"/>
            <a:r>
              <a:rPr lang="en-US" dirty="0"/>
              <a:t>Fatigue of loss of energy</a:t>
            </a:r>
          </a:p>
          <a:p>
            <a:pPr lvl="1"/>
            <a:r>
              <a:rPr lang="en-US" dirty="0"/>
              <a:t>Feelings of worthlessness or excessive guilt</a:t>
            </a:r>
          </a:p>
          <a:p>
            <a:pPr lvl="1"/>
            <a:r>
              <a:rPr lang="en-US" dirty="0"/>
              <a:t>Diminished ability to concentrate</a:t>
            </a:r>
          </a:p>
          <a:p>
            <a:pPr lvl="1"/>
            <a:r>
              <a:rPr lang="en-US" dirty="0"/>
              <a:t>Recurrent thoughts of death or suicidal ideation with or without a plan</a:t>
            </a:r>
          </a:p>
          <a:p>
            <a:endParaRPr lang="en-US" dirty="0"/>
          </a:p>
        </p:txBody>
      </p:sp>
      <p:sp>
        <p:nvSpPr>
          <p:cNvPr id="6" name="TextBox 5"/>
          <p:cNvSpPr txBox="1"/>
          <p:nvPr/>
        </p:nvSpPr>
        <p:spPr>
          <a:xfrm>
            <a:off x="457200" y="5809464"/>
            <a:ext cx="3834114" cy="230832"/>
          </a:xfrm>
          <a:prstGeom prst="rect">
            <a:avLst/>
          </a:prstGeom>
          <a:noFill/>
        </p:spPr>
        <p:txBody>
          <a:bodyPr wrap="square" rtlCol="0">
            <a:spAutoFit/>
          </a:bodyPr>
          <a:lstStyle/>
          <a:p>
            <a:r>
              <a:rPr lang="en-US" sz="900" i="1" dirty="0"/>
              <a:t>APA, 2013: Diagnostic and Statistical Manual of Mental Disorders, 5th Edition</a:t>
            </a:r>
          </a:p>
        </p:txBody>
      </p:sp>
    </p:spTree>
    <p:extLst>
      <p:ext uri="{BB962C8B-B14F-4D97-AF65-F5344CB8AC3E}">
        <p14:creationId xmlns:p14="http://schemas.microsoft.com/office/powerpoint/2010/main" val="3199348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Content Placeholder 2"/>
          <p:cNvSpPr>
            <a:spLocks noGrp="1"/>
          </p:cNvSpPr>
          <p:nvPr>
            <p:ph sz="quarter" idx="13"/>
          </p:nvPr>
        </p:nvSpPr>
        <p:spPr>
          <a:xfrm>
            <a:off x="523128" y="2229820"/>
            <a:ext cx="3941467" cy="3230563"/>
          </a:xfrm>
        </p:spPr>
        <p:txBody>
          <a:bodyPr>
            <a:normAutofit/>
          </a:bodyPr>
          <a:lstStyle/>
          <a:p>
            <a:pPr eaLnBrk="1" hangingPunct="1">
              <a:buFont typeface="Arial" charset="0"/>
              <a:buChar char="•"/>
            </a:pPr>
            <a:r>
              <a:rPr lang="en-US" sz="2000" dirty="0">
                <a:ea typeface="ＭＳ Ｐゴシック" charset="0"/>
                <a:cs typeface="ＭＳ Ｐゴシック" charset="0"/>
              </a:rPr>
              <a:t>Internal medicine 358 (48.5)</a:t>
            </a:r>
          </a:p>
          <a:p>
            <a:pPr eaLnBrk="1" hangingPunct="1">
              <a:buFont typeface="Arial" charset="0"/>
              <a:buChar char="•"/>
            </a:pPr>
            <a:r>
              <a:rPr lang="en-US" sz="2000" dirty="0">
                <a:ea typeface="ＭＳ Ｐゴシック" charset="0"/>
                <a:cs typeface="ＭＳ Ｐゴシック" charset="0"/>
              </a:rPr>
              <a:t>General surgery 98 (13.3)</a:t>
            </a:r>
          </a:p>
          <a:p>
            <a:pPr eaLnBrk="1" hangingPunct="1">
              <a:buFont typeface="Arial" charset="0"/>
              <a:buChar char="•"/>
            </a:pPr>
            <a:r>
              <a:rPr lang="en-US" sz="2000" dirty="0">
                <a:ea typeface="ＭＳ Ｐゴシック" charset="0"/>
                <a:cs typeface="ＭＳ Ｐゴシック" charset="0"/>
              </a:rPr>
              <a:t>OB/gynecology 42 (5.7)</a:t>
            </a:r>
          </a:p>
          <a:p>
            <a:pPr eaLnBrk="1" hangingPunct="1">
              <a:buFont typeface="Arial" charset="0"/>
              <a:buChar char="•"/>
            </a:pPr>
            <a:r>
              <a:rPr lang="en-US" sz="2000" dirty="0">
                <a:ea typeface="ＭＳ Ｐゴシック" charset="0"/>
                <a:cs typeface="ＭＳ Ｐゴシック" charset="0"/>
              </a:rPr>
              <a:t>Pediatrics 94 (12.7)</a:t>
            </a:r>
          </a:p>
          <a:p>
            <a:pPr eaLnBrk="1" hangingPunct="1">
              <a:buFont typeface="Arial" charset="0"/>
              <a:buChar char="•"/>
            </a:pPr>
            <a:r>
              <a:rPr lang="en-US" sz="2000" dirty="0">
                <a:ea typeface="ＭＳ Ｐゴシック" charset="0"/>
                <a:cs typeface="ＭＳ Ｐゴシック" charset="0"/>
              </a:rPr>
              <a:t>Psychiatry 63 (8.5)</a:t>
            </a:r>
          </a:p>
          <a:p>
            <a:pPr eaLnBrk="1" hangingPunct="1">
              <a:buFont typeface="Arial" charset="0"/>
              <a:buChar char="•"/>
            </a:pPr>
            <a:r>
              <a:rPr lang="en-US" sz="2000" dirty="0">
                <a:ea typeface="ＭＳ Ｐゴシック" charset="0"/>
                <a:cs typeface="ＭＳ Ｐゴシック" charset="0"/>
              </a:rPr>
              <a:t>Emergency medicine 47 (6.3)</a:t>
            </a:r>
          </a:p>
          <a:p>
            <a:pPr eaLnBrk="1" hangingPunct="1">
              <a:buFont typeface="Arial" charset="0"/>
              <a:buChar char="•"/>
            </a:pPr>
            <a:r>
              <a:rPr lang="en-US" sz="2000" dirty="0">
                <a:ea typeface="ＭＳ Ｐゴシック" charset="0"/>
                <a:cs typeface="ＭＳ Ｐゴシック" charset="0"/>
              </a:rPr>
              <a:t>Medicine/pediatrics 19 (2.6)</a:t>
            </a:r>
          </a:p>
          <a:p>
            <a:pPr eaLnBrk="1" hangingPunct="1">
              <a:buFont typeface="Arial" charset="0"/>
              <a:buChar char="•"/>
            </a:pPr>
            <a:r>
              <a:rPr lang="en-US" sz="2000" dirty="0">
                <a:ea typeface="ＭＳ Ｐゴシック" charset="0"/>
                <a:cs typeface="ＭＳ Ｐゴシック" charset="0"/>
              </a:rPr>
              <a:t>Family medicine 19 (2.6)</a:t>
            </a:r>
          </a:p>
        </p:txBody>
      </p:sp>
      <p:graphicFrame>
        <p:nvGraphicFramePr>
          <p:cNvPr id="31750" name="Content Placeholder 7"/>
          <p:cNvGraphicFramePr>
            <a:graphicFrameLocks noGrp="1"/>
          </p:cNvGraphicFramePr>
          <p:nvPr>
            <p:ph sz="quarter" idx="4294967295"/>
            <p:extLst>
              <p:ext uri="{D42A27DB-BD31-4B8C-83A1-F6EECF244321}">
                <p14:modId xmlns:p14="http://schemas.microsoft.com/office/powerpoint/2010/main" val="3526567862"/>
              </p:ext>
            </p:extLst>
          </p:nvPr>
        </p:nvGraphicFramePr>
        <p:xfrm>
          <a:off x="4572000" y="2475646"/>
          <a:ext cx="3567112" cy="3230563"/>
        </p:xfrm>
        <a:graphic>
          <a:graphicData uri="http://schemas.openxmlformats.org/presentationml/2006/ole">
            <mc:AlternateContent xmlns:mc="http://schemas.openxmlformats.org/markup-compatibility/2006">
              <mc:Choice xmlns:v="urn:schemas-microsoft-com:vml" Requires="v">
                <p:oleObj spid="_x0000_s1038" name="Chart" r:id="rId4" imgW="5229936" imgH="4736200" progId="">
                  <p:embed/>
                </p:oleObj>
              </mc:Choice>
              <mc:Fallback>
                <p:oleObj name="Chart" r:id="rId4" imgW="5229936" imgH="4736200" progId="">
                  <p:embed/>
                  <p:pic>
                    <p:nvPicPr>
                      <p:cNvPr id="31750" name="Content Placeholder 7"/>
                      <p:cNvPicPr preferRelativeResize="0">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2475646"/>
                        <a:ext cx="3567112" cy="3230563"/>
                      </a:xfrm>
                      <a:prstGeom prst="rect">
                        <a:avLst/>
                      </a:prstGeom>
                      <a:noFill/>
                    </p:spPr>
                  </p:pic>
                </p:oleObj>
              </mc:Fallback>
            </mc:AlternateContent>
          </a:graphicData>
        </a:graphic>
      </p:graphicFrame>
      <p:sp>
        <p:nvSpPr>
          <p:cNvPr id="31751" name="TextBox 8"/>
          <p:cNvSpPr txBox="1">
            <a:spLocks noChangeArrowheads="1"/>
          </p:cNvSpPr>
          <p:nvPr/>
        </p:nvSpPr>
        <p:spPr bwMode="auto">
          <a:xfrm>
            <a:off x="523128" y="5829329"/>
            <a:ext cx="32766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700">
                <a:solidFill>
                  <a:schemeClr val="tx1"/>
                </a:solidFill>
                <a:latin typeface="Georgia" charset="0"/>
                <a:ea typeface="ＭＳ Ｐゴシック" charset="0"/>
                <a:cs typeface="ＭＳ Ｐゴシック" charset="0"/>
              </a:defRPr>
            </a:lvl1pPr>
            <a:lvl2pPr marL="37931725" indent="-37474525">
              <a:defRPr sz="2200">
                <a:solidFill>
                  <a:schemeClr val="tx2"/>
                </a:solidFill>
                <a:latin typeface="Georgia" charset="0"/>
                <a:ea typeface="ＭＳ Ｐゴシック" charset="0"/>
              </a:defRPr>
            </a:lvl2pPr>
            <a:lvl3pPr>
              <a:defRPr sz="2000">
                <a:solidFill>
                  <a:schemeClr val="tx1"/>
                </a:solidFill>
                <a:latin typeface="Georgia" charset="0"/>
                <a:ea typeface="ＭＳ Ｐゴシック" charset="0"/>
              </a:defRPr>
            </a:lvl3pPr>
            <a:lvl4pPr>
              <a:defRPr sz="2000">
                <a:solidFill>
                  <a:schemeClr val="tx2"/>
                </a:solidFill>
                <a:latin typeface="Georgia" charset="0"/>
                <a:ea typeface="ＭＳ Ｐゴシック" charset="0"/>
              </a:defRPr>
            </a:lvl4pPr>
            <a:lvl5pPr>
              <a:defRPr>
                <a:solidFill>
                  <a:schemeClr val="tx1"/>
                </a:solidFill>
                <a:latin typeface="Georgia" charset="0"/>
                <a:ea typeface="ＭＳ Ｐゴシック" charset="0"/>
              </a:defRPr>
            </a:lvl5pPr>
            <a:lvl6pPr marL="1828800" indent="-228600" eaLnBrk="0" fontAlgn="base" hangingPunct="0">
              <a:spcAft>
                <a:spcPct val="0"/>
              </a:spcAft>
              <a:buClr>
                <a:srgbClr val="8FB08C"/>
              </a:buClr>
              <a:buChar char="•"/>
              <a:defRPr>
                <a:solidFill>
                  <a:schemeClr val="tx1"/>
                </a:solidFill>
                <a:latin typeface="Georgia" charset="0"/>
                <a:ea typeface="ＭＳ Ｐゴシック" charset="0"/>
              </a:defRPr>
            </a:lvl6pPr>
            <a:lvl7pPr marL="2286000" indent="-228600" eaLnBrk="0" fontAlgn="base" hangingPunct="0">
              <a:spcAft>
                <a:spcPct val="0"/>
              </a:spcAft>
              <a:buClr>
                <a:srgbClr val="8FB08C"/>
              </a:buClr>
              <a:defRPr>
                <a:solidFill>
                  <a:schemeClr val="tx1"/>
                </a:solidFill>
                <a:latin typeface="Georgia" charset="0"/>
                <a:ea typeface="ＭＳ Ｐゴシック" charset="0"/>
              </a:defRPr>
            </a:lvl7pPr>
            <a:lvl8pPr marL="2743200" indent="-228600" eaLnBrk="0" fontAlgn="base" hangingPunct="0">
              <a:spcAft>
                <a:spcPct val="0"/>
              </a:spcAft>
              <a:buClr>
                <a:srgbClr val="8FB08C"/>
              </a:buClr>
              <a:defRPr>
                <a:solidFill>
                  <a:schemeClr val="tx1"/>
                </a:solidFill>
                <a:latin typeface="Georgia" charset="0"/>
                <a:ea typeface="ＭＳ Ｐゴシック" charset="0"/>
              </a:defRPr>
            </a:lvl8pPr>
            <a:lvl9pPr marL="3200400" indent="-228600" eaLnBrk="0" fontAlgn="base" hangingPunct="0">
              <a:spcAft>
                <a:spcPct val="0"/>
              </a:spcAft>
              <a:buClr>
                <a:srgbClr val="8FB08C"/>
              </a:buClr>
              <a:defRPr>
                <a:solidFill>
                  <a:schemeClr val="tx1"/>
                </a:solidFill>
                <a:latin typeface="Georgia" charset="0"/>
                <a:ea typeface="ＭＳ Ｐゴシック" charset="0"/>
              </a:defRPr>
            </a:lvl9pPr>
          </a:lstStyle>
          <a:p>
            <a:r>
              <a:rPr lang="en-US" sz="900" i="1" dirty="0">
                <a:latin typeface="Arial" pitchFamily="34" charset="0"/>
                <a:cs typeface="Arial" pitchFamily="34" charset="0"/>
              </a:rPr>
              <a:t>Sen et al. Arch Gen Psych, 2010</a:t>
            </a:r>
          </a:p>
        </p:txBody>
      </p:sp>
      <p:sp>
        <p:nvSpPr>
          <p:cNvPr id="9" name="Title 1"/>
          <p:cNvSpPr txBox="1">
            <a:spLocks/>
          </p:cNvSpPr>
          <p:nvPr/>
        </p:nvSpPr>
        <p:spPr>
          <a:xfrm>
            <a:off x="383019" y="321494"/>
            <a:ext cx="5972537" cy="61526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800" kern="1200">
                <a:solidFill>
                  <a:schemeClr val="tx1">
                    <a:lumMod val="75000"/>
                    <a:lumOff val="25000"/>
                  </a:schemeClr>
                </a:solidFill>
                <a:latin typeface="+mj-lt"/>
                <a:ea typeface="+mj-ea"/>
                <a:cs typeface="+mj-cs"/>
              </a:defRPr>
            </a:lvl1pPr>
          </a:lstStyle>
          <a:p>
            <a:r>
              <a:rPr lang="en-US" sz="3200" b="1" dirty="0">
                <a:solidFill>
                  <a:srgbClr val="1C2D73"/>
                </a:solidFill>
              </a:rPr>
              <a:t>DEPRESSION DURING INTERNSHIP</a:t>
            </a:r>
          </a:p>
        </p:txBody>
      </p:sp>
      <p:sp>
        <p:nvSpPr>
          <p:cNvPr id="2" name="TextBox 1"/>
          <p:cNvSpPr txBox="1"/>
          <p:nvPr/>
        </p:nvSpPr>
        <p:spPr>
          <a:xfrm>
            <a:off x="523128" y="1598143"/>
            <a:ext cx="2233304" cy="430887"/>
          </a:xfrm>
          <a:prstGeom prst="rect">
            <a:avLst/>
          </a:prstGeom>
          <a:noFill/>
        </p:spPr>
        <p:txBody>
          <a:bodyPr wrap="none" rtlCol="0">
            <a:spAutoFit/>
          </a:bodyPr>
          <a:lstStyle/>
          <a:p>
            <a:r>
              <a:rPr lang="en-US" sz="2200" b="1" dirty="0">
                <a:solidFill>
                  <a:schemeClr val="tx1">
                    <a:lumMod val="75000"/>
                    <a:lumOff val="25000"/>
                  </a:schemeClr>
                </a:solidFill>
                <a:ea typeface="ＭＳ Ｐゴシック" charset="0"/>
                <a:cs typeface="ＭＳ Ｐゴシック" charset="0"/>
              </a:rPr>
              <a:t>Specialty (N=740)</a:t>
            </a:r>
          </a:p>
        </p:txBody>
      </p:sp>
      <p:sp>
        <p:nvSpPr>
          <p:cNvPr id="12" name="TextBox 11"/>
          <p:cNvSpPr txBox="1"/>
          <p:nvPr/>
        </p:nvSpPr>
        <p:spPr>
          <a:xfrm>
            <a:off x="5460471" y="1428867"/>
            <a:ext cx="3223837" cy="769441"/>
          </a:xfrm>
          <a:prstGeom prst="rect">
            <a:avLst/>
          </a:prstGeom>
          <a:noFill/>
        </p:spPr>
        <p:txBody>
          <a:bodyPr wrap="square" rtlCol="0">
            <a:spAutoFit/>
          </a:bodyPr>
          <a:lstStyle/>
          <a:p>
            <a:r>
              <a:rPr lang="en-US" sz="2200" b="1" dirty="0">
                <a:solidFill>
                  <a:schemeClr val="tx1">
                    <a:lumMod val="75000"/>
                    <a:lumOff val="25000"/>
                  </a:schemeClr>
                </a:solidFill>
                <a:ea typeface="ＭＳ Ｐゴシック" charset="0"/>
                <a:cs typeface="ＭＳ Ｐゴシック" charset="0"/>
              </a:rPr>
              <a:t>Percentage with “Depression” (PHQ &gt;10)</a:t>
            </a:r>
          </a:p>
        </p:txBody>
      </p:sp>
    </p:spTree>
    <p:extLst>
      <p:ext uri="{BB962C8B-B14F-4D97-AF65-F5344CB8AC3E}">
        <p14:creationId xmlns:p14="http://schemas.microsoft.com/office/powerpoint/2010/main" val="506020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Objectives</a:t>
            </a:r>
          </a:p>
        </p:txBody>
      </p:sp>
      <p:sp>
        <p:nvSpPr>
          <p:cNvPr id="3" name="Content Placeholder 2"/>
          <p:cNvSpPr>
            <a:spLocks noGrp="1"/>
          </p:cNvSpPr>
          <p:nvPr>
            <p:ph sz="quarter" idx="13"/>
          </p:nvPr>
        </p:nvSpPr>
        <p:spPr/>
        <p:txBody>
          <a:bodyPr>
            <a:noAutofit/>
          </a:bodyPr>
          <a:lstStyle/>
          <a:p>
            <a:pPr marL="457200" lvl="0" indent="-457200">
              <a:buFont typeface="+mj-lt"/>
              <a:buAutoNum type="arabicPeriod"/>
            </a:pPr>
            <a:r>
              <a:rPr lang="en-US" dirty="0"/>
              <a:t>Identify key factors contributing to stress, burnout, depression and suicide among physicians</a:t>
            </a:r>
          </a:p>
          <a:p>
            <a:pPr marL="457200" lvl="0" indent="-457200">
              <a:buFont typeface="+mj-lt"/>
              <a:buAutoNum type="arabicPeriod"/>
            </a:pPr>
            <a:r>
              <a:rPr lang="en-US" dirty="0"/>
              <a:t>Describe the complex inter-relationships between burnout, depression and resilience and how these factors may interact with each other as a result of pressures in the learning environment.</a:t>
            </a:r>
          </a:p>
          <a:p>
            <a:pPr marL="457200" lvl="0" indent="-457200">
              <a:buFont typeface="+mj-lt"/>
              <a:buAutoNum type="arabicPeriod"/>
            </a:pPr>
            <a:r>
              <a:rPr lang="en-US" dirty="0"/>
              <a:t>Identify different approaches to the problem both at the individual and systemic levels.</a:t>
            </a:r>
          </a:p>
          <a:p>
            <a:pPr marL="457200" indent="-457200">
              <a:buFont typeface="+mj-lt"/>
              <a:buAutoNum type="arabicPeriod"/>
            </a:pPr>
            <a:r>
              <a:rPr lang="en-US" dirty="0"/>
              <a:t>Illustrate ways to promote wellbeing and resilience in the medical culture</a:t>
            </a:r>
          </a:p>
        </p:txBody>
      </p:sp>
    </p:spTree>
    <p:extLst>
      <p:ext uri="{BB962C8B-B14F-4D97-AF65-F5344CB8AC3E}">
        <p14:creationId xmlns:p14="http://schemas.microsoft.com/office/powerpoint/2010/main" val="1813080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081"/>
            <a:ext cx="6337139" cy="586541"/>
          </a:xfrm>
        </p:spPr>
        <p:txBody>
          <a:bodyPr>
            <a:normAutofit fontScale="90000"/>
          </a:bodyPr>
          <a:lstStyle/>
          <a:p>
            <a:r>
              <a:rPr lang="en-US" sz="3600" b="1" dirty="0">
                <a:solidFill>
                  <a:srgbClr val="1C2D73"/>
                </a:solidFill>
              </a:rPr>
              <a:t>Depression</a:t>
            </a:r>
            <a:r>
              <a:rPr lang="en-US" sz="3600" b="1" dirty="0">
                <a:solidFill>
                  <a:schemeClr val="accent4">
                    <a:lumMod val="75000"/>
                  </a:schemeClr>
                </a:solidFill>
              </a:rPr>
              <a:t> </a:t>
            </a:r>
            <a:r>
              <a:rPr lang="en-US" sz="3600" b="1" dirty="0">
                <a:solidFill>
                  <a:srgbClr val="1C2D73"/>
                </a:solidFill>
              </a:rPr>
              <a:t>During Internship (cont.)</a:t>
            </a:r>
          </a:p>
        </p:txBody>
      </p:sp>
      <p:sp>
        <p:nvSpPr>
          <p:cNvPr id="3" name="Content Placeholder 2"/>
          <p:cNvSpPr>
            <a:spLocks noGrp="1"/>
          </p:cNvSpPr>
          <p:nvPr>
            <p:ph sz="quarter" idx="13"/>
          </p:nvPr>
        </p:nvSpPr>
        <p:spPr>
          <a:xfrm>
            <a:off x="364602" y="1297380"/>
            <a:ext cx="7815262" cy="4571999"/>
          </a:xfrm>
        </p:spPr>
        <p:txBody>
          <a:bodyPr>
            <a:normAutofit fontScale="92500"/>
          </a:bodyPr>
          <a:lstStyle/>
          <a:p>
            <a:r>
              <a:rPr lang="en-US" sz="2800" dirty="0">
                <a:solidFill>
                  <a:srgbClr val="404040"/>
                </a:solidFill>
              </a:rPr>
              <a:t>Rate of depression increased dramatically during internship from 3.9% meeting PHQ-9 criteria (scores ≥10) up to 25.3% at intervals during the year</a:t>
            </a:r>
          </a:p>
          <a:p>
            <a:r>
              <a:rPr lang="en-US" sz="2800" dirty="0">
                <a:solidFill>
                  <a:srgbClr val="404040"/>
                </a:solidFill>
              </a:rPr>
              <a:t>Mean PHQ-9 increased from 2.4 to 6.4</a:t>
            </a:r>
          </a:p>
          <a:p>
            <a:r>
              <a:rPr lang="en-US" sz="2800" dirty="0">
                <a:solidFill>
                  <a:srgbClr val="404040"/>
                </a:solidFill>
              </a:rPr>
              <a:t>Depression results in increased medical errors and errors may also cause depression </a:t>
            </a:r>
          </a:p>
          <a:p>
            <a:r>
              <a:rPr lang="en-US" sz="2800" dirty="0">
                <a:solidFill>
                  <a:srgbClr val="404040"/>
                </a:solidFill>
              </a:rPr>
              <a:t>Direct association between the number of hours worked and the risk of depression</a:t>
            </a:r>
          </a:p>
          <a:p>
            <a:r>
              <a:rPr lang="en-US" sz="2800" dirty="0">
                <a:solidFill>
                  <a:srgbClr val="404040"/>
                </a:solidFill>
              </a:rPr>
              <a:t>No evidence that depressive symptom score before internship predicted an increase in work hours</a:t>
            </a:r>
          </a:p>
        </p:txBody>
      </p:sp>
      <p:sp>
        <p:nvSpPr>
          <p:cNvPr id="7" name="TextBox 8"/>
          <p:cNvSpPr txBox="1">
            <a:spLocks noChangeArrowheads="1"/>
          </p:cNvSpPr>
          <p:nvPr/>
        </p:nvSpPr>
        <p:spPr bwMode="auto">
          <a:xfrm>
            <a:off x="457200" y="5869379"/>
            <a:ext cx="222841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700">
                <a:solidFill>
                  <a:schemeClr val="tx1"/>
                </a:solidFill>
                <a:latin typeface="Georgia" charset="0"/>
                <a:ea typeface="ＭＳ Ｐゴシック" charset="0"/>
                <a:cs typeface="ＭＳ Ｐゴシック" charset="0"/>
              </a:defRPr>
            </a:lvl1pPr>
            <a:lvl2pPr marL="37931725" indent="-37474525">
              <a:defRPr sz="2200">
                <a:solidFill>
                  <a:schemeClr val="tx2"/>
                </a:solidFill>
                <a:latin typeface="Georgia" charset="0"/>
                <a:ea typeface="ＭＳ Ｐゴシック" charset="0"/>
              </a:defRPr>
            </a:lvl2pPr>
            <a:lvl3pPr>
              <a:defRPr sz="2000">
                <a:solidFill>
                  <a:schemeClr val="tx1"/>
                </a:solidFill>
                <a:latin typeface="Georgia" charset="0"/>
                <a:ea typeface="ＭＳ Ｐゴシック" charset="0"/>
              </a:defRPr>
            </a:lvl3pPr>
            <a:lvl4pPr>
              <a:defRPr sz="2000">
                <a:solidFill>
                  <a:schemeClr val="tx2"/>
                </a:solidFill>
                <a:latin typeface="Georgia" charset="0"/>
                <a:ea typeface="ＭＳ Ｐゴシック" charset="0"/>
              </a:defRPr>
            </a:lvl4pPr>
            <a:lvl5pPr>
              <a:defRPr>
                <a:solidFill>
                  <a:schemeClr val="tx1"/>
                </a:solidFill>
                <a:latin typeface="Georgia" charset="0"/>
                <a:ea typeface="ＭＳ Ｐゴシック" charset="0"/>
              </a:defRPr>
            </a:lvl5pPr>
            <a:lvl6pPr marL="1828800" indent="-228600" eaLnBrk="0" fontAlgn="base" hangingPunct="0">
              <a:spcAft>
                <a:spcPct val="0"/>
              </a:spcAft>
              <a:buClr>
                <a:srgbClr val="8FB08C"/>
              </a:buClr>
              <a:buChar char="•"/>
              <a:defRPr>
                <a:solidFill>
                  <a:schemeClr val="tx1"/>
                </a:solidFill>
                <a:latin typeface="Georgia" charset="0"/>
                <a:ea typeface="ＭＳ Ｐゴシック" charset="0"/>
              </a:defRPr>
            </a:lvl6pPr>
            <a:lvl7pPr marL="2286000" indent="-228600" eaLnBrk="0" fontAlgn="base" hangingPunct="0">
              <a:spcAft>
                <a:spcPct val="0"/>
              </a:spcAft>
              <a:buClr>
                <a:srgbClr val="8FB08C"/>
              </a:buClr>
              <a:defRPr>
                <a:solidFill>
                  <a:schemeClr val="tx1"/>
                </a:solidFill>
                <a:latin typeface="Georgia" charset="0"/>
                <a:ea typeface="ＭＳ Ｐゴシック" charset="0"/>
              </a:defRPr>
            </a:lvl7pPr>
            <a:lvl8pPr marL="2743200" indent="-228600" eaLnBrk="0" fontAlgn="base" hangingPunct="0">
              <a:spcAft>
                <a:spcPct val="0"/>
              </a:spcAft>
              <a:buClr>
                <a:srgbClr val="8FB08C"/>
              </a:buClr>
              <a:defRPr>
                <a:solidFill>
                  <a:schemeClr val="tx1"/>
                </a:solidFill>
                <a:latin typeface="Georgia" charset="0"/>
                <a:ea typeface="ＭＳ Ｐゴシック" charset="0"/>
              </a:defRPr>
            </a:lvl8pPr>
            <a:lvl9pPr marL="3200400" indent="-228600" eaLnBrk="0" fontAlgn="base" hangingPunct="0">
              <a:spcAft>
                <a:spcPct val="0"/>
              </a:spcAft>
              <a:buClr>
                <a:srgbClr val="8FB08C"/>
              </a:buClr>
              <a:defRPr>
                <a:solidFill>
                  <a:schemeClr val="tx1"/>
                </a:solidFill>
                <a:latin typeface="Georgia" charset="0"/>
                <a:ea typeface="ＭＳ Ｐゴシック" charset="0"/>
              </a:defRPr>
            </a:lvl9pPr>
          </a:lstStyle>
          <a:p>
            <a:r>
              <a:rPr lang="en-US" sz="900" i="1" dirty="0">
                <a:latin typeface="Arial" pitchFamily="34" charset="0"/>
                <a:cs typeface="Arial" pitchFamily="34" charset="0"/>
              </a:rPr>
              <a:t>Sen et al. Arch Gen Psych, 2010</a:t>
            </a:r>
          </a:p>
        </p:txBody>
      </p:sp>
    </p:spTree>
    <p:extLst>
      <p:ext uri="{BB962C8B-B14F-4D97-AF65-F5344CB8AC3E}">
        <p14:creationId xmlns:p14="http://schemas.microsoft.com/office/powerpoint/2010/main" val="207777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694" y="224085"/>
            <a:ext cx="7429305" cy="586541"/>
          </a:xfrm>
        </p:spPr>
        <p:txBody>
          <a:bodyPr>
            <a:noAutofit/>
          </a:bodyPr>
          <a:lstStyle/>
          <a:p>
            <a:r>
              <a:rPr lang="en-US" altLang="en-US" sz="3000" b="1" dirty="0">
                <a:solidFill>
                  <a:srgbClr val="1C2D73"/>
                </a:solidFill>
                <a:ea typeface="ＭＳ Ｐゴシック" pitchFamily="34" charset="-128"/>
              </a:rPr>
              <a:t>Predictors of Increased Depressive Symptoms During Internship</a:t>
            </a:r>
            <a:endParaRPr lang="en-US" sz="3000" b="1" dirty="0">
              <a:solidFill>
                <a:srgbClr val="1C2D73"/>
              </a:solidFill>
            </a:endParaRPr>
          </a:p>
        </p:txBody>
      </p:sp>
      <p:sp>
        <p:nvSpPr>
          <p:cNvPr id="3" name="Content Placeholder 2"/>
          <p:cNvSpPr>
            <a:spLocks noGrp="1"/>
          </p:cNvSpPr>
          <p:nvPr>
            <p:ph sz="quarter" idx="13"/>
          </p:nvPr>
        </p:nvSpPr>
        <p:spPr>
          <a:xfrm>
            <a:off x="664369" y="1384021"/>
            <a:ext cx="7815262" cy="4571999"/>
          </a:xfrm>
        </p:spPr>
        <p:txBody>
          <a:bodyPr>
            <a:normAutofit fontScale="85000" lnSpcReduction="20000"/>
          </a:bodyPr>
          <a:lstStyle/>
          <a:p>
            <a:pPr>
              <a:lnSpc>
                <a:spcPct val="110000"/>
              </a:lnSpc>
              <a:spcBef>
                <a:spcPts val="0"/>
              </a:spcBef>
              <a:buNone/>
            </a:pPr>
            <a:r>
              <a:rPr lang="en-US" altLang="en-US" sz="2800" b="1" dirty="0">
                <a:ea typeface="ＭＳ Ｐゴシック" pitchFamily="34" charset="-128"/>
              </a:rPr>
              <a:t>Baseline Factors</a:t>
            </a:r>
          </a:p>
          <a:p>
            <a:pPr>
              <a:lnSpc>
                <a:spcPct val="110000"/>
              </a:lnSpc>
              <a:spcBef>
                <a:spcPts val="0"/>
              </a:spcBef>
            </a:pPr>
            <a:r>
              <a:rPr lang="en-US" altLang="en-US" sz="2800" dirty="0">
                <a:ea typeface="ＭＳ Ｐゴシック" pitchFamily="34" charset="-128"/>
              </a:rPr>
              <a:t>Neuroticism</a:t>
            </a:r>
          </a:p>
          <a:p>
            <a:pPr>
              <a:lnSpc>
                <a:spcPct val="110000"/>
              </a:lnSpc>
              <a:spcBef>
                <a:spcPts val="0"/>
              </a:spcBef>
            </a:pPr>
            <a:r>
              <a:rPr lang="en-US" altLang="en-US" sz="2800" dirty="0">
                <a:ea typeface="ＭＳ Ｐゴシック" pitchFamily="34" charset="-128"/>
              </a:rPr>
              <a:t>Personal history of depression</a:t>
            </a:r>
          </a:p>
          <a:p>
            <a:pPr>
              <a:lnSpc>
                <a:spcPct val="110000"/>
              </a:lnSpc>
              <a:spcBef>
                <a:spcPts val="0"/>
              </a:spcBef>
            </a:pPr>
            <a:r>
              <a:rPr lang="fr-FR" altLang="en-US" sz="2800" dirty="0" err="1">
                <a:ea typeface="ＭＳ Ｐゴシック" pitchFamily="34" charset="-128"/>
              </a:rPr>
              <a:t>Lower</a:t>
            </a:r>
            <a:r>
              <a:rPr lang="fr-FR" altLang="en-US" sz="2800" dirty="0">
                <a:ea typeface="ＭＳ Ｐゴシック" pitchFamily="34" charset="-128"/>
              </a:rPr>
              <a:t> </a:t>
            </a:r>
            <a:r>
              <a:rPr lang="fr-FR" altLang="en-US" sz="2800" dirty="0" err="1">
                <a:ea typeface="ＭＳ Ｐゴシック" pitchFamily="34" charset="-128"/>
              </a:rPr>
              <a:t>baseline</a:t>
            </a:r>
            <a:r>
              <a:rPr lang="fr-FR" altLang="en-US" sz="2800" dirty="0">
                <a:ea typeface="ＭＳ Ｐゴシック" pitchFamily="34" charset="-128"/>
              </a:rPr>
              <a:t> </a:t>
            </a:r>
            <a:r>
              <a:rPr lang="fr-FR" altLang="en-US" sz="2800" dirty="0" err="1">
                <a:ea typeface="ＭＳ Ｐゴシック" pitchFamily="34" charset="-128"/>
              </a:rPr>
              <a:t>depressive</a:t>
            </a:r>
            <a:r>
              <a:rPr lang="fr-FR" altLang="en-US" sz="2800" dirty="0">
                <a:ea typeface="ＭＳ Ｐゴシック" pitchFamily="34" charset="-128"/>
              </a:rPr>
              <a:t> </a:t>
            </a:r>
            <a:r>
              <a:rPr lang="fr-FR" altLang="en-US" sz="2800" dirty="0" err="1">
                <a:ea typeface="ＭＳ Ｐゴシック" pitchFamily="34" charset="-128"/>
              </a:rPr>
              <a:t>symptoms</a:t>
            </a:r>
            <a:endParaRPr lang="fr-FR" altLang="en-US" sz="2800" dirty="0">
              <a:ea typeface="ＭＳ Ｐゴシック" pitchFamily="34" charset="-128"/>
            </a:endParaRPr>
          </a:p>
          <a:p>
            <a:pPr>
              <a:lnSpc>
                <a:spcPct val="110000"/>
              </a:lnSpc>
              <a:spcBef>
                <a:spcPts val="0"/>
              </a:spcBef>
            </a:pPr>
            <a:r>
              <a:rPr lang="en-US" altLang="en-US" sz="2800" dirty="0">
                <a:ea typeface="ＭＳ Ｐゴシック" pitchFamily="34" charset="-128"/>
              </a:rPr>
              <a:t>Female sex</a:t>
            </a:r>
          </a:p>
          <a:p>
            <a:pPr>
              <a:lnSpc>
                <a:spcPct val="110000"/>
              </a:lnSpc>
              <a:spcBef>
                <a:spcPts val="0"/>
              </a:spcBef>
            </a:pPr>
            <a:r>
              <a:rPr lang="en-US" altLang="en-US" sz="2800" dirty="0">
                <a:ea typeface="ＭＳ Ｐゴシック" pitchFamily="34" charset="-128"/>
              </a:rPr>
              <a:t>US medical graduate</a:t>
            </a:r>
          </a:p>
          <a:p>
            <a:pPr>
              <a:lnSpc>
                <a:spcPct val="110000"/>
              </a:lnSpc>
              <a:spcBef>
                <a:spcPts val="0"/>
              </a:spcBef>
            </a:pPr>
            <a:r>
              <a:rPr lang="en-US" altLang="en-US" sz="2800" dirty="0">
                <a:ea typeface="ＭＳ Ｐゴシック" pitchFamily="34" charset="-128"/>
              </a:rPr>
              <a:t>Difficult early family environment</a:t>
            </a:r>
          </a:p>
          <a:p>
            <a:pPr>
              <a:lnSpc>
                <a:spcPct val="110000"/>
              </a:lnSpc>
              <a:spcBef>
                <a:spcPts val="0"/>
              </a:spcBef>
            </a:pPr>
            <a:r>
              <a:rPr lang="en-US" altLang="en-US" sz="2800" dirty="0">
                <a:ea typeface="ＭＳ Ｐゴシック" pitchFamily="34" charset="-128"/>
              </a:rPr>
              <a:t>5-HTTLPR polymorphism</a:t>
            </a:r>
          </a:p>
          <a:p>
            <a:pPr>
              <a:lnSpc>
                <a:spcPct val="110000"/>
              </a:lnSpc>
              <a:spcBef>
                <a:spcPts val="0"/>
              </a:spcBef>
            </a:pPr>
            <a:endParaRPr lang="en-US" altLang="en-US" sz="2800" dirty="0">
              <a:ea typeface="ＭＳ Ｐゴシック" pitchFamily="34" charset="-128"/>
            </a:endParaRPr>
          </a:p>
          <a:p>
            <a:pPr>
              <a:lnSpc>
                <a:spcPct val="110000"/>
              </a:lnSpc>
              <a:spcBef>
                <a:spcPts val="0"/>
              </a:spcBef>
              <a:buNone/>
            </a:pPr>
            <a:r>
              <a:rPr lang="en-US" altLang="en-US" sz="2800" b="1" dirty="0">
                <a:ea typeface="ＭＳ Ｐゴシック" pitchFamily="34" charset="-128"/>
              </a:rPr>
              <a:t>Within-Internship Factors</a:t>
            </a:r>
          </a:p>
          <a:p>
            <a:pPr>
              <a:lnSpc>
                <a:spcPct val="110000"/>
              </a:lnSpc>
              <a:spcBef>
                <a:spcPts val="0"/>
              </a:spcBef>
            </a:pPr>
            <a:r>
              <a:rPr lang="en-US" altLang="en-US" sz="2800" dirty="0">
                <a:ea typeface="ＭＳ Ｐゴシック" pitchFamily="34" charset="-128"/>
              </a:rPr>
              <a:t>Higher mean work hours</a:t>
            </a:r>
          </a:p>
          <a:p>
            <a:pPr>
              <a:lnSpc>
                <a:spcPct val="110000"/>
              </a:lnSpc>
              <a:spcBef>
                <a:spcPts val="0"/>
              </a:spcBef>
            </a:pPr>
            <a:r>
              <a:rPr lang="en-US" altLang="en-US" sz="2800" dirty="0">
                <a:ea typeface="ＭＳ Ｐゴシック" pitchFamily="34" charset="-128"/>
              </a:rPr>
              <a:t>Perceived medical errors</a:t>
            </a:r>
          </a:p>
          <a:p>
            <a:pPr>
              <a:lnSpc>
                <a:spcPct val="110000"/>
              </a:lnSpc>
              <a:spcBef>
                <a:spcPts val="0"/>
              </a:spcBef>
            </a:pPr>
            <a:r>
              <a:rPr lang="en-US" altLang="en-US" sz="2800" dirty="0">
                <a:ea typeface="ＭＳ Ｐゴシック" pitchFamily="34" charset="-128"/>
              </a:rPr>
              <a:t>Stressful life events</a:t>
            </a:r>
          </a:p>
        </p:txBody>
      </p:sp>
      <p:sp>
        <p:nvSpPr>
          <p:cNvPr id="7" name="TextBox 8"/>
          <p:cNvSpPr txBox="1">
            <a:spLocks noChangeArrowheads="1"/>
          </p:cNvSpPr>
          <p:nvPr/>
        </p:nvSpPr>
        <p:spPr bwMode="auto">
          <a:xfrm>
            <a:off x="746280" y="5840604"/>
            <a:ext cx="32766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700">
                <a:solidFill>
                  <a:schemeClr val="tx1"/>
                </a:solidFill>
                <a:latin typeface="Georgia" charset="0"/>
                <a:ea typeface="ＭＳ Ｐゴシック" charset="0"/>
                <a:cs typeface="ＭＳ Ｐゴシック" charset="0"/>
              </a:defRPr>
            </a:lvl1pPr>
            <a:lvl2pPr marL="37931725" indent="-37474525">
              <a:defRPr sz="2200">
                <a:solidFill>
                  <a:schemeClr val="tx2"/>
                </a:solidFill>
                <a:latin typeface="Georgia" charset="0"/>
                <a:ea typeface="ＭＳ Ｐゴシック" charset="0"/>
              </a:defRPr>
            </a:lvl2pPr>
            <a:lvl3pPr>
              <a:defRPr sz="2000">
                <a:solidFill>
                  <a:schemeClr val="tx1"/>
                </a:solidFill>
                <a:latin typeface="Georgia" charset="0"/>
                <a:ea typeface="ＭＳ Ｐゴシック" charset="0"/>
              </a:defRPr>
            </a:lvl3pPr>
            <a:lvl4pPr>
              <a:defRPr sz="2000">
                <a:solidFill>
                  <a:schemeClr val="tx2"/>
                </a:solidFill>
                <a:latin typeface="Georgia" charset="0"/>
                <a:ea typeface="ＭＳ Ｐゴシック" charset="0"/>
              </a:defRPr>
            </a:lvl4pPr>
            <a:lvl5pPr>
              <a:defRPr>
                <a:solidFill>
                  <a:schemeClr val="tx1"/>
                </a:solidFill>
                <a:latin typeface="Georgia" charset="0"/>
                <a:ea typeface="ＭＳ Ｐゴシック" charset="0"/>
              </a:defRPr>
            </a:lvl5pPr>
            <a:lvl6pPr marL="1828800" indent="-228600" eaLnBrk="0" fontAlgn="base" hangingPunct="0">
              <a:spcAft>
                <a:spcPct val="0"/>
              </a:spcAft>
              <a:buClr>
                <a:srgbClr val="8FB08C"/>
              </a:buClr>
              <a:buChar char="•"/>
              <a:defRPr>
                <a:solidFill>
                  <a:schemeClr val="tx1"/>
                </a:solidFill>
                <a:latin typeface="Georgia" charset="0"/>
                <a:ea typeface="ＭＳ Ｐゴシック" charset="0"/>
              </a:defRPr>
            </a:lvl6pPr>
            <a:lvl7pPr marL="2286000" indent="-228600" eaLnBrk="0" fontAlgn="base" hangingPunct="0">
              <a:spcAft>
                <a:spcPct val="0"/>
              </a:spcAft>
              <a:buClr>
                <a:srgbClr val="8FB08C"/>
              </a:buClr>
              <a:defRPr>
                <a:solidFill>
                  <a:schemeClr val="tx1"/>
                </a:solidFill>
                <a:latin typeface="Georgia" charset="0"/>
                <a:ea typeface="ＭＳ Ｐゴシック" charset="0"/>
              </a:defRPr>
            </a:lvl7pPr>
            <a:lvl8pPr marL="2743200" indent="-228600" eaLnBrk="0" fontAlgn="base" hangingPunct="0">
              <a:spcAft>
                <a:spcPct val="0"/>
              </a:spcAft>
              <a:buClr>
                <a:srgbClr val="8FB08C"/>
              </a:buClr>
              <a:defRPr>
                <a:solidFill>
                  <a:schemeClr val="tx1"/>
                </a:solidFill>
                <a:latin typeface="Georgia" charset="0"/>
                <a:ea typeface="ＭＳ Ｐゴシック" charset="0"/>
              </a:defRPr>
            </a:lvl8pPr>
            <a:lvl9pPr marL="3200400" indent="-228600" eaLnBrk="0" fontAlgn="base" hangingPunct="0">
              <a:spcAft>
                <a:spcPct val="0"/>
              </a:spcAft>
              <a:buClr>
                <a:srgbClr val="8FB08C"/>
              </a:buClr>
              <a:defRPr>
                <a:solidFill>
                  <a:schemeClr val="tx1"/>
                </a:solidFill>
                <a:latin typeface="Georgia" charset="0"/>
                <a:ea typeface="ＭＳ Ｐゴシック" charset="0"/>
              </a:defRPr>
            </a:lvl9pPr>
          </a:lstStyle>
          <a:p>
            <a:r>
              <a:rPr lang="en-US" sz="900" i="1" dirty="0">
                <a:latin typeface="Arial" pitchFamily="34" charset="0"/>
                <a:cs typeface="Arial" pitchFamily="34" charset="0"/>
              </a:rPr>
              <a:t>Sen et al. Arch Gen Psych, 2010</a:t>
            </a:r>
          </a:p>
        </p:txBody>
      </p:sp>
    </p:spTree>
    <p:extLst>
      <p:ext uri="{BB962C8B-B14F-4D97-AF65-F5344CB8AC3E}">
        <p14:creationId xmlns:p14="http://schemas.microsoft.com/office/powerpoint/2010/main" val="13187869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139"/>
            <a:ext cx="6060302" cy="586541"/>
          </a:xfrm>
        </p:spPr>
        <p:txBody>
          <a:bodyPr>
            <a:normAutofit fontScale="90000"/>
          </a:bodyPr>
          <a:lstStyle/>
          <a:p>
            <a:r>
              <a:rPr lang="en-US" sz="3200" b="1" dirty="0">
                <a:solidFill>
                  <a:srgbClr val="1C2D73"/>
                </a:solidFill>
              </a:rPr>
              <a:t>Multisite Study of Resident and Program Director Perspectives</a:t>
            </a:r>
          </a:p>
        </p:txBody>
      </p:sp>
      <p:sp>
        <p:nvSpPr>
          <p:cNvPr id="3" name="Content Placeholder 2"/>
          <p:cNvSpPr>
            <a:spLocks noGrp="1"/>
          </p:cNvSpPr>
          <p:nvPr>
            <p:ph sz="quarter" idx="13"/>
          </p:nvPr>
        </p:nvSpPr>
        <p:spPr>
          <a:xfrm>
            <a:off x="664369" y="1840722"/>
            <a:ext cx="7815262" cy="3546625"/>
          </a:xfrm>
        </p:spPr>
        <p:txBody>
          <a:bodyPr>
            <a:normAutofit/>
          </a:bodyPr>
          <a:lstStyle/>
          <a:p>
            <a:r>
              <a:rPr lang="en-US" dirty="0"/>
              <a:t>307 residents across multiple specialties (61% response rate)</a:t>
            </a:r>
          </a:p>
          <a:p>
            <a:r>
              <a:rPr lang="en-US" dirty="0"/>
              <a:t>69% met burnout criteria</a:t>
            </a:r>
          </a:p>
          <a:p>
            <a:r>
              <a:rPr lang="en-US" dirty="0"/>
              <a:t>17% screened positive for depression (PH-Q 9)</a:t>
            </a:r>
          </a:p>
          <a:p>
            <a:r>
              <a:rPr lang="en-US" dirty="0"/>
              <a:t>Lack of work/life balance major issue</a:t>
            </a:r>
          </a:p>
          <a:p>
            <a:r>
              <a:rPr lang="en-US" dirty="0"/>
              <a:t>Residents reported that more vacation time and increased support from mid-levels and scribes rather than adverse outcome support and mentoring would be helpful</a:t>
            </a:r>
          </a:p>
          <a:p>
            <a:r>
              <a:rPr lang="en-US" dirty="0"/>
              <a:t>PDs most supportive of on-site childcare, debriefing after adverse events and formalized peer support as mitigating strategies (PDs also underestimated burnout rates)</a:t>
            </a:r>
          </a:p>
        </p:txBody>
      </p:sp>
      <p:sp>
        <p:nvSpPr>
          <p:cNvPr id="4" name="TextBox 3"/>
          <p:cNvSpPr txBox="1"/>
          <p:nvPr/>
        </p:nvSpPr>
        <p:spPr>
          <a:xfrm>
            <a:off x="664369" y="5566407"/>
            <a:ext cx="5181600" cy="230832"/>
          </a:xfrm>
          <a:prstGeom prst="rect">
            <a:avLst/>
          </a:prstGeom>
          <a:noFill/>
        </p:spPr>
        <p:txBody>
          <a:bodyPr wrap="square" rtlCol="0">
            <a:spAutoFit/>
          </a:bodyPr>
          <a:lstStyle/>
          <a:p>
            <a:r>
              <a:rPr lang="en-US" sz="900" i="1" dirty="0"/>
              <a:t>Holmes, et.al., Academic Psychiatry, 41:2, April 2017</a:t>
            </a:r>
          </a:p>
        </p:txBody>
      </p:sp>
    </p:spTree>
    <p:extLst>
      <p:ext uri="{BB962C8B-B14F-4D97-AF65-F5344CB8AC3E}">
        <p14:creationId xmlns:p14="http://schemas.microsoft.com/office/powerpoint/2010/main" val="32939838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solidFill>
                  <a:srgbClr val="1C2D73"/>
                </a:solidFill>
              </a:rPr>
              <a:t>Suicides Among US Physicians</a:t>
            </a:r>
          </a:p>
        </p:txBody>
      </p:sp>
      <p:sp>
        <p:nvSpPr>
          <p:cNvPr id="5" name="TextBox 4"/>
          <p:cNvSpPr txBox="1"/>
          <p:nvPr/>
        </p:nvSpPr>
        <p:spPr>
          <a:xfrm>
            <a:off x="457200" y="5710484"/>
            <a:ext cx="2707793" cy="230832"/>
          </a:xfrm>
          <a:prstGeom prst="rect">
            <a:avLst/>
          </a:prstGeom>
          <a:noFill/>
        </p:spPr>
        <p:txBody>
          <a:bodyPr wrap="none" rtlCol="0">
            <a:spAutoFit/>
          </a:bodyPr>
          <a:lstStyle/>
          <a:p>
            <a:r>
              <a:rPr lang="en-US" sz="900" i="1" dirty="0"/>
              <a:t>Gold, et. al, General Hospital Psychiatry, January 2013</a:t>
            </a:r>
          </a:p>
        </p:txBody>
      </p:sp>
      <p:sp>
        <p:nvSpPr>
          <p:cNvPr id="9" name="Content Placeholder 2">
            <a:extLst>
              <a:ext uri="{FF2B5EF4-FFF2-40B4-BE49-F238E27FC236}">
                <a16:creationId xmlns:a16="http://schemas.microsoft.com/office/drawing/2014/main" id="{2BF97C48-AC87-4890-A81A-EBAAF7578544}"/>
              </a:ext>
            </a:extLst>
          </p:cNvPr>
          <p:cNvSpPr txBox="1">
            <a:spLocks/>
          </p:cNvSpPr>
          <p:nvPr/>
        </p:nvSpPr>
        <p:spPr>
          <a:xfrm>
            <a:off x="457200" y="1940607"/>
            <a:ext cx="7345363" cy="3473066"/>
          </a:xfrm>
          <a:prstGeom prst="rect">
            <a:avLst/>
          </a:prstGeom>
        </p:spPr>
        <p:txBody>
          <a:bodyPr>
            <a:normAutofit fontScale="25000" lnSpcReduction="20000"/>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9600" dirty="0"/>
              <a:t>National Violent Death Reporting System (NVDRS) from 2003-2008 across 16 states</a:t>
            </a:r>
          </a:p>
          <a:p>
            <a:r>
              <a:rPr lang="en-US" sz="9600" dirty="0"/>
              <a:t>Adults, 18 years or older who died by suicide</a:t>
            </a:r>
          </a:p>
          <a:p>
            <a:r>
              <a:rPr lang="en-US" sz="9600" dirty="0"/>
              <a:t>Multiple data sources: death certificates, coroner data, medical examiner information, toxicology information, law enforcement reports</a:t>
            </a:r>
          </a:p>
          <a:p>
            <a:r>
              <a:rPr lang="en-US" sz="9600" dirty="0"/>
              <a:t>31,636 victims total</a:t>
            </a:r>
          </a:p>
          <a:p>
            <a:r>
              <a:rPr lang="en-US" sz="9600" dirty="0"/>
              <a:t>203 physicians</a:t>
            </a:r>
          </a:p>
        </p:txBody>
      </p:sp>
    </p:spTree>
    <p:extLst>
      <p:ext uri="{BB962C8B-B14F-4D97-AF65-F5344CB8AC3E}">
        <p14:creationId xmlns:p14="http://schemas.microsoft.com/office/powerpoint/2010/main" val="933321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6602"/>
            <a:ext cx="6788552" cy="586541"/>
          </a:xfrm>
        </p:spPr>
        <p:txBody>
          <a:bodyPr>
            <a:noAutofit/>
          </a:bodyPr>
          <a:lstStyle/>
          <a:p>
            <a:r>
              <a:rPr lang="en-US" b="1" dirty="0">
                <a:solidFill>
                  <a:srgbClr val="1C2D73"/>
                </a:solidFill>
              </a:rPr>
              <a:t>Differences in Associated Factors in Physician Suicide vs. the General Population</a:t>
            </a:r>
          </a:p>
        </p:txBody>
      </p:sp>
      <p:sp>
        <p:nvSpPr>
          <p:cNvPr id="3" name="Content Placeholder 2"/>
          <p:cNvSpPr>
            <a:spLocks noGrp="1"/>
          </p:cNvSpPr>
          <p:nvPr>
            <p:ph sz="quarter" idx="13"/>
          </p:nvPr>
        </p:nvSpPr>
        <p:spPr>
          <a:xfrm>
            <a:off x="457200" y="1688227"/>
            <a:ext cx="7815262" cy="3481545"/>
          </a:xfrm>
        </p:spPr>
        <p:txBody>
          <a:bodyPr>
            <a:normAutofit/>
          </a:bodyPr>
          <a:lstStyle/>
          <a:p>
            <a:r>
              <a:rPr lang="en-US" sz="2400" dirty="0"/>
              <a:t>Less likely to have had a recent death of friend/family</a:t>
            </a:r>
          </a:p>
          <a:p>
            <a:r>
              <a:rPr lang="en-US" sz="2400" b="1" dirty="0"/>
              <a:t>More likely to have had a job problem</a:t>
            </a:r>
          </a:p>
          <a:p>
            <a:r>
              <a:rPr lang="en-US" sz="2400" dirty="0"/>
              <a:t>Higher measurable levels of benzodiazepines and barbiturates</a:t>
            </a:r>
          </a:p>
          <a:p>
            <a:r>
              <a:rPr lang="en-US" sz="2400" dirty="0"/>
              <a:t>Older</a:t>
            </a:r>
          </a:p>
          <a:p>
            <a:r>
              <a:rPr lang="en-US" sz="2400" dirty="0"/>
              <a:t>Presence of known mental illness</a:t>
            </a:r>
          </a:p>
          <a:p>
            <a:r>
              <a:rPr lang="en-US" sz="2400" dirty="0"/>
              <a:t>Major barriers to help-seeking, diagnosis and treatment due to stigma</a:t>
            </a:r>
          </a:p>
        </p:txBody>
      </p:sp>
      <p:sp>
        <p:nvSpPr>
          <p:cNvPr id="6" name="TextBox 5"/>
          <p:cNvSpPr txBox="1"/>
          <p:nvPr/>
        </p:nvSpPr>
        <p:spPr>
          <a:xfrm>
            <a:off x="457200" y="5697280"/>
            <a:ext cx="2707793" cy="230832"/>
          </a:xfrm>
          <a:prstGeom prst="rect">
            <a:avLst/>
          </a:prstGeom>
          <a:noFill/>
        </p:spPr>
        <p:txBody>
          <a:bodyPr wrap="none" rtlCol="0">
            <a:spAutoFit/>
          </a:bodyPr>
          <a:lstStyle/>
          <a:p>
            <a:r>
              <a:rPr lang="en-US" sz="900" i="1" dirty="0"/>
              <a:t>Gold, et. al, General Hospital Psychiatry, January 2013</a:t>
            </a:r>
          </a:p>
        </p:txBody>
      </p:sp>
    </p:spTree>
    <p:extLst>
      <p:ext uri="{BB962C8B-B14F-4D97-AF65-F5344CB8AC3E}">
        <p14:creationId xmlns:p14="http://schemas.microsoft.com/office/powerpoint/2010/main" val="25883576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solidFill>
                  <a:srgbClr val="1C2D73"/>
                </a:solidFill>
              </a:rPr>
              <a:t>Gender Discrepancies in </a:t>
            </a:r>
            <a:br>
              <a:rPr lang="en-US" sz="3200" b="1" dirty="0">
                <a:solidFill>
                  <a:srgbClr val="1C2D73"/>
                </a:solidFill>
              </a:rPr>
            </a:br>
            <a:r>
              <a:rPr lang="en-US" sz="3200" b="1" dirty="0">
                <a:solidFill>
                  <a:srgbClr val="1C2D73"/>
                </a:solidFill>
              </a:rPr>
              <a:t>Suicide Rates</a:t>
            </a:r>
          </a:p>
        </p:txBody>
      </p:sp>
      <p:sp>
        <p:nvSpPr>
          <p:cNvPr id="3" name="Content Placeholder 2"/>
          <p:cNvSpPr>
            <a:spLocks noGrp="1"/>
          </p:cNvSpPr>
          <p:nvPr>
            <p:ph sz="quarter" idx="13"/>
          </p:nvPr>
        </p:nvSpPr>
        <p:spPr>
          <a:xfrm>
            <a:off x="457200" y="2176547"/>
            <a:ext cx="7815262" cy="2865043"/>
          </a:xfrm>
        </p:spPr>
        <p:txBody>
          <a:bodyPr>
            <a:normAutofit/>
          </a:bodyPr>
          <a:lstStyle/>
          <a:p>
            <a:pPr>
              <a:defRPr/>
            </a:pPr>
            <a:r>
              <a:rPr lang="en-US" altLang="en-US" sz="2400" dirty="0"/>
              <a:t>Multiple studies</a:t>
            </a:r>
          </a:p>
          <a:p>
            <a:pPr>
              <a:defRPr/>
            </a:pPr>
            <a:r>
              <a:rPr lang="en-US" altLang="en-US" sz="2400" dirty="0"/>
              <a:t>Suicide ratio for physicians compared with aged matched controls in the general population:  </a:t>
            </a:r>
          </a:p>
          <a:p>
            <a:pPr lvl="1">
              <a:defRPr/>
            </a:pPr>
            <a:r>
              <a:rPr lang="en-US" altLang="en-US" sz="2400" b="1" dirty="0"/>
              <a:t>1.41 times higher for men</a:t>
            </a:r>
          </a:p>
          <a:p>
            <a:pPr lvl="1">
              <a:defRPr/>
            </a:pPr>
            <a:r>
              <a:rPr lang="en-US" altLang="en-US" sz="2400" b="1" dirty="0"/>
              <a:t>2.27 times higher for women</a:t>
            </a:r>
          </a:p>
        </p:txBody>
      </p:sp>
      <p:sp>
        <p:nvSpPr>
          <p:cNvPr id="5" name="TextBox 4"/>
          <p:cNvSpPr txBox="1"/>
          <p:nvPr/>
        </p:nvSpPr>
        <p:spPr>
          <a:xfrm>
            <a:off x="457200" y="5699392"/>
            <a:ext cx="2295821" cy="230832"/>
          </a:xfrm>
          <a:prstGeom prst="rect">
            <a:avLst/>
          </a:prstGeom>
          <a:noFill/>
        </p:spPr>
        <p:txBody>
          <a:bodyPr wrap="none" rtlCol="0">
            <a:spAutoFit/>
          </a:bodyPr>
          <a:lstStyle/>
          <a:p>
            <a:r>
              <a:rPr lang="en-US" sz="900" i="1" dirty="0" err="1"/>
              <a:t>Schernhammer</a:t>
            </a:r>
            <a:r>
              <a:rPr lang="en-US" sz="900" i="1" dirty="0"/>
              <a:t> E, </a:t>
            </a:r>
            <a:r>
              <a:rPr lang="en-US" sz="900" i="1" dirty="0" err="1"/>
              <a:t>Colditz</a:t>
            </a:r>
            <a:r>
              <a:rPr lang="en-US" sz="900" i="1" dirty="0"/>
              <a:t> G. Am J Psych, 2004</a:t>
            </a:r>
          </a:p>
        </p:txBody>
      </p:sp>
    </p:spTree>
    <p:extLst>
      <p:ext uri="{BB962C8B-B14F-4D97-AF65-F5344CB8AC3E}">
        <p14:creationId xmlns:p14="http://schemas.microsoft.com/office/powerpoint/2010/main" val="6741492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2"/>
          <p:cNvSpPr>
            <a:spLocks/>
          </p:cNvSpPr>
          <p:nvPr/>
        </p:nvSpPr>
        <p:spPr bwMode="auto">
          <a:xfrm>
            <a:off x="8353426" y="4738712"/>
            <a:ext cx="176212" cy="0"/>
          </a:xfrm>
          <a:custGeom>
            <a:avLst/>
            <a:gdLst>
              <a:gd name="T0" fmla="*/ 0 w 177165"/>
              <a:gd name="T1" fmla="*/ 174886 w 177165"/>
              <a:gd name="T2" fmla="*/ 0 60000 65536"/>
              <a:gd name="T3" fmla="*/ 0 60000 65536"/>
              <a:gd name="T4" fmla="*/ 0 w 177165"/>
              <a:gd name="T5" fmla="*/ 177165 w 177165"/>
            </a:gdLst>
            <a:ahLst/>
            <a:cxnLst>
              <a:cxn ang="T2">
                <a:pos x="T0" y="0"/>
              </a:cxn>
              <a:cxn ang="T3">
                <a:pos x="T1" y="0"/>
              </a:cxn>
            </a:cxnLst>
            <a:rect l="T4" t="0" r="T5" b="0"/>
            <a:pathLst>
              <a:path w="177165">
                <a:moveTo>
                  <a:pt x="0" y="0"/>
                </a:moveTo>
                <a:lnTo>
                  <a:pt x="176783"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 name="object 3"/>
          <p:cNvSpPr>
            <a:spLocks/>
          </p:cNvSpPr>
          <p:nvPr/>
        </p:nvSpPr>
        <p:spPr bwMode="auto">
          <a:xfrm>
            <a:off x="8145463" y="4738712"/>
            <a:ext cx="44450" cy="0"/>
          </a:xfrm>
          <a:custGeom>
            <a:avLst/>
            <a:gdLst>
              <a:gd name="T0" fmla="*/ 0 w 44450"/>
              <a:gd name="T1" fmla="*/ 44196 w 44450"/>
              <a:gd name="T2" fmla="*/ 0 60000 65536"/>
              <a:gd name="T3" fmla="*/ 0 60000 65536"/>
              <a:gd name="T4" fmla="*/ 0 w 44450"/>
              <a:gd name="T5" fmla="*/ 44450 w 44450"/>
            </a:gdLst>
            <a:ahLst/>
            <a:cxnLst>
              <a:cxn ang="T2">
                <a:pos x="T0" y="0"/>
              </a:cxn>
              <a:cxn ang="T3">
                <a:pos x="T1" y="0"/>
              </a:cxn>
            </a:cxnLst>
            <a:rect l="T4" t="0" r="T5" b="0"/>
            <a:pathLst>
              <a:path w="44450">
                <a:moveTo>
                  <a:pt x="0" y="0"/>
                </a:moveTo>
                <a:lnTo>
                  <a:pt x="44196"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1" name="object 4"/>
          <p:cNvSpPr>
            <a:spLocks/>
          </p:cNvSpPr>
          <p:nvPr/>
        </p:nvSpPr>
        <p:spPr bwMode="auto">
          <a:xfrm>
            <a:off x="7939088" y="4738712"/>
            <a:ext cx="44450" cy="0"/>
          </a:xfrm>
          <a:custGeom>
            <a:avLst/>
            <a:gdLst>
              <a:gd name="T0" fmla="*/ 0 w 44450"/>
              <a:gd name="T1" fmla="*/ 44195 w 44450"/>
              <a:gd name="T2" fmla="*/ 0 60000 65536"/>
              <a:gd name="T3" fmla="*/ 0 60000 65536"/>
              <a:gd name="T4" fmla="*/ 0 w 44450"/>
              <a:gd name="T5" fmla="*/ 44450 w 44450"/>
            </a:gdLst>
            <a:ahLst/>
            <a:cxnLst>
              <a:cxn ang="T2">
                <a:pos x="T0" y="0"/>
              </a:cxn>
              <a:cxn ang="T3">
                <a:pos x="T1" y="0"/>
              </a:cxn>
            </a:cxnLst>
            <a:rect l="T4" t="0" r="T5" b="0"/>
            <a:pathLst>
              <a:path w="44450">
                <a:moveTo>
                  <a:pt x="0" y="0"/>
                </a:moveTo>
                <a:lnTo>
                  <a:pt x="44195"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2" name="object 5"/>
          <p:cNvSpPr>
            <a:spLocks/>
          </p:cNvSpPr>
          <p:nvPr/>
        </p:nvSpPr>
        <p:spPr bwMode="auto">
          <a:xfrm>
            <a:off x="7423151" y="4738712"/>
            <a:ext cx="355600" cy="0"/>
          </a:xfrm>
          <a:custGeom>
            <a:avLst/>
            <a:gdLst>
              <a:gd name="T0" fmla="*/ 0 w 355600"/>
              <a:gd name="T1" fmla="*/ 355092 w 355600"/>
              <a:gd name="T2" fmla="*/ 0 60000 65536"/>
              <a:gd name="T3" fmla="*/ 0 60000 65536"/>
              <a:gd name="T4" fmla="*/ 0 w 355600"/>
              <a:gd name="T5" fmla="*/ 355600 w 355600"/>
            </a:gdLst>
            <a:ahLst/>
            <a:cxnLst>
              <a:cxn ang="T2">
                <a:pos x="T0" y="0"/>
              </a:cxn>
              <a:cxn ang="T3">
                <a:pos x="T1" y="0"/>
              </a:cxn>
            </a:cxnLst>
            <a:rect l="T4" t="0" r="T5" b="0"/>
            <a:pathLst>
              <a:path w="355600">
                <a:moveTo>
                  <a:pt x="0" y="0"/>
                </a:moveTo>
                <a:lnTo>
                  <a:pt x="355092"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3" name="object 6"/>
          <p:cNvSpPr>
            <a:spLocks/>
          </p:cNvSpPr>
          <p:nvPr/>
        </p:nvSpPr>
        <p:spPr bwMode="auto">
          <a:xfrm>
            <a:off x="7216776" y="4738712"/>
            <a:ext cx="44450" cy="0"/>
          </a:xfrm>
          <a:custGeom>
            <a:avLst/>
            <a:gdLst>
              <a:gd name="T0" fmla="*/ 0 w 44450"/>
              <a:gd name="T1" fmla="*/ 44195 w 44450"/>
              <a:gd name="T2" fmla="*/ 0 60000 65536"/>
              <a:gd name="T3" fmla="*/ 0 60000 65536"/>
              <a:gd name="T4" fmla="*/ 0 w 44450"/>
              <a:gd name="T5" fmla="*/ 44450 w 44450"/>
            </a:gdLst>
            <a:ahLst/>
            <a:cxnLst>
              <a:cxn ang="T2">
                <a:pos x="T0" y="0"/>
              </a:cxn>
              <a:cxn ang="T3">
                <a:pos x="T1" y="0"/>
              </a:cxn>
            </a:cxnLst>
            <a:rect l="T4" t="0" r="T5" b="0"/>
            <a:pathLst>
              <a:path w="44450">
                <a:moveTo>
                  <a:pt x="0" y="0"/>
                </a:moveTo>
                <a:lnTo>
                  <a:pt x="44195"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4" name="object 7"/>
          <p:cNvSpPr>
            <a:spLocks/>
          </p:cNvSpPr>
          <p:nvPr/>
        </p:nvSpPr>
        <p:spPr bwMode="auto">
          <a:xfrm>
            <a:off x="7011988" y="4738712"/>
            <a:ext cx="44450" cy="0"/>
          </a:xfrm>
          <a:custGeom>
            <a:avLst/>
            <a:gdLst>
              <a:gd name="T0" fmla="*/ 0 w 44450"/>
              <a:gd name="T1" fmla="*/ 44196 w 44450"/>
              <a:gd name="T2" fmla="*/ 0 60000 65536"/>
              <a:gd name="T3" fmla="*/ 0 60000 65536"/>
              <a:gd name="T4" fmla="*/ 0 w 44450"/>
              <a:gd name="T5" fmla="*/ 44450 w 44450"/>
            </a:gdLst>
            <a:ahLst/>
            <a:cxnLst>
              <a:cxn ang="T2">
                <a:pos x="T0" y="0"/>
              </a:cxn>
              <a:cxn ang="T3">
                <a:pos x="T1" y="0"/>
              </a:cxn>
            </a:cxnLst>
            <a:rect l="T4" t="0" r="T5" b="0"/>
            <a:pathLst>
              <a:path w="44450">
                <a:moveTo>
                  <a:pt x="0" y="0"/>
                </a:moveTo>
                <a:lnTo>
                  <a:pt x="44196"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5" name="object 8"/>
          <p:cNvSpPr>
            <a:spLocks/>
          </p:cNvSpPr>
          <p:nvPr/>
        </p:nvSpPr>
        <p:spPr bwMode="auto">
          <a:xfrm>
            <a:off x="6494463" y="4738712"/>
            <a:ext cx="355600" cy="0"/>
          </a:xfrm>
          <a:custGeom>
            <a:avLst/>
            <a:gdLst>
              <a:gd name="T0" fmla="*/ 0 w 355600"/>
              <a:gd name="T1" fmla="*/ 355092 w 355600"/>
              <a:gd name="T2" fmla="*/ 0 60000 65536"/>
              <a:gd name="T3" fmla="*/ 0 60000 65536"/>
              <a:gd name="T4" fmla="*/ 0 w 355600"/>
              <a:gd name="T5" fmla="*/ 355600 w 355600"/>
            </a:gdLst>
            <a:ahLst/>
            <a:cxnLst>
              <a:cxn ang="T2">
                <a:pos x="T0" y="0"/>
              </a:cxn>
              <a:cxn ang="T3">
                <a:pos x="T1" y="0"/>
              </a:cxn>
            </a:cxnLst>
            <a:rect l="T4" t="0" r="T5" b="0"/>
            <a:pathLst>
              <a:path w="355600">
                <a:moveTo>
                  <a:pt x="0" y="0"/>
                </a:moveTo>
                <a:lnTo>
                  <a:pt x="355092"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6" name="object 9"/>
          <p:cNvSpPr>
            <a:spLocks/>
          </p:cNvSpPr>
          <p:nvPr/>
        </p:nvSpPr>
        <p:spPr bwMode="auto">
          <a:xfrm>
            <a:off x="6289676" y="4738712"/>
            <a:ext cx="42862" cy="0"/>
          </a:xfrm>
          <a:custGeom>
            <a:avLst/>
            <a:gdLst>
              <a:gd name="T0" fmla="*/ 0 w 43179"/>
              <a:gd name="T1" fmla="*/ 42048 w 43179"/>
              <a:gd name="T2" fmla="*/ 0 60000 65536"/>
              <a:gd name="T3" fmla="*/ 0 60000 65536"/>
              <a:gd name="T4" fmla="*/ 0 w 43179"/>
              <a:gd name="T5" fmla="*/ 43179 w 43179"/>
            </a:gdLst>
            <a:ahLst/>
            <a:cxnLst>
              <a:cxn ang="T2">
                <a:pos x="T0" y="0"/>
              </a:cxn>
              <a:cxn ang="T3">
                <a:pos x="T1" y="0"/>
              </a:cxn>
            </a:cxnLst>
            <a:rect l="T4" t="0" r="T5" b="0"/>
            <a:pathLst>
              <a:path w="43179">
                <a:moveTo>
                  <a:pt x="0" y="0"/>
                </a:moveTo>
                <a:lnTo>
                  <a:pt x="42672"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7" name="object 10"/>
          <p:cNvSpPr>
            <a:spLocks/>
          </p:cNvSpPr>
          <p:nvPr/>
        </p:nvSpPr>
        <p:spPr bwMode="auto">
          <a:xfrm>
            <a:off x="6083301" y="4738712"/>
            <a:ext cx="42862" cy="0"/>
          </a:xfrm>
          <a:custGeom>
            <a:avLst/>
            <a:gdLst>
              <a:gd name="T0" fmla="*/ 0 w 43179"/>
              <a:gd name="T1" fmla="*/ 42048 w 43179"/>
              <a:gd name="T2" fmla="*/ 0 60000 65536"/>
              <a:gd name="T3" fmla="*/ 0 60000 65536"/>
              <a:gd name="T4" fmla="*/ 0 w 43179"/>
              <a:gd name="T5" fmla="*/ 43179 w 43179"/>
            </a:gdLst>
            <a:ahLst/>
            <a:cxnLst>
              <a:cxn ang="T2">
                <a:pos x="T0" y="0"/>
              </a:cxn>
              <a:cxn ang="T3">
                <a:pos x="T1" y="0"/>
              </a:cxn>
            </a:cxnLst>
            <a:rect l="T4" t="0" r="T5" b="0"/>
            <a:pathLst>
              <a:path w="43179">
                <a:moveTo>
                  <a:pt x="0" y="0"/>
                </a:moveTo>
                <a:lnTo>
                  <a:pt x="42672"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8" name="object 11"/>
          <p:cNvSpPr>
            <a:spLocks/>
          </p:cNvSpPr>
          <p:nvPr/>
        </p:nvSpPr>
        <p:spPr bwMode="auto">
          <a:xfrm>
            <a:off x="5565776" y="4738712"/>
            <a:ext cx="355600" cy="0"/>
          </a:xfrm>
          <a:custGeom>
            <a:avLst/>
            <a:gdLst>
              <a:gd name="T0" fmla="*/ 0 w 355600"/>
              <a:gd name="T1" fmla="*/ 355091 w 355600"/>
              <a:gd name="T2" fmla="*/ 0 60000 65536"/>
              <a:gd name="T3" fmla="*/ 0 60000 65536"/>
              <a:gd name="T4" fmla="*/ 0 w 355600"/>
              <a:gd name="T5" fmla="*/ 355600 w 355600"/>
            </a:gdLst>
            <a:ahLst/>
            <a:cxnLst>
              <a:cxn ang="T2">
                <a:pos x="T0" y="0"/>
              </a:cxn>
              <a:cxn ang="T3">
                <a:pos x="T1" y="0"/>
              </a:cxn>
            </a:cxnLst>
            <a:rect l="T4" t="0" r="T5" b="0"/>
            <a:pathLst>
              <a:path w="355600">
                <a:moveTo>
                  <a:pt x="0" y="0"/>
                </a:moveTo>
                <a:lnTo>
                  <a:pt x="355091"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 name="object 12"/>
          <p:cNvSpPr>
            <a:spLocks/>
          </p:cNvSpPr>
          <p:nvPr/>
        </p:nvSpPr>
        <p:spPr bwMode="auto">
          <a:xfrm>
            <a:off x="5359401" y="4738712"/>
            <a:ext cx="44450" cy="0"/>
          </a:xfrm>
          <a:custGeom>
            <a:avLst/>
            <a:gdLst>
              <a:gd name="T0" fmla="*/ 0 w 44450"/>
              <a:gd name="T1" fmla="*/ 44195 w 44450"/>
              <a:gd name="T2" fmla="*/ 0 60000 65536"/>
              <a:gd name="T3" fmla="*/ 0 60000 65536"/>
              <a:gd name="T4" fmla="*/ 0 w 44450"/>
              <a:gd name="T5" fmla="*/ 44450 w 44450"/>
            </a:gdLst>
            <a:ahLst/>
            <a:cxnLst>
              <a:cxn ang="T2">
                <a:pos x="T0" y="0"/>
              </a:cxn>
              <a:cxn ang="T3">
                <a:pos x="T1" y="0"/>
              </a:cxn>
            </a:cxnLst>
            <a:rect l="T4" t="0" r="T5" b="0"/>
            <a:pathLst>
              <a:path w="44450">
                <a:moveTo>
                  <a:pt x="0" y="0"/>
                </a:moveTo>
                <a:lnTo>
                  <a:pt x="44195"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0" name="object 13"/>
          <p:cNvSpPr>
            <a:spLocks/>
          </p:cNvSpPr>
          <p:nvPr/>
        </p:nvSpPr>
        <p:spPr bwMode="auto">
          <a:xfrm>
            <a:off x="5154613" y="4738712"/>
            <a:ext cx="44450" cy="0"/>
          </a:xfrm>
          <a:custGeom>
            <a:avLst/>
            <a:gdLst>
              <a:gd name="T0" fmla="*/ 0 w 44450"/>
              <a:gd name="T1" fmla="*/ 44195 w 44450"/>
              <a:gd name="T2" fmla="*/ 0 60000 65536"/>
              <a:gd name="T3" fmla="*/ 0 60000 65536"/>
              <a:gd name="T4" fmla="*/ 0 w 44450"/>
              <a:gd name="T5" fmla="*/ 44450 w 44450"/>
            </a:gdLst>
            <a:ahLst/>
            <a:cxnLst>
              <a:cxn ang="T2">
                <a:pos x="T0" y="0"/>
              </a:cxn>
              <a:cxn ang="T3">
                <a:pos x="T1" y="0"/>
              </a:cxn>
            </a:cxnLst>
            <a:rect l="T4" t="0" r="T5" b="0"/>
            <a:pathLst>
              <a:path w="44450">
                <a:moveTo>
                  <a:pt x="0" y="0"/>
                </a:moveTo>
                <a:lnTo>
                  <a:pt x="44195"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 name="object 14"/>
          <p:cNvSpPr>
            <a:spLocks/>
          </p:cNvSpPr>
          <p:nvPr/>
        </p:nvSpPr>
        <p:spPr bwMode="auto">
          <a:xfrm>
            <a:off x="4637088" y="4738712"/>
            <a:ext cx="355600" cy="0"/>
          </a:xfrm>
          <a:custGeom>
            <a:avLst/>
            <a:gdLst>
              <a:gd name="T0" fmla="*/ 0 w 355600"/>
              <a:gd name="T1" fmla="*/ 355092 w 355600"/>
              <a:gd name="T2" fmla="*/ 0 60000 65536"/>
              <a:gd name="T3" fmla="*/ 0 60000 65536"/>
              <a:gd name="T4" fmla="*/ 0 w 355600"/>
              <a:gd name="T5" fmla="*/ 355600 w 355600"/>
            </a:gdLst>
            <a:ahLst/>
            <a:cxnLst>
              <a:cxn ang="T2">
                <a:pos x="T0" y="0"/>
              </a:cxn>
              <a:cxn ang="T3">
                <a:pos x="T1" y="0"/>
              </a:cxn>
            </a:cxnLst>
            <a:rect l="T4" t="0" r="T5" b="0"/>
            <a:pathLst>
              <a:path w="355600">
                <a:moveTo>
                  <a:pt x="0" y="0"/>
                </a:moveTo>
                <a:lnTo>
                  <a:pt x="355092"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2" name="object 15"/>
          <p:cNvSpPr>
            <a:spLocks/>
          </p:cNvSpPr>
          <p:nvPr/>
        </p:nvSpPr>
        <p:spPr bwMode="auto">
          <a:xfrm>
            <a:off x="4432301" y="4738712"/>
            <a:ext cx="42862" cy="0"/>
          </a:xfrm>
          <a:custGeom>
            <a:avLst/>
            <a:gdLst>
              <a:gd name="T0" fmla="*/ 0 w 43179"/>
              <a:gd name="T1" fmla="*/ 42048 w 43179"/>
              <a:gd name="T2" fmla="*/ 0 60000 65536"/>
              <a:gd name="T3" fmla="*/ 0 60000 65536"/>
              <a:gd name="T4" fmla="*/ 0 w 43179"/>
              <a:gd name="T5" fmla="*/ 43179 w 43179"/>
            </a:gdLst>
            <a:ahLst/>
            <a:cxnLst>
              <a:cxn ang="T2">
                <a:pos x="T0" y="0"/>
              </a:cxn>
              <a:cxn ang="T3">
                <a:pos x="T1" y="0"/>
              </a:cxn>
            </a:cxnLst>
            <a:rect l="T4" t="0" r="T5" b="0"/>
            <a:pathLst>
              <a:path w="43179">
                <a:moveTo>
                  <a:pt x="0" y="0"/>
                </a:moveTo>
                <a:lnTo>
                  <a:pt x="42672"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3" name="object 16"/>
          <p:cNvSpPr>
            <a:spLocks/>
          </p:cNvSpPr>
          <p:nvPr/>
        </p:nvSpPr>
        <p:spPr bwMode="auto">
          <a:xfrm>
            <a:off x="4225926" y="4738712"/>
            <a:ext cx="42862" cy="0"/>
          </a:xfrm>
          <a:custGeom>
            <a:avLst/>
            <a:gdLst>
              <a:gd name="T0" fmla="*/ 0 w 43179"/>
              <a:gd name="T1" fmla="*/ 42048 w 43179"/>
              <a:gd name="T2" fmla="*/ 0 60000 65536"/>
              <a:gd name="T3" fmla="*/ 0 60000 65536"/>
              <a:gd name="T4" fmla="*/ 0 w 43179"/>
              <a:gd name="T5" fmla="*/ 43179 w 43179"/>
            </a:gdLst>
            <a:ahLst/>
            <a:cxnLst>
              <a:cxn ang="T2">
                <a:pos x="T0" y="0"/>
              </a:cxn>
              <a:cxn ang="T3">
                <a:pos x="T1" y="0"/>
              </a:cxn>
            </a:cxnLst>
            <a:rect l="T4" t="0" r="T5" b="0"/>
            <a:pathLst>
              <a:path w="43179">
                <a:moveTo>
                  <a:pt x="0" y="0"/>
                </a:moveTo>
                <a:lnTo>
                  <a:pt x="42672"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4" name="object 17"/>
          <p:cNvSpPr>
            <a:spLocks/>
          </p:cNvSpPr>
          <p:nvPr/>
        </p:nvSpPr>
        <p:spPr bwMode="auto">
          <a:xfrm>
            <a:off x="3708401" y="4738712"/>
            <a:ext cx="355600" cy="0"/>
          </a:xfrm>
          <a:custGeom>
            <a:avLst/>
            <a:gdLst>
              <a:gd name="T0" fmla="*/ 0 w 355600"/>
              <a:gd name="T1" fmla="*/ 355091 w 355600"/>
              <a:gd name="T2" fmla="*/ 0 60000 65536"/>
              <a:gd name="T3" fmla="*/ 0 60000 65536"/>
              <a:gd name="T4" fmla="*/ 0 w 355600"/>
              <a:gd name="T5" fmla="*/ 355600 w 355600"/>
            </a:gdLst>
            <a:ahLst/>
            <a:cxnLst>
              <a:cxn ang="T2">
                <a:pos x="T0" y="0"/>
              </a:cxn>
              <a:cxn ang="T3">
                <a:pos x="T1" y="0"/>
              </a:cxn>
            </a:cxnLst>
            <a:rect l="T4" t="0" r="T5" b="0"/>
            <a:pathLst>
              <a:path w="355600">
                <a:moveTo>
                  <a:pt x="0" y="0"/>
                </a:moveTo>
                <a:lnTo>
                  <a:pt x="355091"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5" name="object 18"/>
          <p:cNvSpPr>
            <a:spLocks/>
          </p:cNvSpPr>
          <p:nvPr/>
        </p:nvSpPr>
        <p:spPr bwMode="auto">
          <a:xfrm>
            <a:off x="3502026" y="4738712"/>
            <a:ext cx="44450" cy="0"/>
          </a:xfrm>
          <a:custGeom>
            <a:avLst/>
            <a:gdLst>
              <a:gd name="T0" fmla="*/ 0 w 44450"/>
              <a:gd name="T1" fmla="*/ 44196 w 44450"/>
              <a:gd name="T2" fmla="*/ 0 60000 65536"/>
              <a:gd name="T3" fmla="*/ 0 60000 65536"/>
              <a:gd name="T4" fmla="*/ 0 w 44450"/>
              <a:gd name="T5" fmla="*/ 44450 w 44450"/>
            </a:gdLst>
            <a:ahLst/>
            <a:cxnLst>
              <a:cxn ang="T2">
                <a:pos x="T0" y="0"/>
              </a:cxn>
              <a:cxn ang="T3">
                <a:pos x="T1" y="0"/>
              </a:cxn>
            </a:cxnLst>
            <a:rect l="T4" t="0" r="T5" b="0"/>
            <a:pathLst>
              <a:path w="44450">
                <a:moveTo>
                  <a:pt x="0" y="0"/>
                </a:moveTo>
                <a:lnTo>
                  <a:pt x="44196"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6" name="object 19"/>
          <p:cNvSpPr>
            <a:spLocks/>
          </p:cNvSpPr>
          <p:nvPr/>
        </p:nvSpPr>
        <p:spPr bwMode="auto">
          <a:xfrm>
            <a:off x="3295651" y="4738712"/>
            <a:ext cx="44450" cy="0"/>
          </a:xfrm>
          <a:custGeom>
            <a:avLst/>
            <a:gdLst>
              <a:gd name="T0" fmla="*/ 0 w 44450"/>
              <a:gd name="T1" fmla="*/ 44196 w 44450"/>
              <a:gd name="T2" fmla="*/ 0 60000 65536"/>
              <a:gd name="T3" fmla="*/ 0 60000 65536"/>
              <a:gd name="T4" fmla="*/ 0 w 44450"/>
              <a:gd name="T5" fmla="*/ 44450 w 44450"/>
            </a:gdLst>
            <a:ahLst/>
            <a:cxnLst>
              <a:cxn ang="T2">
                <a:pos x="T0" y="0"/>
              </a:cxn>
              <a:cxn ang="T3">
                <a:pos x="T1" y="0"/>
              </a:cxn>
            </a:cxnLst>
            <a:rect l="T4" t="0" r="T5" b="0"/>
            <a:pathLst>
              <a:path w="44450">
                <a:moveTo>
                  <a:pt x="0" y="0"/>
                </a:moveTo>
                <a:lnTo>
                  <a:pt x="44196"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7" name="object 20"/>
          <p:cNvSpPr>
            <a:spLocks/>
          </p:cNvSpPr>
          <p:nvPr/>
        </p:nvSpPr>
        <p:spPr bwMode="auto">
          <a:xfrm>
            <a:off x="2779713" y="4738712"/>
            <a:ext cx="355600" cy="0"/>
          </a:xfrm>
          <a:custGeom>
            <a:avLst/>
            <a:gdLst>
              <a:gd name="T0" fmla="*/ 0 w 355600"/>
              <a:gd name="T1" fmla="*/ 355091 w 355600"/>
              <a:gd name="T2" fmla="*/ 0 60000 65536"/>
              <a:gd name="T3" fmla="*/ 0 60000 65536"/>
              <a:gd name="T4" fmla="*/ 0 w 355600"/>
              <a:gd name="T5" fmla="*/ 355600 w 355600"/>
            </a:gdLst>
            <a:ahLst/>
            <a:cxnLst>
              <a:cxn ang="T2">
                <a:pos x="T0" y="0"/>
              </a:cxn>
              <a:cxn ang="T3">
                <a:pos x="T1" y="0"/>
              </a:cxn>
            </a:cxnLst>
            <a:rect l="T4" t="0" r="T5" b="0"/>
            <a:pathLst>
              <a:path w="355600">
                <a:moveTo>
                  <a:pt x="0" y="0"/>
                </a:moveTo>
                <a:lnTo>
                  <a:pt x="355091"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8" name="object 21"/>
          <p:cNvSpPr>
            <a:spLocks/>
          </p:cNvSpPr>
          <p:nvPr/>
        </p:nvSpPr>
        <p:spPr bwMode="auto">
          <a:xfrm>
            <a:off x="2573338" y="4738712"/>
            <a:ext cx="44450" cy="0"/>
          </a:xfrm>
          <a:custGeom>
            <a:avLst/>
            <a:gdLst>
              <a:gd name="T0" fmla="*/ 0 w 44450"/>
              <a:gd name="T1" fmla="*/ 44196 w 44450"/>
              <a:gd name="T2" fmla="*/ 0 60000 65536"/>
              <a:gd name="T3" fmla="*/ 0 60000 65536"/>
              <a:gd name="T4" fmla="*/ 0 w 44450"/>
              <a:gd name="T5" fmla="*/ 44450 w 44450"/>
            </a:gdLst>
            <a:ahLst/>
            <a:cxnLst>
              <a:cxn ang="T2">
                <a:pos x="T0" y="0"/>
              </a:cxn>
              <a:cxn ang="T3">
                <a:pos x="T1" y="0"/>
              </a:cxn>
            </a:cxnLst>
            <a:rect l="T4" t="0" r="T5" b="0"/>
            <a:pathLst>
              <a:path w="44450">
                <a:moveTo>
                  <a:pt x="0" y="0"/>
                </a:moveTo>
                <a:lnTo>
                  <a:pt x="44196"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9" name="object 22"/>
          <p:cNvSpPr>
            <a:spLocks/>
          </p:cNvSpPr>
          <p:nvPr/>
        </p:nvSpPr>
        <p:spPr bwMode="auto">
          <a:xfrm>
            <a:off x="1851026" y="4738712"/>
            <a:ext cx="561975" cy="0"/>
          </a:xfrm>
          <a:custGeom>
            <a:avLst/>
            <a:gdLst>
              <a:gd name="T0" fmla="*/ 0 w 561339"/>
              <a:gd name="T1" fmla="*/ 562103 w 561339"/>
              <a:gd name="T2" fmla="*/ 0 60000 65536"/>
              <a:gd name="T3" fmla="*/ 0 60000 65536"/>
              <a:gd name="T4" fmla="*/ 0 w 561339"/>
              <a:gd name="T5" fmla="*/ 561339 w 561339"/>
            </a:gdLst>
            <a:ahLst/>
            <a:cxnLst>
              <a:cxn ang="T2">
                <a:pos x="T0" y="0"/>
              </a:cxn>
              <a:cxn ang="T3">
                <a:pos x="T1" y="0"/>
              </a:cxn>
            </a:cxnLst>
            <a:rect l="T4" t="0" r="T5" b="0"/>
            <a:pathLst>
              <a:path w="561339">
                <a:moveTo>
                  <a:pt x="0" y="0"/>
                </a:moveTo>
                <a:lnTo>
                  <a:pt x="560832"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0" name="object 23"/>
          <p:cNvSpPr>
            <a:spLocks/>
          </p:cNvSpPr>
          <p:nvPr/>
        </p:nvSpPr>
        <p:spPr bwMode="auto">
          <a:xfrm>
            <a:off x="1644651" y="4738712"/>
            <a:ext cx="44450" cy="0"/>
          </a:xfrm>
          <a:custGeom>
            <a:avLst/>
            <a:gdLst>
              <a:gd name="T0" fmla="*/ 0 w 44450"/>
              <a:gd name="T1" fmla="*/ 44195 w 44450"/>
              <a:gd name="T2" fmla="*/ 0 60000 65536"/>
              <a:gd name="T3" fmla="*/ 0 60000 65536"/>
              <a:gd name="T4" fmla="*/ 0 w 44450"/>
              <a:gd name="T5" fmla="*/ 44450 w 44450"/>
            </a:gdLst>
            <a:ahLst/>
            <a:cxnLst>
              <a:cxn ang="T2">
                <a:pos x="T0" y="0"/>
              </a:cxn>
              <a:cxn ang="T3">
                <a:pos x="T1" y="0"/>
              </a:cxn>
            </a:cxnLst>
            <a:rect l="T4" t="0" r="T5" b="0"/>
            <a:pathLst>
              <a:path w="44450">
                <a:moveTo>
                  <a:pt x="0" y="0"/>
                </a:moveTo>
                <a:lnTo>
                  <a:pt x="44195"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1" name="object 24"/>
          <p:cNvSpPr>
            <a:spLocks/>
          </p:cNvSpPr>
          <p:nvPr/>
        </p:nvSpPr>
        <p:spPr bwMode="auto">
          <a:xfrm>
            <a:off x="1100138" y="4738712"/>
            <a:ext cx="382588" cy="0"/>
          </a:xfrm>
          <a:custGeom>
            <a:avLst/>
            <a:gdLst>
              <a:gd name="T0" fmla="*/ 0 w 382905"/>
              <a:gd name="T1" fmla="*/ 381891 w 382905"/>
              <a:gd name="T2" fmla="*/ 0 60000 65536"/>
              <a:gd name="T3" fmla="*/ 0 60000 65536"/>
              <a:gd name="T4" fmla="*/ 0 w 382905"/>
              <a:gd name="T5" fmla="*/ 382905 w 382905"/>
            </a:gdLst>
            <a:ahLst/>
            <a:cxnLst>
              <a:cxn ang="T2">
                <a:pos x="T0" y="0"/>
              </a:cxn>
              <a:cxn ang="T3">
                <a:pos x="T1" y="0"/>
              </a:cxn>
            </a:cxnLst>
            <a:rect l="T4" t="0" r="T5" b="0"/>
            <a:pathLst>
              <a:path w="382905">
                <a:moveTo>
                  <a:pt x="0" y="0"/>
                </a:moveTo>
                <a:lnTo>
                  <a:pt x="382524"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2" name="object 25"/>
          <p:cNvSpPr>
            <a:spLocks/>
          </p:cNvSpPr>
          <p:nvPr/>
        </p:nvSpPr>
        <p:spPr bwMode="auto">
          <a:xfrm>
            <a:off x="8353426" y="4151337"/>
            <a:ext cx="176212" cy="0"/>
          </a:xfrm>
          <a:custGeom>
            <a:avLst/>
            <a:gdLst>
              <a:gd name="T0" fmla="*/ 0 w 177165"/>
              <a:gd name="T1" fmla="*/ 174886 w 177165"/>
              <a:gd name="T2" fmla="*/ 0 60000 65536"/>
              <a:gd name="T3" fmla="*/ 0 60000 65536"/>
              <a:gd name="T4" fmla="*/ 0 w 177165"/>
              <a:gd name="T5" fmla="*/ 177165 w 177165"/>
            </a:gdLst>
            <a:ahLst/>
            <a:cxnLst>
              <a:cxn ang="T2">
                <a:pos x="T0" y="0"/>
              </a:cxn>
              <a:cxn ang="T3">
                <a:pos x="T1" y="0"/>
              </a:cxn>
            </a:cxnLst>
            <a:rect l="T4" t="0" r="T5" b="0"/>
            <a:pathLst>
              <a:path w="177165">
                <a:moveTo>
                  <a:pt x="0" y="0"/>
                </a:moveTo>
                <a:lnTo>
                  <a:pt x="176783"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3" name="object 26"/>
          <p:cNvSpPr>
            <a:spLocks/>
          </p:cNvSpPr>
          <p:nvPr/>
        </p:nvSpPr>
        <p:spPr bwMode="auto">
          <a:xfrm>
            <a:off x="8145463" y="4151337"/>
            <a:ext cx="44450" cy="0"/>
          </a:xfrm>
          <a:custGeom>
            <a:avLst/>
            <a:gdLst>
              <a:gd name="T0" fmla="*/ 0 w 44450"/>
              <a:gd name="T1" fmla="*/ 44196 w 44450"/>
              <a:gd name="T2" fmla="*/ 0 60000 65536"/>
              <a:gd name="T3" fmla="*/ 0 60000 65536"/>
              <a:gd name="T4" fmla="*/ 0 w 44450"/>
              <a:gd name="T5" fmla="*/ 44450 w 44450"/>
            </a:gdLst>
            <a:ahLst/>
            <a:cxnLst>
              <a:cxn ang="T2">
                <a:pos x="T0" y="0"/>
              </a:cxn>
              <a:cxn ang="T3">
                <a:pos x="T1" y="0"/>
              </a:cxn>
            </a:cxnLst>
            <a:rect l="T4" t="0" r="T5" b="0"/>
            <a:pathLst>
              <a:path w="44450">
                <a:moveTo>
                  <a:pt x="0" y="0"/>
                </a:moveTo>
                <a:lnTo>
                  <a:pt x="44196"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4" name="object 27"/>
          <p:cNvSpPr>
            <a:spLocks/>
          </p:cNvSpPr>
          <p:nvPr/>
        </p:nvSpPr>
        <p:spPr bwMode="auto">
          <a:xfrm>
            <a:off x="7939088" y="4151337"/>
            <a:ext cx="44450" cy="0"/>
          </a:xfrm>
          <a:custGeom>
            <a:avLst/>
            <a:gdLst>
              <a:gd name="T0" fmla="*/ 0 w 44450"/>
              <a:gd name="T1" fmla="*/ 44195 w 44450"/>
              <a:gd name="T2" fmla="*/ 0 60000 65536"/>
              <a:gd name="T3" fmla="*/ 0 60000 65536"/>
              <a:gd name="T4" fmla="*/ 0 w 44450"/>
              <a:gd name="T5" fmla="*/ 44450 w 44450"/>
            </a:gdLst>
            <a:ahLst/>
            <a:cxnLst>
              <a:cxn ang="T2">
                <a:pos x="T0" y="0"/>
              </a:cxn>
              <a:cxn ang="T3">
                <a:pos x="T1" y="0"/>
              </a:cxn>
            </a:cxnLst>
            <a:rect l="T4" t="0" r="T5" b="0"/>
            <a:pathLst>
              <a:path w="44450">
                <a:moveTo>
                  <a:pt x="0" y="0"/>
                </a:moveTo>
                <a:lnTo>
                  <a:pt x="44195"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5" name="object 28"/>
          <p:cNvSpPr>
            <a:spLocks/>
          </p:cNvSpPr>
          <p:nvPr/>
        </p:nvSpPr>
        <p:spPr bwMode="auto">
          <a:xfrm>
            <a:off x="7423151" y="4151337"/>
            <a:ext cx="355600" cy="0"/>
          </a:xfrm>
          <a:custGeom>
            <a:avLst/>
            <a:gdLst>
              <a:gd name="T0" fmla="*/ 0 w 355600"/>
              <a:gd name="T1" fmla="*/ 355092 w 355600"/>
              <a:gd name="T2" fmla="*/ 0 60000 65536"/>
              <a:gd name="T3" fmla="*/ 0 60000 65536"/>
              <a:gd name="T4" fmla="*/ 0 w 355600"/>
              <a:gd name="T5" fmla="*/ 355600 w 355600"/>
            </a:gdLst>
            <a:ahLst/>
            <a:cxnLst>
              <a:cxn ang="T2">
                <a:pos x="T0" y="0"/>
              </a:cxn>
              <a:cxn ang="T3">
                <a:pos x="T1" y="0"/>
              </a:cxn>
            </a:cxnLst>
            <a:rect l="T4" t="0" r="T5" b="0"/>
            <a:pathLst>
              <a:path w="355600">
                <a:moveTo>
                  <a:pt x="0" y="0"/>
                </a:moveTo>
                <a:lnTo>
                  <a:pt x="355092"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6" name="object 29"/>
          <p:cNvSpPr>
            <a:spLocks/>
          </p:cNvSpPr>
          <p:nvPr/>
        </p:nvSpPr>
        <p:spPr bwMode="auto">
          <a:xfrm>
            <a:off x="7216776" y="4151337"/>
            <a:ext cx="44450" cy="0"/>
          </a:xfrm>
          <a:custGeom>
            <a:avLst/>
            <a:gdLst>
              <a:gd name="T0" fmla="*/ 0 w 44450"/>
              <a:gd name="T1" fmla="*/ 44195 w 44450"/>
              <a:gd name="T2" fmla="*/ 0 60000 65536"/>
              <a:gd name="T3" fmla="*/ 0 60000 65536"/>
              <a:gd name="T4" fmla="*/ 0 w 44450"/>
              <a:gd name="T5" fmla="*/ 44450 w 44450"/>
            </a:gdLst>
            <a:ahLst/>
            <a:cxnLst>
              <a:cxn ang="T2">
                <a:pos x="T0" y="0"/>
              </a:cxn>
              <a:cxn ang="T3">
                <a:pos x="T1" y="0"/>
              </a:cxn>
            </a:cxnLst>
            <a:rect l="T4" t="0" r="T5" b="0"/>
            <a:pathLst>
              <a:path w="44450">
                <a:moveTo>
                  <a:pt x="0" y="0"/>
                </a:moveTo>
                <a:lnTo>
                  <a:pt x="44195"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7" name="object 30"/>
          <p:cNvSpPr>
            <a:spLocks/>
          </p:cNvSpPr>
          <p:nvPr/>
        </p:nvSpPr>
        <p:spPr bwMode="auto">
          <a:xfrm>
            <a:off x="7011988" y="4151337"/>
            <a:ext cx="44450" cy="0"/>
          </a:xfrm>
          <a:custGeom>
            <a:avLst/>
            <a:gdLst>
              <a:gd name="T0" fmla="*/ 0 w 44450"/>
              <a:gd name="T1" fmla="*/ 44196 w 44450"/>
              <a:gd name="T2" fmla="*/ 0 60000 65536"/>
              <a:gd name="T3" fmla="*/ 0 60000 65536"/>
              <a:gd name="T4" fmla="*/ 0 w 44450"/>
              <a:gd name="T5" fmla="*/ 44450 w 44450"/>
            </a:gdLst>
            <a:ahLst/>
            <a:cxnLst>
              <a:cxn ang="T2">
                <a:pos x="T0" y="0"/>
              </a:cxn>
              <a:cxn ang="T3">
                <a:pos x="T1" y="0"/>
              </a:cxn>
            </a:cxnLst>
            <a:rect l="T4" t="0" r="T5" b="0"/>
            <a:pathLst>
              <a:path w="44450">
                <a:moveTo>
                  <a:pt x="0" y="0"/>
                </a:moveTo>
                <a:lnTo>
                  <a:pt x="44196"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8" name="object 31"/>
          <p:cNvSpPr>
            <a:spLocks/>
          </p:cNvSpPr>
          <p:nvPr/>
        </p:nvSpPr>
        <p:spPr bwMode="auto">
          <a:xfrm>
            <a:off x="6494463" y="4151337"/>
            <a:ext cx="355600" cy="0"/>
          </a:xfrm>
          <a:custGeom>
            <a:avLst/>
            <a:gdLst>
              <a:gd name="T0" fmla="*/ 0 w 355600"/>
              <a:gd name="T1" fmla="*/ 355092 w 355600"/>
              <a:gd name="T2" fmla="*/ 0 60000 65536"/>
              <a:gd name="T3" fmla="*/ 0 60000 65536"/>
              <a:gd name="T4" fmla="*/ 0 w 355600"/>
              <a:gd name="T5" fmla="*/ 355600 w 355600"/>
            </a:gdLst>
            <a:ahLst/>
            <a:cxnLst>
              <a:cxn ang="T2">
                <a:pos x="T0" y="0"/>
              </a:cxn>
              <a:cxn ang="T3">
                <a:pos x="T1" y="0"/>
              </a:cxn>
            </a:cxnLst>
            <a:rect l="T4" t="0" r="T5" b="0"/>
            <a:pathLst>
              <a:path w="355600">
                <a:moveTo>
                  <a:pt x="0" y="0"/>
                </a:moveTo>
                <a:lnTo>
                  <a:pt x="355092"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9" name="object 32"/>
          <p:cNvSpPr>
            <a:spLocks/>
          </p:cNvSpPr>
          <p:nvPr/>
        </p:nvSpPr>
        <p:spPr bwMode="auto">
          <a:xfrm>
            <a:off x="6289676" y="4151337"/>
            <a:ext cx="42862" cy="0"/>
          </a:xfrm>
          <a:custGeom>
            <a:avLst/>
            <a:gdLst>
              <a:gd name="T0" fmla="*/ 0 w 43179"/>
              <a:gd name="T1" fmla="*/ 42048 w 43179"/>
              <a:gd name="T2" fmla="*/ 0 60000 65536"/>
              <a:gd name="T3" fmla="*/ 0 60000 65536"/>
              <a:gd name="T4" fmla="*/ 0 w 43179"/>
              <a:gd name="T5" fmla="*/ 43179 w 43179"/>
            </a:gdLst>
            <a:ahLst/>
            <a:cxnLst>
              <a:cxn ang="T2">
                <a:pos x="T0" y="0"/>
              </a:cxn>
              <a:cxn ang="T3">
                <a:pos x="T1" y="0"/>
              </a:cxn>
            </a:cxnLst>
            <a:rect l="T4" t="0" r="T5" b="0"/>
            <a:pathLst>
              <a:path w="43179">
                <a:moveTo>
                  <a:pt x="0" y="0"/>
                </a:moveTo>
                <a:lnTo>
                  <a:pt x="42672"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0" name="object 33"/>
          <p:cNvSpPr>
            <a:spLocks/>
          </p:cNvSpPr>
          <p:nvPr/>
        </p:nvSpPr>
        <p:spPr bwMode="auto">
          <a:xfrm>
            <a:off x="6083301" y="4151337"/>
            <a:ext cx="42862" cy="0"/>
          </a:xfrm>
          <a:custGeom>
            <a:avLst/>
            <a:gdLst>
              <a:gd name="T0" fmla="*/ 0 w 43179"/>
              <a:gd name="T1" fmla="*/ 42048 w 43179"/>
              <a:gd name="T2" fmla="*/ 0 60000 65536"/>
              <a:gd name="T3" fmla="*/ 0 60000 65536"/>
              <a:gd name="T4" fmla="*/ 0 w 43179"/>
              <a:gd name="T5" fmla="*/ 43179 w 43179"/>
            </a:gdLst>
            <a:ahLst/>
            <a:cxnLst>
              <a:cxn ang="T2">
                <a:pos x="T0" y="0"/>
              </a:cxn>
              <a:cxn ang="T3">
                <a:pos x="T1" y="0"/>
              </a:cxn>
            </a:cxnLst>
            <a:rect l="T4" t="0" r="T5" b="0"/>
            <a:pathLst>
              <a:path w="43179">
                <a:moveTo>
                  <a:pt x="0" y="0"/>
                </a:moveTo>
                <a:lnTo>
                  <a:pt x="42672"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1" name="object 34"/>
          <p:cNvSpPr>
            <a:spLocks/>
          </p:cNvSpPr>
          <p:nvPr/>
        </p:nvSpPr>
        <p:spPr bwMode="auto">
          <a:xfrm>
            <a:off x="5565776" y="4151337"/>
            <a:ext cx="355600" cy="0"/>
          </a:xfrm>
          <a:custGeom>
            <a:avLst/>
            <a:gdLst>
              <a:gd name="T0" fmla="*/ 0 w 355600"/>
              <a:gd name="T1" fmla="*/ 355091 w 355600"/>
              <a:gd name="T2" fmla="*/ 0 60000 65536"/>
              <a:gd name="T3" fmla="*/ 0 60000 65536"/>
              <a:gd name="T4" fmla="*/ 0 w 355600"/>
              <a:gd name="T5" fmla="*/ 355600 w 355600"/>
            </a:gdLst>
            <a:ahLst/>
            <a:cxnLst>
              <a:cxn ang="T2">
                <a:pos x="T0" y="0"/>
              </a:cxn>
              <a:cxn ang="T3">
                <a:pos x="T1" y="0"/>
              </a:cxn>
            </a:cxnLst>
            <a:rect l="T4" t="0" r="T5" b="0"/>
            <a:pathLst>
              <a:path w="355600">
                <a:moveTo>
                  <a:pt x="0" y="0"/>
                </a:moveTo>
                <a:lnTo>
                  <a:pt x="355091"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2" name="object 35"/>
          <p:cNvSpPr>
            <a:spLocks/>
          </p:cNvSpPr>
          <p:nvPr/>
        </p:nvSpPr>
        <p:spPr bwMode="auto">
          <a:xfrm>
            <a:off x="5359401" y="4151337"/>
            <a:ext cx="44450" cy="0"/>
          </a:xfrm>
          <a:custGeom>
            <a:avLst/>
            <a:gdLst>
              <a:gd name="T0" fmla="*/ 0 w 44450"/>
              <a:gd name="T1" fmla="*/ 44195 w 44450"/>
              <a:gd name="T2" fmla="*/ 0 60000 65536"/>
              <a:gd name="T3" fmla="*/ 0 60000 65536"/>
              <a:gd name="T4" fmla="*/ 0 w 44450"/>
              <a:gd name="T5" fmla="*/ 44450 w 44450"/>
            </a:gdLst>
            <a:ahLst/>
            <a:cxnLst>
              <a:cxn ang="T2">
                <a:pos x="T0" y="0"/>
              </a:cxn>
              <a:cxn ang="T3">
                <a:pos x="T1" y="0"/>
              </a:cxn>
            </a:cxnLst>
            <a:rect l="T4" t="0" r="T5" b="0"/>
            <a:pathLst>
              <a:path w="44450">
                <a:moveTo>
                  <a:pt x="0" y="0"/>
                </a:moveTo>
                <a:lnTo>
                  <a:pt x="44195"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3" name="object 36"/>
          <p:cNvSpPr>
            <a:spLocks/>
          </p:cNvSpPr>
          <p:nvPr/>
        </p:nvSpPr>
        <p:spPr bwMode="auto">
          <a:xfrm>
            <a:off x="5154613" y="4151337"/>
            <a:ext cx="44450" cy="0"/>
          </a:xfrm>
          <a:custGeom>
            <a:avLst/>
            <a:gdLst>
              <a:gd name="T0" fmla="*/ 0 w 44450"/>
              <a:gd name="T1" fmla="*/ 44195 w 44450"/>
              <a:gd name="T2" fmla="*/ 0 60000 65536"/>
              <a:gd name="T3" fmla="*/ 0 60000 65536"/>
              <a:gd name="T4" fmla="*/ 0 w 44450"/>
              <a:gd name="T5" fmla="*/ 44450 w 44450"/>
            </a:gdLst>
            <a:ahLst/>
            <a:cxnLst>
              <a:cxn ang="T2">
                <a:pos x="T0" y="0"/>
              </a:cxn>
              <a:cxn ang="T3">
                <a:pos x="T1" y="0"/>
              </a:cxn>
            </a:cxnLst>
            <a:rect l="T4" t="0" r="T5" b="0"/>
            <a:pathLst>
              <a:path w="44450">
                <a:moveTo>
                  <a:pt x="0" y="0"/>
                </a:moveTo>
                <a:lnTo>
                  <a:pt x="44195"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4" name="object 37"/>
          <p:cNvSpPr>
            <a:spLocks/>
          </p:cNvSpPr>
          <p:nvPr/>
        </p:nvSpPr>
        <p:spPr bwMode="auto">
          <a:xfrm>
            <a:off x="4637088" y="4151337"/>
            <a:ext cx="355600" cy="0"/>
          </a:xfrm>
          <a:custGeom>
            <a:avLst/>
            <a:gdLst>
              <a:gd name="T0" fmla="*/ 0 w 355600"/>
              <a:gd name="T1" fmla="*/ 355092 w 355600"/>
              <a:gd name="T2" fmla="*/ 0 60000 65536"/>
              <a:gd name="T3" fmla="*/ 0 60000 65536"/>
              <a:gd name="T4" fmla="*/ 0 w 355600"/>
              <a:gd name="T5" fmla="*/ 355600 w 355600"/>
            </a:gdLst>
            <a:ahLst/>
            <a:cxnLst>
              <a:cxn ang="T2">
                <a:pos x="T0" y="0"/>
              </a:cxn>
              <a:cxn ang="T3">
                <a:pos x="T1" y="0"/>
              </a:cxn>
            </a:cxnLst>
            <a:rect l="T4" t="0" r="T5" b="0"/>
            <a:pathLst>
              <a:path w="355600">
                <a:moveTo>
                  <a:pt x="0" y="0"/>
                </a:moveTo>
                <a:lnTo>
                  <a:pt x="355092"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5" name="object 38"/>
          <p:cNvSpPr>
            <a:spLocks/>
          </p:cNvSpPr>
          <p:nvPr/>
        </p:nvSpPr>
        <p:spPr bwMode="auto">
          <a:xfrm>
            <a:off x="4432301" y="4151337"/>
            <a:ext cx="42862" cy="0"/>
          </a:xfrm>
          <a:custGeom>
            <a:avLst/>
            <a:gdLst>
              <a:gd name="T0" fmla="*/ 0 w 43179"/>
              <a:gd name="T1" fmla="*/ 42048 w 43179"/>
              <a:gd name="T2" fmla="*/ 0 60000 65536"/>
              <a:gd name="T3" fmla="*/ 0 60000 65536"/>
              <a:gd name="T4" fmla="*/ 0 w 43179"/>
              <a:gd name="T5" fmla="*/ 43179 w 43179"/>
            </a:gdLst>
            <a:ahLst/>
            <a:cxnLst>
              <a:cxn ang="T2">
                <a:pos x="T0" y="0"/>
              </a:cxn>
              <a:cxn ang="T3">
                <a:pos x="T1" y="0"/>
              </a:cxn>
            </a:cxnLst>
            <a:rect l="T4" t="0" r="T5" b="0"/>
            <a:pathLst>
              <a:path w="43179">
                <a:moveTo>
                  <a:pt x="0" y="0"/>
                </a:moveTo>
                <a:lnTo>
                  <a:pt x="42672"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6" name="object 39"/>
          <p:cNvSpPr>
            <a:spLocks/>
          </p:cNvSpPr>
          <p:nvPr/>
        </p:nvSpPr>
        <p:spPr bwMode="auto">
          <a:xfrm>
            <a:off x="3708401" y="4151337"/>
            <a:ext cx="560387" cy="0"/>
          </a:xfrm>
          <a:custGeom>
            <a:avLst/>
            <a:gdLst>
              <a:gd name="T0" fmla="*/ 0 w 561339"/>
              <a:gd name="T1" fmla="*/ 558930 w 561339"/>
              <a:gd name="T2" fmla="*/ 0 60000 65536"/>
              <a:gd name="T3" fmla="*/ 0 60000 65536"/>
              <a:gd name="T4" fmla="*/ 0 w 561339"/>
              <a:gd name="T5" fmla="*/ 561339 w 561339"/>
            </a:gdLst>
            <a:ahLst/>
            <a:cxnLst>
              <a:cxn ang="T2">
                <a:pos x="T0" y="0"/>
              </a:cxn>
              <a:cxn ang="T3">
                <a:pos x="T1" y="0"/>
              </a:cxn>
            </a:cxnLst>
            <a:rect l="T4" t="0" r="T5" b="0"/>
            <a:pathLst>
              <a:path w="561339">
                <a:moveTo>
                  <a:pt x="0" y="0"/>
                </a:moveTo>
                <a:lnTo>
                  <a:pt x="560831"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7" name="object 40"/>
          <p:cNvSpPr>
            <a:spLocks/>
          </p:cNvSpPr>
          <p:nvPr/>
        </p:nvSpPr>
        <p:spPr bwMode="auto">
          <a:xfrm>
            <a:off x="2779713" y="4151337"/>
            <a:ext cx="766763" cy="0"/>
          </a:xfrm>
          <a:custGeom>
            <a:avLst/>
            <a:gdLst>
              <a:gd name="T0" fmla="*/ 0 w 767079"/>
              <a:gd name="T1" fmla="*/ 765940 w 767079"/>
              <a:gd name="T2" fmla="*/ 0 60000 65536"/>
              <a:gd name="T3" fmla="*/ 0 60000 65536"/>
              <a:gd name="T4" fmla="*/ 0 w 767079"/>
              <a:gd name="T5" fmla="*/ 767079 w 767079"/>
            </a:gdLst>
            <a:ahLst/>
            <a:cxnLst>
              <a:cxn ang="T2">
                <a:pos x="T0" y="0"/>
              </a:cxn>
              <a:cxn ang="T3">
                <a:pos x="T1" y="0"/>
              </a:cxn>
            </a:cxnLst>
            <a:rect l="T4" t="0" r="T5" b="0"/>
            <a:pathLst>
              <a:path w="767079">
                <a:moveTo>
                  <a:pt x="0" y="0"/>
                </a:moveTo>
                <a:lnTo>
                  <a:pt x="766572"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8" name="object 41"/>
          <p:cNvSpPr>
            <a:spLocks/>
          </p:cNvSpPr>
          <p:nvPr/>
        </p:nvSpPr>
        <p:spPr bwMode="auto">
          <a:xfrm>
            <a:off x="1851026" y="4151337"/>
            <a:ext cx="766762" cy="0"/>
          </a:xfrm>
          <a:custGeom>
            <a:avLst/>
            <a:gdLst>
              <a:gd name="T0" fmla="*/ 0 w 767080"/>
              <a:gd name="T1" fmla="*/ 765936 w 767080"/>
              <a:gd name="T2" fmla="*/ 0 60000 65536"/>
              <a:gd name="T3" fmla="*/ 0 60000 65536"/>
              <a:gd name="T4" fmla="*/ 0 w 767080"/>
              <a:gd name="T5" fmla="*/ 767080 w 767080"/>
            </a:gdLst>
            <a:ahLst/>
            <a:cxnLst>
              <a:cxn ang="T2">
                <a:pos x="T0" y="0"/>
              </a:cxn>
              <a:cxn ang="T3">
                <a:pos x="T1" y="0"/>
              </a:cxn>
            </a:cxnLst>
            <a:rect l="T4" t="0" r="T5" b="0"/>
            <a:pathLst>
              <a:path w="767080">
                <a:moveTo>
                  <a:pt x="0" y="0"/>
                </a:moveTo>
                <a:lnTo>
                  <a:pt x="766572"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9" name="object 42"/>
          <p:cNvSpPr>
            <a:spLocks/>
          </p:cNvSpPr>
          <p:nvPr/>
        </p:nvSpPr>
        <p:spPr bwMode="auto">
          <a:xfrm>
            <a:off x="1100138" y="4151337"/>
            <a:ext cx="588963" cy="0"/>
          </a:xfrm>
          <a:custGeom>
            <a:avLst/>
            <a:gdLst>
              <a:gd name="T0" fmla="*/ 0 w 588644"/>
              <a:gd name="T1" fmla="*/ 588901 w 588644"/>
              <a:gd name="T2" fmla="*/ 0 60000 65536"/>
              <a:gd name="T3" fmla="*/ 0 60000 65536"/>
              <a:gd name="T4" fmla="*/ 0 w 588644"/>
              <a:gd name="T5" fmla="*/ 588644 w 588644"/>
            </a:gdLst>
            <a:ahLst/>
            <a:cxnLst>
              <a:cxn ang="T2">
                <a:pos x="T0" y="0"/>
              </a:cxn>
              <a:cxn ang="T3">
                <a:pos x="T1" y="0"/>
              </a:cxn>
            </a:cxnLst>
            <a:rect l="T4" t="0" r="T5" b="0"/>
            <a:pathLst>
              <a:path w="588644">
                <a:moveTo>
                  <a:pt x="0" y="0"/>
                </a:moveTo>
                <a:lnTo>
                  <a:pt x="588263"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0" name="object 43"/>
          <p:cNvSpPr>
            <a:spLocks/>
          </p:cNvSpPr>
          <p:nvPr/>
        </p:nvSpPr>
        <p:spPr bwMode="auto">
          <a:xfrm>
            <a:off x="8353426" y="3565550"/>
            <a:ext cx="176212" cy="0"/>
          </a:xfrm>
          <a:custGeom>
            <a:avLst/>
            <a:gdLst>
              <a:gd name="T0" fmla="*/ 0 w 177165"/>
              <a:gd name="T1" fmla="*/ 174886 w 177165"/>
              <a:gd name="T2" fmla="*/ 0 60000 65536"/>
              <a:gd name="T3" fmla="*/ 0 60000 65536"/>
              <a:gd name="T4" fmla="*/ 0 w 177165"/>
              <a:gd name="T5" fmla="*/ 177165 w 177165"/>
            </a:gdLst>
            <a:ahLst/>
            <a:cxnLst>
              <a:cxn ang="T2">
                <a:pos x="T0" y="0"/>
              </a:cxn>
              <a:cxn ang="T3">
                <a:pos x="T1" y="0"/>
              </a:cxn>
            </a:cxnLst>
            <a:rect l="T4" t="0" r="T5" b="0"/>
            <a:pathLst>
              <a:path w="177165">
                <a:moveTo>
                  <a:pt x="0" y="0"/>
                </a:moveTo>
                <a:lnTo>
                  <a:pt x="176783"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1" name="object 44"/>
          <p:cNvSpPr>
            <a:spLocks/>
          </p:cNvSpPr>
          <p:nvPr/>
        </p:nvSpPr>
        <p:spPr bwMode="auto">
          <a:xfrm>
            <a:off x="8145463" y="3565550"/>
            <a:ext cx="44450" cy="0"/>
          </a:xfrm>
          <a:custGeom>
            <a:avLst/>
            <a:gdLst>
              <a:gd name="T0" fmla="*/ 0 w 44450"/>
              <a:gd name="T1" fmla="*/ 44196 w 44450"/>
              <a:gd name="T2" fmla="*/ 0 60000 65536"/>
              <a:gd name="T3" fmla="*/ 0 60000 65536"/>
              <a:gd name="T4" fmla="*/ 0 w 44450"/>
              <a:gd name="T5" fmla="*/ 44450 w 44450"/>
            </a:gdLst>
            <a:ahLst/>
            <a:cxnLst>
              <a:cxn ang="T2">
                <a:pos x="T0" y="0"/>
              </a:cxn>
              <a:cxn ang="T3">
                <a:pos x="T1" y="0"/>
              </a:cxn>
            </a:cxnLst>
            <a:rect l="T4" t="0" r="T5" b="0"/>
            <a:pathLst>
              <a:path w="44450">
                <a:moveTo>
                  <a:pt x="0" y="0"/>
                </a:moveTo>
                <a:lnTo>
                  <a:pt x="44196"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2" name="object 45"/>
          <p:cNvSpPr>
            <a:spLocks/>
          </p:cNvSpPr>
          <p:nvPr/>
        </p:nvSpPr>
        <p:spPr bwMode="auto">
          <a:xfrm>
            <a:off x="7939088" y="3565550"/>
            <a:ext cx="44450" cy="0"/>
          </a:xfrm>
          <a:custGeom>
            <a:avLst/>
            <a:gdLst>
              <a:gd name="T0" fmla="*/ 0 w 44450"/>
              <a:gd name="T1" fmla="*/ 44195 w 44450"/>
              <a:gd name="T2" fmla="*/ 0 60000 65536"/>
              <a:gd name="T3" fmla="*/ 0 60000 65536"/>
              <a:gd name="T4" fmla="*/ 0 w 44450"/>
              <a:gd name="T5" fmla="*/ 44450 w 44450"/>
            </a:gdLst>
            <a:ahLst/>
            <a:cxnLst>
              <a:cxn ang="T2">
                <a:pos x="T0" y="0"/>
              </a:cxn>
              <a:cxn ang="T3">
                <a:pos x="T1" y="0"/>
              </a:cxn>
            </a:cxnLst>
            <a:rect l="T4" t="0" r="T5" b="0"/>
            <a:pathLst>
              <a:path w="44450">
                <a:moveTo>
                  <a:pt x="0" y="0"/>
                </a:moveTo>
                <a:lnTo>
                  <a:pt x="44195"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3" name="object 46"/>
          <p:cNvSpPr>
            <a:spLocks/>
          </p:cNvSpPr>
          <p:nvPr/>
        </p:nvSpPr>
        <p:spPr bwMode="auto">
          <a:xfrm>
            <a:off x="7423151" y="3565550"/>
            <a:ext cx="355600" cy="0"/>
          </a:xfrm>
          <a:custGeom>
            <a:avLst/>
            <a:gdLst>
              <a:gd name="T0" fmla="*/ 0 w 355600"/>
              <a:gd name="T1" fmla="*/ 355092 w 355600"/>
              <a:gd name="T2" fmla="*/ 0 60000 65536"/>
              <a:gd name="T3" fmla="*/ 0 60000 65536"/>
              <a:gd name="T4" fmla="*/ 0 w 355600"/>
              <a:gd name="T5" fmla="*/ 355600 w 355600"/>
            </a:gdLst>
            <a:ahLst/>
            <a:cxnLst>
              <a:cxn ang="T2">
                <a:pos x="T0" y="0"/>
              </a:cxn>
              <a:cxn ang="T3">
                <a:pos x="T1" y="0"/>
              </a:cxn>
            </a:cxnLst>
            <a:rect l="T4" t="0" r="T5" b="0"/>
            <a:pathLst>
              <a:path w="355600">
                <a:moveTo>
                  <a:pt x="0" y="0"/>
                </a:moveTo>
                <a:lnTo>
                  <a:pt x="355092"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4" name="object 47"/>
          <p:cNvSpPr>
            <a:spLocks/>
          </p:cNvSpPr>
          <p:nvPr/>
        </p:nvSpPr>
        <p:spPr bwMode="auto">
          <a:xfrm>
            <a:off x="7216776" y="3565550"/>
            <a:ext cx="44450" cy="0"/>
          </a:xfrm>
          <a:custGeom>
            <a:avLst/>
            <a:gdLst>
              <a:gd name="T0" fmla="*/ 0 w 44450"/>
              <a:gd name="T1" fmla="*/ 44195 w 44450"/>
              <a:gd name="T2" fmla="*/ 0 60000 65536"/>
              <a:gd name="T3" fmla="*/ 0 60000 65536"/>
              <a:gd name="T4" fmla="*/ 0 w 44450"/>
              <a:gd name="T5" fmla="*/ 44450 w 44450"/>
            </a:gdLst>
            <a:ahLst/>
            <a:cxnLst>
              <a:cxn ang="T2">
                <a:pos x="T0" y="0"/>
              </a:cxn>
              <a:cxn ang="T3">
                <a:pos x="T1" y="0"/>
              </a:cxn>
            </a:cxnLst>
            <a:rect l="T4" t="0" r="T5" b="0"/>
            <a:pathLst>
              <a:path w="44450">
                <a:moveTo>
                  <a:pt x="0" y="0"/>
                </a:moveTo>
                <a:lnTo>
                  <a:pt x="44195"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5" name="object 48"/>
          <p:cNvSpPr>
            <a:spLocks/>
          </p:cNvSpPr>
          <p:nvPr/>
        </p:nvSpPr>
        <p:spPr bwMode="auto">
          <a:xfrm>
            <a:off x="7011988" y="3565550"/>
            <a:ext cx="44450" cy="0"/>
          </a:xfrm>
          <a:custGeom>
            <a:avLst/>
            <a:gdLst>
              <a:gd name="T0" fmla="*/ 0 w 44450"/>
              <a:gd name="T1" fmla="*/ 44196 w 44450"/>
              <a:gd name="T2" fmla="*/ 0 60000 65536"/>
              <a:gd name="T3" fmla="*/ 0 60000 65536"/>
              <a:gd name="T4" fmla="*/ 0 w 44450"/>
              <a:gd name="T5" fmla="*/ 44450 w 44450"/>
            </a:gdLst>
            <a:ahLst/>
            <a:cxnLst>
              <a:cxn ang="T2">
                <a:pos x="T0" y="0"/>
              </a:cxn>
              <a:cxn ang="T3">
                <a:pos x="T1" y="0"/>
              </a:cxn>
            </a:cxnLst>
            <a:rect l="T4" t="0" r="T5" b="0"/>
            <a:pathLst>
              <a:path w="44450">
                <a:moveTo>
                  <a:pt x="0" y="0"/>
                </a:moveTo>
                <a:lnTo>
                  <a:pt x="44196"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6" name="object 49"/>
          <p:cNvSpPr>
            <a:spLocks/>
          </p:cNvSpPr>
          <p:nvPr/>
        </p:nvSpPr>
        <p:spPr bwMode="auto">
          <a:xfrm>
            <a:off x="1100138" y="3565550"/>
            <a:ext cx="5749925" cy="0"/>
          </a:xfrm>
          <a:custGeom>
            <a:avLst/>
            <a:gdLst>
              <a:gd name="T0" fmla="*/ 0 w 5750559"/>
              <a:gd name="T1" fmla="*/ 5748787 w 5750559"/>
              <a:gd name="T2" fmla="*/ 0 60000 65536"/>
              <a:gd name="T3" fmla="*/ 0 60000 65536"/>
              <a:gd name="T4" fmla="*/ 0 w 5750559"/>
              <a:gd name="T5" fmla="*/ 5750559 w 5750559"/>
            </a:gdLst>
            <a:ahLst/>
            <a:cxnLst>
              <a:cxn ang="T2">
                <a:pos x="T0" y="0"/>
              </a:cxn>
              <a:cxn ang="T3">
                <a:pos x="T1" y="0"/>
              </a:cxn>
            </a:cxnLst>
            <a:rect l="T4" t="0" r="T5" b="0"/>
            <a:pathLst>
              <a:path w="5750559">
                <a:moveTo>
                  <a:pt x="0" y="0"/>
                </a:moveTo>
                <a:lnTo>
                  <a:pt x="5750052"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7" name="object 50"/>
          <p:cNvSpPr>
            <a:spLocks/>
          </p:cNvSpPr>
          <p:nvPr/>
        </p:nvSpPr>
        <p:spPr bwMode="auto">
          <a:xfrm>
            <a:off x="8353426" y="2979762"/>
            <a:ext cx="176212" cy="0"/>
          </a:xfrm>
          <a:custGeom>
            <a:avLst/>
            <a:gdLst>
              <a:gd name="T0" fmla="*/ 0 w 177165"/>
              <a:gd name="T1" fmla="*/ 174886 w 177165"/>
              <a:gd name="T2" fmla="*/ 0 60000 65536"/>
              <a:gd name="T3" fmla="*/ 0 60000 65536"/>
              <a:gd name="T4" fmla="*/ 0 w 177165"/>
              <a:gd name="T5" fmla="*/ 177165 w 177165"/>
            </a:gdLst>
            <a:ahLst/>
            <a:cxnLst>
              <a:cxn ang="T2">
                <a:pos x="T0" y="0"/>
              </a:cxn>
              <a:cxn ang="T3">
                <a:pos x="T1" y="0"/>
              </a:cxn>
            </a:cxnLst>
            <a:rect l="T4" t="0" r="T5" b="0"/>
            <a:pathLst>
              <a:path w="177165">
                <a:moveTo>
                  <a:pt x="0" y="0"/>
                </a:moveTo>
                <a:lnTo>
                  <a:pt x="176783"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8" name="object 51"/>
          <p:cNvSpPr>
            <a:spLocks/>
          </p:cNvSpPr>
          <p:nvPr/>
        </p:nvSpPr>
        <p:spPr bwMode="auto">
          <a:xfrm>
            <a:off x="8145463" y="2979762"/>
            <a:ext cx="44450" cy="0"/>
          </a:xfrm>
          <a:custGeom>
            <a:avLst/>
            <a:gdLst>
              <a:gd name="T0" fmla="*/ 0 w 44450"/>
              <a:gd name="T1" fmla="*/ 44196 w 44450"/>
              <a:gd name="T2" fmla="*/ 0 60000 65536"/>
              <a:gd name="T3" fmla="*/ 0 60000 65536"/>
              <a:gd name="T4" fmla="*/ 0 w 44450"/>
              <a:gd name="T5" fmla="*/ 44450 w 44450"/>
            </a:gdLst>
            <a:ahLst/>
            <a:cxnLst>
              <a:cxn ang="T2">
                <a:pos x="T0" y="0"/>
              </a:cxn>
              <a:cxn ang="T3">
                <a:pos x="T1" y="0"/>
              </a:cxn>
            </a:cxnLst>
            <a:rect l="T4" t="0" r="T5" b="0"/>
            <a:pathLst>
              <a:path w="44450">
                <a:moveTo>
                  <a:pt x="0" y="0"/>
                </a:moveTo>
                <a:lnTo>
                  <a:pt x="44196"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9" name="object 52"/>
          <p:cNvSpPr>
            <a:spLocks/>
          </p:cNvSpPr>
          <p:nvPr/>
        </p:nvSpPr>
        <p:spPr bwMode="auto">
          <a:xfrm>
            <a:off x="7939088" y="2979762"/>
            <a:ext cx="44450" cy="0"/>
          </a:xfrm>
          <a:custGeom>
            <a:avLst/>
            <a:gdLst>
              <a:gd name="T0" fmla="*/ 0 w 44450"/>
              <a:gd name="T1" fmla="*/ 44195 w 44450"/>
              <a:gd name="T2" fmla="*/ 0 60000 65536"/>
              <a:gd name="T3" fmla="*/ 0 60000 65536"/>
              <a:gd name="T4" fmla="*/ 0 w 44450"/>
              <a:gd name="T5" fmla="*/ 44450 w 44450"/>
            </a:gdLst>
            <a:ahLst/>
            <a:cxnLst>
              <a:cxn ang="T2">
                <a:pos x="T0" y="0"/>
              </a:cxn>
              <a:cxn ang="T3">
                <a:pos x="T1" y="0"/>
              </a:cxn>
            </a:cxnLst>
            <a:rect l="T4" t="0" r="T5" b="0"/>
            <a:pathLst>
              <a:path w="44450">
                <a:moveTo>
                  <a:pt x="0" y="0"/>
                </a:moveTo>
                <a:lnTo>
                  <a:pt x="44195"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0" name="object 53"/>
          <p:cNvSpPr>
            <a:spLocks/>
          </p:cNvSpPr>
          <p:nvPr/>
        </p:nvSpPr>
        <p:spPr bwMode="auto">
          <a:xfrm>
            <a:off x="7011988" y="2979762"/>
            <a:ext cx="766763" cy="0"/>
          </a:xfrm>
          <a:custGeom>
            <a:avLst/>
            <a:gdLst>
              <a:gd name="T0" fmla="*/ 0 w 767079"/>
              <a:gd name="T1" fmla="*/ 765940 w 767079"/>
              <a:gd name="T2" fmla="*/ 0 60000 65536"/>
              <a:gd name="T3" fmla="*/ 0 60000 65536"/>
              <a:gd name="T4" fmla="*/ 0 w 767079"/>
              <a:gd name="T5" fmla="*/ 767079 w 767079"/>
            </a:gdLst>
            <a:ahLst/>
            <a:cxnLst>
              <a:cxn ang="T2">
                <a:pos x="T0" y="0"/>
              </a:cxn>
              <a:cxn ang="T3">
                <a:pos x="T1" y="0"/>
              </a:cxn>
            </a:cxnLst>
            <a:rect l="T4" t="0" r="T5" b="0"/>
            <a:pathLst>
              <a:path w="767079">
                <a:moveTo>
                  <a:pt x="0" y="0"/>
                </a:moveTo>
                <a:lnTo>
                  <a:pt x="766572"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1" name="object 54"/>
          <p:cNvSpPr>
            <a:spLocks/>
          </p:cNvSpPr>
          <p:nvPr/>
        </p:nvSpPr>
        <p:spPr bwMode="auto">
          <a:xfrm>
            <a:off x="1100138" y="2979762"/>
            <a:ext cx="5749925" cy="0"/>
          </a:xfrm>
          <a:custGeom>
            <a:avLst/>
            <a:gdLst>
              <a:gd name="T0" fmla="*/ 0 w 5750559"/>
              <a:gd name="T1" fmla="*/ 5748787 w 5750559"/>
              <a:gd name="T2" fmla="*/ 0 60000 65536"/>
              <a:gd name="T3" fmla="*/ 0 60000 65536"/>
              <a:gd name="T4" fmla="*/ 0 w 5750559"/>
              <a:gd name="T5" fmla="*/ 5750559 w 5750559"/>
            </a:gdLst>
            <a:ahLst/>
            <a:cxnLst>
              <a:cxn ang="T2">
                <a:pos x="T0" y="0"/>
              </a:cxn>
              <a:cxn ang="T3">
                <a:pos x="T1" y="0"/>
              </a:cxn>
            </a:cxnLst>
            <a:rect l="T4" t="0" r="T5" b="0"/>
            <a:pathLst>
              <a:path w="5750559">
                <a:moveTo>
                  <a:pt x="0" y="0"/>
                </a:moveTo>
                <a:lnTo>
                  <a:pt x="5750052"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2" name="object 55"/>
          <p:cNvSpPr>
            <a:spLocks/>
          </p:cNvSpPr>
          <p:nvPr/>
        </p:nvSpPr>
        <p:spPr bwMode="auto">
          <a:xfrm>
            <a:off x="7939088" y="2393975"/>
            <a:ext cx="590550" cy="0"/>
          </a:xfrm>
          <a:custGeom>
            <a:avLst/>
            <a:gdLst>
              <a:gd name="T0" fmla="*/ 0 w 589915"/>
              <a:gd name="T1" fmla="*/ 591058 w 589915"/>
              <a:gd name="T2" fmla="*/ 0 60000 65536"/>
              <a:gd name="T3" fmla="*/ 0 60000 65536"/>
              <a:gd name="T4" fmla="*/ 0 w 589915"/>
              <a:gd name="T5" fmla="*/ 589915 w 589915"/>
            </a:gdLst>
            <a:ahLst/>
            <a:cxnLst>
              <a:cxn ang="T2">
                <a:pos x="T0" y="0"/>
              </a:cxn>
              <a:cxn ang="T3">
                <a:pos x="T1" y="0"/>
              </a:cxn>
            </a:cxnLst>
            <a:rect l="T4" t="0" r="T5" b="0"/>
            <a:pathLst>
              <a:path w="589915">
                <a:moveTo>
                  <a:pt x="0" y="0"/>
                </a:moveTo>
                <a:lnTo>
                  <a:pt x="589787"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3" name="object 56"/>
          <p:cNvSpPr>
            <a:spLocks/>
          </p:cNvSpPr>
          <p:nvPr/>
        </p:nvSpPr>
        <p:spPr bwMode="auto">
          <a:xfrm>
            <a:off x="1100138" y="2393975"/>
            <a:ext cx="6678613" cy="0"/>
          </a:xfrm>
          <a:custGeom>
            <a:avLst/>
            <a:gdLst>
              <a:gd name="T0" fmla="*/ 0 w 6678295"/>
              <a:gd name="T1" fmla="*/ 6678807 w 6678295"/>
              <a:gd name="T2" fmla="*/ 0 60000 65536"/>
              <a:gd name="T3" fmla="*/ 0 60000 65536"/>
              <a:gd name="T4" fmla="*/ 0 w 6678295"/>
              <a:gd name="T5" fmla="*/ 6678295 w 6678295"/>
            </a:gdLst>
            <a:ahLst/>
            <a:cxnLst>
              <a:cxn ang="T2">
                <a:pos x="T0" y="0"/>
              </a:cxn>
              <a:cxn ang="T3">
                <a:pos x="T1" y="0"/>
              </a:cxn>
            </a:cxnLst>
            <a:rect l="T4" t="0" r="T5" b="0"/>
            <a:pathLst>
              <a:path w="6678295">
                <a:moveTo>
                  <a:pt x="0" y="0"/>
                </a:moveTo>
                <a:lnTo>
                  <a:pt x="6678168"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4" name="object 57"/>
          <p:cNvSpPr>
            <a:spLocks/>
          </p:cNvSpPr>
          <p:nvPr/>
        </p:nvSpPr>
        <p:spPr bwMode="auto">
          <a:xfrm>
            <a:off x="1100138" y="1806600"/>
            <a:ext cx="7429500" cy="0"/>
          </a:xfrm>
          <a:custGeom>
            <a:avLst/>
            <a:gdLst>
              <a:gd name="T0" fmla="*/ 0 w 7429500"/>
              <a:gd name="T1" fmla="*/ 7429500 w 7429500"/>
              <a:gd name="T2" fmla="*/ 0 60000 65536"/>
              <a:gd name="T3" fmla="*/ 0 60000 65536"/>
              <a:gd name="T4" fmla="*/ 0 w 7429500"/>
              <a:gd name="T5" fmla="*/ 7429500 w 7429500"/>
            </a:gdLst>
            <a:ahLst/>
            <a:cxnLst>
              <a:cxn ang="T2">
                <a:pos x="T0" y="0"/>
              </a:cxn>
              <a:cxn ang="T3">
                <a:pos x="T1" y="0"/>
              </a:cxn>
            </a:cxnLst>
            <a:rect l="T4" t="0" r="T5" b="0"/>
            <a:pathLst>
              <a:path w="7429500">
                <a:moveTo>
                  <a:pt x="0" y="0"/>
                </a:moveTo>
                <a:lnTo>
                  <a:pt x="7429500"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5" name="object 59"/>
          <p:cNvSpPr>
            <a:spLocks/>
          </p:cNvSpPr>
          <p:nvPr/>
        </p:nvSpPr>
        <p:spPr bwMode="auto">
          <a:xfrm>
            <a:off x="1100138" y="1480846"/>
            <a:ext cx="7429500" cy="3842066"/>
          </a:xfrm>
          <a:custGeom>
            <a:avLst/>
            <a:gdLst>
              <a:gd name="T0" fmla="*/ 0 w 7429500"/>
              <a:gd name="T1" fmla="*/ 0 h 4101465"/>
              <a:gd name="T2" fmla="*/ 7429500 w 7429500"/>
              <a:gd name="T3" fmla="*/ 0 h 4101465"/>
              <a:gd name="T4" fmla="*/ 7429500 w 7429500"/>
              <a:gd name="T5" fmla="*/ 4099179 h 4101465"/>
              <a:gd name="T6" fmla="*/ 0 w 7429500"/>
              <a:gd name="T7" fmla="*/ 4099179 h 4101465"/>
              <a:gd name="T8" fmla="*/ 0 w 7429500"/>
              <a:gd name="T9" fmla="*/ 0 h 4101465"/>
              <a:gd name="T10" fmla="*/ 0 60000 65536"/>
              <a:gd name="T11" fmla="*/ 0 60000 65536"/>
              <a:gd name="T12" fmla="*/ 0 60000 65536"/>
              <a:gd name="T13" fmla="*/ 0 60000 65536"/>
              <a:gd name="T14" fmla="*/ 0 60000 65536"/>
              <a:gd name="T15" fmla="*/ 0 w 7429500"/>
              <a:gd name="T16" fmla="*/ 0 h 4101465"/>
              <a:gd name="T17" fmla="*/ 7429500 w 7429500"/>
              <a:gd name="T18" fmla="*/ 4101465 h 4101465"/>
            </a:gdLst>
            <a:ahLst/>
            <a:cxnLst>
              <a:cxn ang="T10">
                <a:pos x="T0" y="T1"/>
              </a:cxn>
              <a:cxn ang="T11">
                <a:pos x="T2" y="T3"/>
              </a:cxn>
              <a:cxn ang="T12">
                <a:pos x="T4" y="T5"/>
              </a:cxn>
              <a:cxn ang="T13">
                <a:pos x="T6" y="T7"/>
              </a:cxn>
              <a:cxn ang="T14">
                <a:pos x="T8" y="T9"/>
              </a:cxn>
            </a:cxnLst>
            <a:rect l="T15" t="T16" r="T17" b="T18"/>
            <a:pathLst>
              <a:path w="7429500" h="4101465">
                <a:moveTo>
                  <a:pt x="0" y="0"/>
                </a:moveTo>
                <a:lnTo>
                  <a:pt x="7429500" y="0"/>
                </a:lnTo>
                <a:lnTo>
                  <a:pt x="7429500" y="4101084"/>
                </a:lnTo>
                <a:lnTo>
                  <a:pt x="0" y="4101084"/>
                </a:lnTo>
                <a:lnTo>
                  <a:pt x="0" y="0"/>
                </a:lnTo>
                <a:close/>
              </a:path>
            </a:pathLst>
          </a:custGeom>
          <a:noFill/>
          <a:ln w="9144">
            <a:solidFill>
              <a:srgbClr val="BBE0E3"/>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6" name="object 60"/>
          <p:cNvSpPr>
            <a:spLocks/>
          </p:cNvSpPr>
          <p:nvPr/>
        </p:nvSpPr>
        <p:spPr bwMode="auto">
          <a:xfrm>
            <a:off x="1276351" y="5000650"/>
            <a:ext cx="161925" cy="322262"/>
          </a:xfrm>
          <a:custGeom>
            <a:avLst/>
            <a:gdLst>
              <a:gd name="T0" fmla="*/ 0 w 161925"/>
              <a:gd name="T1" fmla="*/ 0 h 323214"/>
              <a:gd name="T2" fmla="*/ 161544 w 161925"/>
              <a:gd name="T3" fmla="*/ 0 h 323214"/>
              <a:gd name="T4" fmla="*/ 161544 w 161925"/>
              <a:gd name="T5" fmla="*/ 321186 h 323214"/>
              <a:gd name="T6" fmla="*/ 0 w 161925"/>
              <a:gd name="T7" fmla="*/ 321186 h 323214"/>
              <a:gd name="T8" fmla="*/ 0 w 161925"/>
              <a:gd name="T9" fmla="*/ 0 h 323214"/>
              <a:gd name="T10" fmla="*/ 0 60000 65536"/>
              <a:gd name="T11" fmla="*/ 0 60000 65536"/>
              <a:gd name="T12" fmla="*/ 0 60000 65536"/>
              <a:gd name="T13" fmla="*/ 0 60000 65536"/>
              <a:gd name="T14" fmla="*/ 0 60000 65536"/>
              <a:gd name="T15" fmla="*/ 0 w 161925"/>
              <a:gd name="T16" fmla="*/ 0 h 323214"/>
              <a:gd name="T17" fmla="*/ 161925 w 161925"/>
              <a:gd name="T18" fmla="*/ 323214 h 323214"/>
            </a:gdLst>
            <a:ahLst/>
            <a:cxnLst>
              <a:cxn ang="T10">
                <a:pos x="T0" y="T1"/>
              </a:cxn>
              <a:cxn ang="T11">
                <a:pos x="T2" y="T3"/>
              </a:cxn>
              <a:cxn ang="T12">
                <a:pos x="T4" y="T5"/>
              </a:cxn>
              <a:cxn ang="T13">
                <a:pos x="T6" y="T7"/>
              </a:cxn>
              <a:cxn ang="T14">
                <a:pos x="T8" y="T9"/>
              </a:cxn>
            </a:cxnLst>
            <a:rect l="T15" t="T16" r="T17" b="T18"/>
            <a:pathLst>
              <a:path w="161925" h="323214">
                <a:moveTo>
                  <a:pt x="0" y="0"/>
                </a:moveTo>
                <a:lnTo>
                  <a:pt x="161544" y="0"/>
                </a:lnTo>
                <a:lnTo>
                  <a:pt x="161544" y="323087"/>
                </a:lnTo>
                <a:lnTo>
                  <a:pt x="0" y="323087"/>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7" name="object 61"/>
          <p:cNvSpPr>
            <a:spLocks/>
          </p:cNvSpPr>
          <p:nvPr/>
        </p:nvSpPr>
        <p:spPr bwMode="auto">
          <a:xfrm>
            <a:off x="2205038" y="4989537"/>
            <a:ext cx="163513" cy="333375"/>
          </a:xfrm>
          <a:custGeom>
            <a:avLst/>
            <a:gdLst>
              <a:gd name="T0" fmla="*/ 0 w 163194"/>
              <a:gd name="T1" fmla="*/ 0 h 334010"/>
              <a:gd name="T2" fmla="*/ 163706 w 163194"/>
              <a:gd name="T3" fmla="*/ 0 h 334010"/>
              <a:gd name="T4" fmla="*/ 163706 w 163194"/>
              <a:gd name="T5" fmla="*/ 332488 h 334010"/>
              <a:gd name="T6" fmla="*/ 0 w 163194"/>
              <a:gd name="T7" fmla="*/ 332488 h 334010"/>
              <a:gd name="T8" fmla="*/ 0 w 163194"/>
              <a:gd name="T9" fmla="*/ 0 h 334010"/>
              <a:gd name="T10" fmla="*/ 0 60000 65536"/>
              <a:gd name="T11" fmla="*/ 0 60000 65536"/>
              <a:gd name="T12" fmla="*/ 0 60000 65536"/>
              <a:gd name="T13" fmla="*/ 0 60000 65536"/>
              <a:gd name="T14" fmla="*/ 0 60000 65536"/>
              <a:gd name="T15" fmla="*/ 0 w 163194"/>
              <a:gd name="T16" fmla="*/ 0 h 334010"/>
              <a:gd name="T17" fmla="*/ 163194 w 163194"/>
              <a:gd name="T18" fmla="*/ 334010 h 334010"/>
            </a:gdLst>
            <a:ahLst/>
            <a:cxnLst>
              <a:cxn ang="T10">
                <a:pos x="T0" y="T1"/>
              </a:cxn>
              <a:cxn ang="T11">
                <a:pos x="T2" y="T3"/>
              </a:cxn>
              <a:cxn ang="T12">
                <a:pos x="T4" y="T5"/>
              </a:cxn>
              <a:cxn ang="T13">
                <a:pos x="T6" y="T7"/>
              </a:cxn>
              <a:cxn ang="T14">
                <a:pos x="T8" y="T9"/>
              </a:cxn>
            </a:cxnLst>
            <a:rect l="T15" t="T16" r="T17" b="T18"/>
            <a:pathLst>
              <a:path w="163194" h="334010">
                <a:moveTo>
                  <a:pt x="0" y="0"/>
                </a:moveTo>
                <a:lnTo>
                  <a:pt x="163068" y="0"/>
                </a:lnTo>
                <a:lnTo>
                  <a:pt x="163068" y="333756"/>
                </a:lnTo>
                <a:lnTo>
                  <a:pt x="0" y="333756"/>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8" name="object 62"/>
          <p:cNvSpPr>
            <a:spLocks/>
          </p:cNvSpPr>
          <p:nvPr/>
        </p:nvSpPr>
        <p:spPr bwMode="auto">
          <a:xfrm>
            <a:off x="3135313" y="4560912"/>
            <a:ext cx="161925" cy="762000"/>
          </a:xfrm>
          <a:custGeom>
            <a:avLst/>
            <a:gdLst>
              <a:gd name="T0" fmla="*/ 0 w 161925"/>
              <a:gd name="T1" fmla="*/ 0 h 762000"/>
              <a:gd name="T2" fmla="*/ 161544 w 161925"/>
              <a:gd name="T3" fmla="*/ 0 h 762000"/>
              <a:gd name="T4" fmla="*/ 161544 w 161925"/>
              <a:gd name="T5" fmla="*/ 762000 h 762000"/>
              <a:gd name="T6" fmla="*/ 0 w 161925"/>
              <a:gd name="T7" fmla="*/ 762000 h 762000"/>
              <a:gd name="T8" fmla="*/ 0 w 161925"/>
              <a:gd name="T9" fmla="*/ 0 h 762000"/>
              <a:gd name="T10" fmla="*/ 0 60000 65536"/>
              <a:gd name="T11" fmla="*/ 0 60000 65536"/>
              <a:gd name="T12" fmla="*/ 0 60000 65536"/>
              <a:gd name="T13" fmla="*/ 0 60000 65536"/>
              <a:gd name="T14" fmla="*/ 0 60000 65536"/>
              <a:gd name="T15" fmla="*/ 0 w 161925"/>
              <a:gd name="T16" fmla="*/ 0 h 762000"/>
              <a:gd name="T17" fmla="*/ 161925 w 161925"/>
              <a:gd name="T18" fmla="*/ 762000 h 762000"/>
            </a:gdLst>
            <a:ahLst/>
            <a:cxnLst>
              <a:cxn ang="T10">
                <a:pos x="T0" y="T1"/>
              </a:cxn>
              <a:cxn ang="T11">
                <a:pos x="T2" y="T3"/>
              </a:cxn>
              <a:cxn ang="T12">
                <a:pos x="T4" y="T5"/>
              </a:cxn>
              <a:cxn ang="T13">
                <a:pos x="T6" y="T7"/>
              </a:cxn>
              <a:cxn ang="T14">
                <a:pos x="T8" y="T9"/>
              </a:cxn>
            </a:cxnLst>
            <a:rect l="T15" t="T16" r="T17" b="T18"/>
            <a:pathLst>
              <a:path w="161925" h="762000">
                <a:moveTo>
                  <a:pt x="0" y="0"/>
                </a:moveTo>
                <a:lnTo>
                  <a:pt x="161544" y="0"/>
                </a:lnTo>
                <a:lnTo>
                  <a:pt x="161544" y="762000"/>
                </a:lnTo>
                <a:lnTo>
                  <a:pt x="0" y="762000"/>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9" name="object 63"/>
          <p:cNvSpPr>
            <a:spLocks/>
          </p:cNvSpPr>
          <p:nvPr/>
        </p:nvSpPr>
        <p:spPr bwMode="auto">
          <a:xfrm>
            <a:off x="4062413" y="4157687"/>
            <a:ext cx="163513" cy="1165225"/>
          </a:xfrm>
          <a:custGeom>
            <a:avLst/>
            <a:gdLst>
              <a:gd name="T0" fmla="*/ 0 w 163195"/>
              <a:gd name="T1" fmla="*/ 0 h 1165860"/>
              <a:gd name="T2" fmla="*/ 163703 w 163195"/>
              <a:gd name="T3" fmla="*/ 0 h 1165860"/>
              <a:gd name="T4" fmla="*/ 163703 w 163195"/>
              <a:gd name="T5" fmla="*/ 1164589 h 1165860"/>
              <a:gd name="T6" fmla="*/ 0 w 163195"/>
              <a:gd name="T7" fmla="*/ 1164589 h 1165860"/>
              <a:gd name="T8" fmla="*/ 0 w 163195"/>
              <a:gd name="T9" fmla="*/ 0 h 1165860"/>
              <a:gd name="T10" fmla="*/ 0 60000 65536"/>
              <a:gd name="T11" fmla="*/ 0 60000 65536"/>
              <a:gd name="T12" fmla="*/ 0 60000 65536"/>
              <a:gd name="T13" fmla="*/ 0 60000 65536"/>
              <a:gd name="T14" fmla="*/ 0 60000 65536"/>
              <a:gd name="T15" fmla="*/ 0 w 163195"/>
              <a:gd name="T16" fmla="*/ 0 h 1165860"/>
              <a:gd name="T17" fmla="*/ 163195 w 163195"/>
              <a:gd name="T18" fmla="*/ 1165860 h 1165860"/>
            </a:gdLst>
            <a:ahLst/>
            <a:cxnLst>
              <a:cxn ang="T10">
                <a:pos x="T0" y="T1"/>
              </a:cxn>
              <a:cxn ang="T11">
                <a:pos x="T2" y="T3"/>
              </a:cxn>
              <a:cxn ang="T12">
                <a:pos x="T4" y="T5"/>
              </a:cxn>
              <a:cxn ang="T13">
                <a:pos x="T6" y="T7"/>
              </a:cxn>
              <a:cxn ang="T14">
                <a:pos x="T8" y="T9"/>
              </a:cxn>
            </a:cxnLst>
            <a:rect l="T15" t="T16" r="T17" b="T18"/>
            <a:pathLst>
              <a:path w="163195" h="1165860">
                <a:moveTo>
                  <a:pt x="0" y="0"/>
                </a:moveTo>
                <a:lnTo>
                  <a:pt x="163067" y="0"/>
                </a:lnTo>
                <a:lnTo>
                  <a:pt x="163067" y="1165859"/>
                </a:lnTo>
                <a:lnTo>
                  <a:pt x="0" y="1165859"/>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0" name="object 64"/>
          <p:cNvSpPr>
            <a:spLocks/>
          </p:cNvSpPr>
          <p:nvPr/>
        </p:nvSpPr>
        <p:spPr bwMode="auto">
          <a:xfrm>
            <a:off x="4992688" y="3859237"/>
            <a:ext cx="161925" cy="1463675"/>
          </a:xfrm>
          <a:custGeom>
            <a:avLst/>
            <a:gdLst>
              <a:gd name="T0" fmla="*/ 0 w 161925"/>
              <a:gd name="T1" fmla="*/ 0 h 1464945"/>
              <a:gd name="T2" fmla="*/ 161544 w 161925"/>
              <a:gd name="T3" fmla="*/ 0 h 1464945"/>
              <a:gd name="T4" fmla="*/ 161544 w 161925"/>
              <a:gd name="T5" fmla="*/ 1462025 h 1464945"/>
              <a:gd name="T6" fmla="*/ 0 w 161925"/>
              <a:gd name="T7" fmla="*/ 1462025 h 1464945"/>
              <a:gd name="T8" fmla="*/ 0 w 161925"/>
              <a:gd name="T9" fmla="*/ 0 h 1464945"/>
              <a:gd name="T10" fmla="*/ 0 60000 65536"/>
              <a:gd name="T11" fmla="*/ 0 60000 65536"/>
              <a:gd name="T12" fmla="*/ 0 60000 65536"/>
              <a:gd name="T13" fmla="*/ 0 60000 65536"/>
              <a:gd name="T14" fmla="*/ 0 60000 65536"/>
              <a:gd name="T15" fmla="*/ 0 w 161925"/>
              <a:gd name="T16" fmla="*/ 0 h 1464945"/>
              <a:gd name="T17" fmla="*/ 161925 w 161925"/>
              <a:gd name="T18" fmla="*/ 1464945 h 1464945"/>
            </a:gdLst>
            <a:ahLst/>
            <a:cxnLst>
              <a:cxn ang="T10">
                <a:pos x="T0" y="T1"/>
              </a:cxn>
              <a:cxn ang="T11">
                <a:pos x="T2" y="T3"/>
              </a:cxn>
              <a:cxn ang="T12">
                <a:pos x="T4" y="T5"/>
              </a:cxn>
              <a:cxn ang="T13">
                <a:pos x="T6" y="T7"/>
              </a:cxn>
              <a:cxn ang="T14">
                <a:pos x="T8" y="T9"/>
              </a:cxn>
            </a:cxnLst>
            <a:rect l="T15" t="T16" r="T17" b="T18"/>
            <a:pathLst>
              <a:path w="161925" h="1464945">
                <a:moveTo>
                  <a:pt x="0" y="0"/>
                </a:moveTo>
                <a:lnTo>
                  <a:pt x="161544" y="0"/>
                </a:lnTo>
                <a:lnTo>
                  <a:pt x="161544" y="1464564"/>
                </a:lnTo>
                <a:lnTo>
                  <a:pt x="0" y="1464564"/>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1" name="object 65"/>
          <p:cNvSpPr>
            <a:spLocks/>
          </p:cNvSpPr>
          <p:nvPr/>
        </p:nvSpPr>
        <p:spPr bwMode="auto">
          <a:xfrm>
            <a:off x="5919788" y="3624287"/>
            <a:ext cx="163513" cy="1698625"/>
          </a:xfrm>
          <a:custGeom>
            <a:avLst/>
            <a:gdLst>
              <a:gd name="T0" fmla="*/ 0 w 163195"/>
              <a:gd name="T1" fmla="*/ 0 h 1699260"/>
              <a:gd name="T2" fmla="*/ 163703 w 163195"/>
              <a:gd name="T3" fmla="*/ 0 h 1699260"/>
              <a:gd name="T4" fmla="*/ 163703 w 163195"/>
              <a:gd name="T5" fmla="*/ 1697989 h 1699260"/>
              <a:gd name="T6" fmla="*/ 0 w 163195"/>
              <a:gd name="T7" fmla="*/ 1697989 h 1699260"/>
              <a:gd name="T8" fmla="*/ 0 w 163195"/>
              <a:gd name="T9" fmla="*/ 0 h 1699260"/>
              <a:gd name="T10" fmla="*/ 0 60000 65536"/>
              <a:gd name="T11" fmla="*/ 0 60000 65536"/>
              <a:gd name="T12" fmla="*/ 0 60000 65536"/>
              <a:gd name="T13" fmla="*/ 0 60000 65536"/>
              <a:gd name="T14" fmla="*/ 0 60000 65536"/>
              <a:gd name="T15" fmla="*/ 0 w 163195"/>
              <a:gd name="T16" fmla="*/ 0 h 1699260"/>
              <a:gd name="T17" fmla="*/ 163195 w 163195"/>
              <a:gd name="T18" fmla="*/ 1699260 h 1699260"/>
            </a:gdLst>
            <a:ahLst/>
            <a:cxnLst>
              <a:cxn ang="T10">
                <a:pos x="T0" y="T1"/>
              </a:cxn>
              <a:cxn ang="T11">
                <a:pos x="T2" y="T3"/>
              </a:cxn>
              <a:cxn ang="T12">
                <a:pos x="T4" y="T5"/>
              </a:cxn>
              <a:cxn ang="T13">
                <a:pos x="T6" y="T7"/>
              </a:cxn>
              <a:cxn ang="T14">
                <a:pos x="T8" y="T9"/>
              </a:cxn>
            </a:cxnLst>
            <a:rect l="T15" t="T16" r="T17" b="T18"/>
            <a:pathLst>
              <a:path w="163195" h="1699260">
                <a:moveTo>
                  <a:pt x="0" y="0"/>
                </a:moveTo>
                <a:lnTo>
                  <a:pt x="163067" y="0"/>
                </a:lnTo>
                <a:lnTo>
                  <a:pt x="163067" y="1699259"/>
                </a:lnTo>
                <a:lnTo>
                  <a:pt x="0" y="1699259"/>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2" name="object 66"/>
          <p:cNvSpPr>
            <a:spLocks/>
          </p:cNvSpPr>
          <p:nvPr/>
        </p:nvSpPr>
        <p:spPr bwMode="auto">
          <a:xfrm>
            <a:off x="6850063" y="2786087"/>
            <a:ext cx="161925" cy="2536825"/>
          </a:xfrm>
          <a:custGeom>
            <a:avLst/>
            <a:gdLst>
              <a:gd name="T0" fmla="*/ 0 w 161925"/>
              <a:gd name="T1" fmla="*/ 0 h 2537460"/>
              <a:gd name="T2" fmla="*/ 161544 w 161925"/>
              <a:gd name="T3" fmla="*/ 0 h 2537460"/>
              <a:gd name="T4" fmla="*/ 161544 w 161925"/>
              <a:gd name="T5" fmla="*/ 2536190 h 2537460"/>
              <a:gd name="T6" fmla="*/ 0 w 161925"/>
              <a:gd name="T7" fmla="*/ 2536190 h 2537460"/>
              <a:gd name="T8" fmla="*/ 0 w 161925"/>
              <a:gd name="T9" fmla="*/ 0 h 2537460"/>
              <a:gd name="T10" fmla="*/ 0 60000 65536"/>
              <a:gd name="T11" fmla="*/ 0 60000 65536"/>
              <a:gd name="T12" fmla="*/ 0 60000 65536"/>
              <a:gd name="T13" fmla="*/ 0 60000 65536"/>
              <a:gd name="T14" fmla="*/ 0 60000 65536"/>
              <a:gd name="T15" fmla="*/ 0 w 161925"/>
              <a:gd name="T16" fmla="*/ 0 h 2537460"/>
              <a:gd name="T17" fmla="*/ 161925 w 161925"/>
              <a:gd name="T18" fmla="*/ 2537460 h 2537460"/>
            </a:gdLst>
            <a:ahLst/>
            <a:cxnLst>
              <a:cxn ang="T10">
                <a:pos x="T0" y="T1"/>
              </a:cxn>
              <a:cxn ang="T11">
                <a:pos x="T2" y="T3"/>
              </a:cxn>
              <a:cxn ang="T12">
                <a:pos x="T4" y="T5"/>
              </a:cxn>
              <a:cxn ang="T13">
                <a:pos x="T6" y="T7"/>
              </a:cxn>
              <a:cxn ang="T14">
                <a:pos x="T8" y="T9"/>
              </a:cxn>
            </a:cxnLst>
            <a:rect l="T15" t="T16" r="T17" b="T18"/>
            <a:pathLst>
              <a:path w="161925" h="2537460">
                <a:moveTo>
                  <a:pt x="0" y="0"/>
                </a:moveTo>
                <a:lnTo>
                  <a:pt x="161544" y="0"/>
                </a:lnTo>
                <a:lnTo>
                  <a:pt x="161544" y="2537460"/>
                </a:lnTo>
                <a:lnTo>
                  <a:pt x="0" y="2537460"/>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3" name="object 67"/>
          <p:cNvSpPr>
            <a:spLocks/>
          </p:cNvSpPr>
          <p:nvPr/>
        </p:nvSpPr>
        <p:spPr bwMode="auto">
          <a:xfrm>
            <a:off x="7778751" y="1819300"/>
            <a:ext cx="161925" cy="3503612"/>
          </a:xfrm>
          <a:custGeom>
            <a:avLst/>
            <a:gdLst>
              <a:gd name="T0" fmla="*/ 0 w 161925"/>
              <a:gd name="T1" fmla="*/ 0 h 3503929"/>
              <a:gd name="T2" fmla="*/ 161544 w 161925"/>
              <a:gd name="T3" fmla="*/ 0 h 3503929"/>
              <a:gd name="T4" fmla="*/ 161544 w 161925"/>
              <a:gd name="T5" fmla="*/ 3503043 h 3503929"/>
              <a:gd name="T6" fmla="*/ 0 w 161925"/>
              <a:gd name="T7" fmla="*/ 3503043 h 3503929"/>
              <a:gd name="T8" fmla="*/ 0 w 161925"/>
              <a:gd name="T9" fmla="*/ 0 h 3503929"/>
              <a:gd name="T10" fmla="*/ 0 60000 65536"/>
              <a:gd name="T11" fmla="*/ 0 60000 65536"/>
              <a:gd name="T12" fmla="*/ 0 60000 65536"/>
              <a:gd name="T13" fmla="*/ 0 60000 65536"/>
              <a:gd name="T14" fmla="*/ 0 60000 65536"/>
              <a:gd name="T15" fmla="*/ 0 w 161925"/>
              <a:gd name="T16" fmla="*/ 0 h 3503929"/>
              <a:gd name="T17" fmla="*/ 161925 w 161925"/>
              <a:gd name="T18" fmla="*/ 3503929 h 3503929"/>
            </a:gdLst>
            <a:ahLst/>
            <a:cxnLst>
              <a:cxn ang="T10">
                <a:pos x="T0" y="T1"/>
              </a:cxn>
              <a:cxn ang="T11">
                <a:pos x="T2" y="T3"/>
              </a:cxn>
              <a:cxn ang="T12">
                <a:pos x="T4" y="T5"/>
              </a:cxn>
              <a:cxn ang="T13">
                <a:pos x="T6" y="T7"/>
              </a:cxn>
              <a:cxn ang="T14">
                <a:pos x="T8" y="T9"/>
              </a:cxn>
            </a:cxnLst>
            <a:rect l="T15" t="T16" r="T17" b="T18"/>
            <a:pathLst>
              <a:path w="161925" h="3503929">
                <a:moveTo>
                  <a:pt x="0" y="0"/>
                </a:moveTo>
                <a:lnTo>
                  <a:pt x="161544" y="0"/>
                </a:lnTo>
                <a:lnTo>
                  <a:pt x="161544" y="3503676"/>
                </a:lnTo>
                <a:lnTo>
                  <a:pt x="0" y="3503676"/>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4" name="object 68"/>
          <p:cNvSpPr>
            <a:spLocks/>
          </p:cNvSpPr>
          <p:nvPr/>
        </p:nvSpPr>
        <p:spPr bwMode="auto">
          <a:xfrm>
            <a:off x="1482726" y="4397400"/>
            <a:ext cx="161925" cy="925512"/>
          </a:xfrm>
          <a:custGeom>
            <a:avLst/>
            <a:gdLst>
              <a:gd name="T0" fmla="*/ 161544 w 161925"/>
              <a:gd name="T1" fmla="*/ 0 h 925195"/>
              <a:gd name="T2" fmla="*/ 0 w 161925"/>
              <a:gd name="T3" fmla="*/ 0 h 925195"/>
              <a:gd name="T4" fmla="*/ 0 w 161925"/>
              <a:gd name="T5" fmla="*/ 925702 h 925195"/>
              <a:gd name="T6" fmla="*/ 161544 w 161925"/>
              <a:gd name="T7" fmla="*/ 925702 h 925195"/>
              <a:gd name="T8" fmla="*/ 161544 w 161925"/>
              <a:gd name="T9" fmla="*/ 0 h 925195"/>
              <a:gd name="T10" fmla="*/ 0 60000 65536"/>
              <a:gd name="T11" fmla="*/ 0 60000 65536"/>
              <a:gd name="T12" fmla="*/ 0 60000 65536"/>
              <a:gd name="T13" fmla="*/ 0 60000 65536"/>
              <a:gd name="T14" fmla="*/ 0 60000 65536"/>
              <a:gd name="T15" fmla="*/ 0 w 161925"/>
              <a:gd name="T16" fmla="*/ 0 h 925195"/>
              <a:gd name="T17" fmla="*/ 161925 w 161925"/>
              <a:gd name="T18" fmla="*/ 925195 h 925195"/>
            </a:gdLst>
            <a:ahLst/>
            <a:cxnLst>
              <a:cxn ang="T10">
                <a:pos x="T0" y="T1"/>
              </a:cxn>
              <a:cxn ang="T11">
                <a:pos x="T2" y="T3"/>
              </a:cxn>
              <a:cxn ang="T12">
                <a:pos x="T4" y="T5"/>
              </a:cxn>
              <a:cxn ang="T13">
                <a:pos x="T6" y="T7"/>
              </a:cxn>
              <a:cxn ang="T14">
                <a:pos x="T8" y="T9"/>
              </a:cxn>
            </a:cxnLst>
            <a:rect l="T15" t="T16" r="T17" b="T18"/>
            <a:pathLst>
              <a:path w="161925" h="925195">
                <a:moveTo>
                  <a:pt x="161544" y="0"/>
                </a:moveTo>
                <a:lnTo>
                  <a:pt x="0" y="0"/>
                </a:lnTo>
                <a:lnTo>
                  <a:pt x="0" y="925068"/>
                </a:lnTo>
                <a:lnTo>
                  <a:pt x="161544" y="925068"/>
                </a:lnTo>
                <a:lnTo>
                  <a:pt x="161544" y="0"/>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5" name="object 69"/>
          <p:cNvSpPr>
            <a:spLocks/>
          </p:cNvSpPr>
          <p:nvPr/>
        </p:nvSpPr>
        <p:spPr bwMode="auto">
          <a:xfrm>
            <a:off x="2402682" y="4548212"/>
            <a:ext cx="161925" cy="774700"/>
          </a:xfrm>
          <a:custGeom>
            <a:avLst/>
            <a:gdLst>
              <a:gd name="T0" fmla="*/ 161544 w 161925"/>
              <a:gd name="T1" fmla="*/ 0 h 774700"/>
              <a:gd name="T2" fmla="*/ 0 w 161925"/>
              <a:gd name="T3" fmla="*/ 0 h 774700"/>
              <a:gd name="T4" fmla="*/ 0 w 161925"/>
              <a:gd name="T5" fmla="*/ 774192 h 774700"/>
              <a:gd name="T6" fmla="*/ 161544 w 161925"/>
              <a:gd name="T7" fmla="*/ 774192 h 774700"/>
              <a:gd name="T8" fmla="*/ 161544 w 161925"/>
              <a:gd name="T9" fmla="*/ 0 h 774700"/>
              <a:gd name="T10" fmla="*/ 0 60000 65536"/>
              <a:gd name="T11" fmla="*/ 0 60000 65536"/>
              <a:gd name="T12" fmla="*/ 0 60000 65536"/>
              <a:gd name="T13" fmla="*/ 0 60000 65536"/>
              <a:gd name="T14" fmla="*/ 0 60000 65536"/>
              <a:gd name="T15" fmla="*/ 0 w 161925"/>
              <a:gd name="T16" fmla="*/ 0 h 774700"/>
              <a:gd name="T17" fmla="*/ 161925 w 161925"/>
              <a:gd name="T18" fmla="*/ 774700 h 774700"/>
            </a:gdLst>
            <a:ahLst/>
            <a:cxnLst>
              <a:cxn ang="T10">
                <a:pos x="T0" y="T1"/>
              </a:cxn>
              <a:cxn ang="T11">
                <a:pos x="T2" y="T3"/>
              </a:cxn>
              <a:cxn ang="T12">
                <a:pos x="T4" y="T5"/>
              </a:cxn>
              <a:cxn ang="T13">
                <a:pos x="T6" y="T7"/>
              </a:cxn>
              <a:cxn ang="T14">
                <a:pos x="T8" y="T9"/>
              </a:cxn>
            </a:cxnLst>
            <a:rect l="T15" t="T16" r="T17" b="T18"/>
            <a:pathLst>
              <a:path w="161925" h="774700">
                <a:moveTo>
                  <a:pt x="161544" y="0"/>
                </a:moveTo>
                <a:lnTo>
                  <a:pt x="0" y="0"/>
                </a:lnTo>
                <a:lnTo>
                  <a:pt x="0" y="774192"/>
                </a:lnTo>
                <a:lnTo>
                  <a:pt x="161544" y="774192"/>
                </a:lnTo>
                <a:lnTo>
                  <a:pt x="161544" y="0"/>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6" name="object 70"/>
          <p:cNvSpPr>
            <a:spLocks/>
          </p:cNvSpPr>
          <p:nvPr/>
        </p:nvSpPr>
        <p:spPr bwMode="auto">
          <a:xfrm>
            <a:off x="3340101" y="4397400"/>
            <a:ext cx="161925" cy="925512"/>
          </a:xfrm>
          <a:custGeom>
            <a:avLst/>
            <a:gdLst>
              <a:gd name="T0" fmla="*/ 161544 w 161925"/>
              <a:gd name="T1" fmla="*/ 0 h 925195"/>
              <a:gd name="T2" fmla="*/ 0 w 161925"/>
              <a:gd name="T3" fmla="*/ 0 h 925195"/>
              <a:gd name="T4" fmla="*/ 0 w 161925"/>
              <a:gd name="T5" fmla="*/ 925702 h 925195"/>
              <a:gd name="T6" fmla="*/ 161544 w 161925"/>
              <a:gd name="T7" fmla="*/ 925702 h 925195"/>
              <a:gd name="T8" fmla="*/ 161544 w 161925"/>
              <a:gd name="T9" fmla="*/ 0 h 925195"/>
              <a:gd name="T10" fmla="*/ 0 60000 65536"/>
              <a:gd name="T11" fmla="*/ 0 60000 65536"/>
              <a:gd name="T12" fmla="*/ 0 60000 65536"/>
              <a:gd name="T13" fmla="*/ 0 60000 65536"/>
              <a:gd name="T14" fmla="*/ 0 60000 65536"/>
              <a:gd name="T15" fmla="*/ 0 w 161925"/>
              <a:gd name="T16" fmla="*/ 0 h 925195"/>
              <a:gd name="T17" fmla="*/ 161925 w 161925"/>
              <a:gd name="T18" fmla="*/ 925195 h 925195"/>
            </a:gdLst>
            <a:ahLst/>
            <a:cxnLst>
              <a:cxn ang="T10">
                <a:pos x="T0" y="T1"/>
              </a:cxn>
              <a:cxn ang="T11">
                <a:pos x="T2" y="T3"/>
              </a:cxn>
              <a:cxn ang="T12">
                <a:pos x="T4" y="T5"/>
              </a:cxn>
              <a:cxn ang="T13">
                <a:pos x="T6" y="T7"/>
              </a:cxn>
              <a:cxn ang="T14">
                <a:pos x="T8" y="T9"/>
              </a:cxn>
            </a:cxnLst>
            <a:rect l="T15" t="T16" r="T17" b="T18"/>
            <a:pathLst>
              <a:path w="161925" h="925195">
                <a:moveTo>
                  <a:pt x="161544" y="0"/>
                </a:moveTo>
                <a:lnTo>
                  <a:pt x="0" y="0"/>
                </a:lnTo>
                <a:lnTo>
                  <a:pt x="0" y="925068"/>
                </a:lnTo>
                <a:lnTo>
                  <a:pt x="161544" y="925068"/>
                </a:lnTo>
                <a:lnTo>
                  <a:pt x="161544" y="0"/>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7" name="object 71"/>
          <p:cNvSpPr>
            <a:spLocks/>
          </p:cNvSpPr>
          <p:nvPr/>
        </p:nvSpPr>
        <p:spPr bwMode="auto">
          <a:xfrm>
            <a:off x="4268788" y="4092600"/>
            <a:ext cx="163513" cy="1230312"/>
          </a:xfrm>
          <a:custGeom>
            <a:avLst/>
            <a:gdLst>
              <a:gd name="T0" fmla="*/ 163703 w 163195"/>
              <a:gd name="T1" fmla="*/ 0 h 1229995"/>
              <a:gd name="T2" fmla="*/ 0 w 163195"/>
              <a:gd name="T3" fmla="*/ 0 h 1229995"/>
              <a:gd name="T4" fmla="*/ 0 w 163195"/>
              <a:gd name="T5" fmla="*/ 1230502 h 1229995"/>
              <a:gd name="T6" fmla="*/ 163703 w 163195"/>
              <a:gd name="T7" fmla="*/ 1230502 h 1229995"/>
              <a:gd name="T8" fmla="*/ 163703 w 163195"/>
              <a:gd name="T9" fmla="*/ 0 h 1229995"/>
              <a:gd name="T10" fmla="*/ 0 60000 65536"/>
              <a:gd name="T11" fmla="*/ 0 60000 65536"/>
              <a:gd name="T12" fmla="*/ 0 60000 65536"/>
              <a:gd name="T13" fmla="*/ 0 60000 65536"/>
              <a:gd name="T14" fmla="*/ 0 60000 65536"/>
              <a:gd name="T15" fmla="*/ 0 w 163195"/>
              <a:gd name="T16" fmla="*/ 0 h 1229995"/>
              <a:gd name="T17" fmla="*/ 163195 w 163195"/>
              <a:gd name="T18" fmla="*/ 1229995 h 1229995"/>
            </a:gdLst>
            <a:ahLst/>
            <a:cxnLst>
              <a:cxn ang="T10">
                <a:pos x="T0" y="T1"/>
              </a:cxn>
              <a:cxn ang="T11">
                <a:pos x="T2" y="T3"/>
              </a:cxn>
              <a:cxn ang="T12">
                <a:pos x="T4" y="T5"/>
              </a:cxn>
              <a:cxn ang="T13">
                <a:pos x="T6" y="T7"/>
              </a:cxn>
              <a:cxn ang="T14">
                <a:pos x="T8" y="T9"/>
              </a:cxn>
            </a:cxnLst>
            <a:rect l="T15" t="T16" r="T17" b="T18"/>
            <a:pathLst>
              <a:path w="163195" h="1229995">
                <a:moveTo>
                  <a:pt x="163067" y="0"/>
                </a:moveTo>
                <a:lnTo>
                  <a:pt x="0" y="0"/>
                </a:lnTo>
                <a:lnTo>
                  <a:pt x="0" y="1229868"/>
                </a:lnTo>
                <a:lnTo>
                  <a:pt x="163067" y="1229868"/>
                </a:lnTo>
                <a:lnTo>
                  <a:pt x="163067" y="0"/>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8" name="object 72"/>
          <p:cNvSpPr>
            <a:spLocks/>
          </p:cNvSpPr>
          <p:nvPr/>
        </p:nvSpPr>
        <p:spPr bwMode="auto">
          <a:xfrm>
            <a:off x="5197476" y="4057675"/>
            <a:ext cx="161925" cy="1265237"/>
          </a:xfrm>
          <a:custGeom>
            <a:avLst/>
            <a:gdLst>
              <a:gd name="T0" fmla="*/ 161544 w 161925"/>
              <a:gd name="T1" fmla="*/ 0 h 1264920"/>
              <a:gd name="T2" fmla="*/ 0 w 161925"/>
              <a:gd name="T3" fmla="*/ 0 h 1264920"/>
              <a:gd name="T4" fmla="*/ 0 w 161925"/>
              <a:gd name="T5" fmla="*/ 1265554 h 1264920"/>
              <a:gd name="T6" fmla="*/ 161544 w 161925"/>
              <a:gd name="T7" fmla="*/ 1265554 h 1264920"/>
              <a:gd name="T8" fmla="*/ 161544 w 161925"/>
              <a:gd name="T9" fmla="*/ 0 h 1264920"/>
              <a:gd name="T10" fmla="*/ 0 60000 65536"/>
              <a:gd name="T11" fmla="*/ 0 60000 65536"/>
              <a:gd name="T12" fmla="*/ 0 60000 65536"/>
              <a:gd name="T13" fmla="*/ 0 60000 65536"/>
              <a:gd name="T14" fmla="*/ 0 60000 65536"/>
              <a:gd name="T15" fmla="*/ 0 w 161925"/>
              <a:gd name="T16" fmla="*/ 0 h 1264920"/>
              <a:gd name="T17" fmla="*/ 161925 w 161925"/>
              <a:gd name="T18" fmla="*/ 1264920 h 1264920"/>
            </a:gdLst>
            <a:ahLst/>
            <a:cxnLst>
              <a:cxn ang="T10">
                <a:pos x="T0" y="T1"/>
              </a:cxn>
              <a:cxn ang="T11">
                <a:pos x="T2" y="T3"/>
              </a:cxn>
              <a:cxn ang="T12">
                <a:pos x="T4" y="T5"/>
              </a:cxn>
              <a:cxn ang="T13">
                <a:pos x="T6" y="T7"/>
              </a:cxn>
              <a:cxn ang="T14">
                <a:pos x="T8" y="T9"/>
              </a:cxn>
            </a:cxnLst>
            <a:rect l="T15" t="T16" r="T17" b="T18"/>
            <a:pathLst>
              <a:path w="161925" h="1264920">
                <a:moveTo>
                  <a:pt x="161544" y="0"/>
                </a:moveTo>
                <a:lnTo>
                  <a:pt x="0" y="0"/>
                </a:lnTo>
                <a:lnTo>
                  <a:pt x="0" y="1264920"/>
                </a:lnTo>
                <a:lnTo>
                  <a:pt x="161544" y="1264920"/>
                </a:lnTo>
                <a:lnTo>
                  <a:pt x="161544" y="0"/>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9" name="object 73"/>
          <p:cNvSpPr>
            <a:spLocks/>
          </p:cNvSpPr>
          <p:nvPr/>
        </p:nvSpPr>
        <p:spPr bwMode="auto">
          <a:xfrm>
            <a:off x="6126163" y="3875112"/>
            <a:ext cx="163513" cy="1447800"/>
          </a:xfrm>
          <a:custGeom>
            <a:avLst/>
            <a:gdLst>
              <a:gd name="T0" fmla="*/ 163703 w 163195"/>
              <a:gd name="T1" fmla="*/ 0 h 1447800"/>
              <a:gd name="T2" fmla="*/ 0 w 163195"/>
              <a:gd name="T3" fmla="*/ 0 h 1447800"/>
              <a:gd name="T4" fmla="*/ 0 w 163195"/>
              <a:gd name="T5" fmla="*/ 1447800 h 1447800"/>
              <a:gd name="T6" fmla="*/ 163703 w 163195"/>
              <a:gd name="T7" fmla="*/ 1447800 h 1447800"/>
              <a:gd name="T8" fmla="*/ 163703 w 163195"/>
              <a:gd name="T9" fmla="*/ 0 h 1447800"/>
              <a:gd name="T10" fmla="*/ 0 60000 65536"/>
              <a:gd name="T11" fmla="*/ 0 60000 65536"/>
              <a:gd name="T12" fmla="*/ 0 60000 65536"/>
              <a:gd name="T13" fmla="*/ 0 60000 65536"/>
              <a:gd name="T14" fmla="*/ 0 60000 65536"/>
              <a:gd name="T15" fmla="*/ 0 w 163195"/>
              <a:gd name="T16" fmla="*/ 0 h 1447800"/>
              <a:gd name="T17" fmla="*/ 163195 w 163195"/>
              <a:gd name="T18" fmla="*/ 1447800 h 1447800"/>
            </a:gdLst>
            <a:ahLst/>
            <a:cxnLst>
              <a:cxn ang="T10">
                <a:pos x="T0" y="T1"/>
              </a:cxn>
              <a:cxn ang="T11">
                <a:pos x="T2" y="T3"/>
              </a:cxn>
              <a:cxn ang="T12">
                <a:pos x="T4" y="T5"/>
              </a:cxn>
              <a:cxn ang="T13">
                <a:pos x="T6" y="T7"/>
              </a:cxn>
              <a:cxn ang="T14">
                <a:pos x="T8" y="T9"/>
              </a:cxn>
            </a:cxnLst>
            <a:rect l="T15" t="T16" r="T17" b="T18"/>
            <a:pathLst>
              <a:path w="163195" h="1447800">
                <a:moveTo>
                  <a:pt x="163067" y="0"/>
                </a:moveTo>
                <a:lnTo>
                  <a:pt x="0" y="0"/>
                </a:lnTo>
                <a:lnTo>
                  <a:pt x="0" y="1447800"/>
                </a:lnTo>
                <a:lnTo>
                  <a:pt x="163067" y="1447800"/>
                </a:lnTo>
                <a:lnTo>
                  <a:pt x="163067" y="0"/>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80" name="object 74"/>
          <p:cNvSpPr>
            <a:spLocks/>
          </p:cNvSpPr>
          <p:nvPr/>
        </p:nvSpPr>
        <p:spPr bwMode="auto">
          <a:xfrm>
            <a:off x="7056438" y="3367112"/>
            <a:ext cx="161925" cy="1955800"/>
          </a:xfrm>
          <a:custGeom>
            <a:avLst/>
            <a:gdLst>
              <a:gd name="T0" fmla="*/ 161544 w 161925"/>
              <a:gd name="T1" fmla="*/ 0 h 1957070"/>
              <a:gd name="T2" fmla="*/ 0 w 161925"/>
              <a:gd name="T3" fmla="*/ 0 h 1957070"/>
              <a:gd name="T4" fmla="*/ 0 w 161925"/>
              <a:gd name="T5" fmla="*/ 1954277 h 1957070"/>
              <a:gd name="T6" fmla="*/ 161544 w 161925"/>
              <a:gd name="T7" fmla="*/ 1954277 h 1957070"/>
              <a:gd name="T8" fmla="*/ 161544 w 161925"/>
              <a:gd name="T9" fmla="*/ 0 h 1957070"/>
              <a:gd name="T10" fmla="*/ 0 60000 65536"/>
              <a:gd name="T11" fmla="*/ 0 60000 65536"/>
              <a:gd name="T12" fmla="*/ 0 60000 65536"/>
              <a:gd name="T13" fmla="*/ 0 60000 65536"/>
              <a:gd name="T14" fmla="*/ 0 60000 65536"/>
              <a:gd name="T15" fmla="*/ 0 w 161925"/>
              <a:gd name="T16" fmla="*/ 0 h 1957070"/>
              <a:gd name="T17" fmla="*/ 161925 w 161925"/>
              <a:gd name="T18" fmla="*/ 1957070 h 1957070"/>
            </a:gdLst>
            <a:ahLst/>
            <a:cxnLst>
              <a:cxn ang="T10">
                <a:pos x="T0" y="T1"/>
              </a:cxn>
              <a:cxn ang="T11">
                <a:pos x="T2" y="T3"/>
              </a:cxn>
              <a:cxn ang="T12">
                <a:pos x="T4" y="T5"/>
              </a:cxn>
              <a:cxn ang="T13">
                <a:pos x="T6" y="T7"/>
              </a:cxn>
              <a:cxn ang="T14">
                <a:pos x="T8" y="T9"/>
              </a:cxn>
            </a:cxnLst>
            <a:rect l="T15" t="T16" r="T17" b="T18"/>
            <a:pathLst>
              <a:path w="161925" h="1957070">
                <a:moveTo>
                  <a:pt x="161544" y="0"/>
                </a:moveTo>
                <a:lnTo>
                  <a:pt x="0" y="0"/>
                </a:lnTo>
                <a:lnTo>
                  <a:pt x="0" y="1956816"/>
                </a:lnTo>
                <a:lnTo>
                  <a:pt x="161544" y="1956816"/>
                </a:lnTo>
                <a:lnTo>
                  <a:pt x="161544" y="0"/>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81" name="object 75"/>
          <p:cNvSpPr>
            <a:spLocks/>
          </p:cNvSpPr>
          <p:nvPr/>
        </p:nvSpPr>
        <p:spPr bwMode="auto">
          <a:xfrm>
            <a:off x="7983538" y="2540025"/>
            <a:ext cx="161925" cy="2782887"/>
          </a:xfrm>
          <a:custGeom>
            <a:avLst/>
            <a:gdLst>
              <a:gd name="T0" fmla="*/ 161544 w 161925"/>
              <a:gd name="T1" fmla="*/ 0 h 2783204"/>
              <a:gd name="T2" fmla="*/ 0 w 161925"/>
              <a:gd name="T3" fmla="*/ 0 h 2783204"/>
              <a:gd name="T4" fmla="*/ 0 w 161925"/>
              <a:gd name="T5" fmla="*/ 2782190 h 2783204"/>
              <a:gd name="T6" fmla="*/ 161544 w 161925"/>
              <a:gd name="T7" fmla="*/ 2782190 h 2783204"/>
              <a:gd name="T8" fmla="*/ 161544 w 161925"/>
              <a:gd name="T9" fmla="*/ 0 h 2783204"/>
              <a:gd name="T10" fmla="*/ 0 60000 65536"/>
              <a:gd name="T11" fmla="*/ 0 60000 65536"/>
              <a:gd name="T12" fmla="*/ 0 60000 65536"/>
              <a:gd name="T13" fmla="*/ 0 60000 65536"/>
              <a:gd name="T14" fmla="*/ 0 60000 65536"/>
              <a:gd name="T15" fmla="*/ 0 w 161925"/>
              <a:gd name="T16" fmla="*/ 0 h 2783204"/>
              <a:gd name="T17" fmla="*/ 161925 w 161925"/>
              <a:gd name="T18" fmla="*/ 2783204 h 2783204"/>
            </a:gdLst>
            <a:ahLst/>
            <a:cxnLst>
              <a:cxn ang="T10">
                <a:pos x="T0" y="T1"/>
              </a:cxn>
              <a:cxn ang="T11">
                <a:pos x="T2" y="T3"/>
              </a:cxn>
              <a:cxn ang="T12">
                <a:pos x="T4" y="T5"/>
              </a:cxn>
              <a:cxn ang="T13">
                <a:pos x="T6" y="T7"/>
              </a:cxn>
              <a:cxn ang="T14">
                <a:pos x="T8" y="T9"/>
              </a:cxn>
            </a:cxnLst>
            <a:rect l="T15" t="T16" r="T17" b="T18"/>
            <a:pathLst>
              <a:path w="161925" h="2783204">
                <a:moveTo>
                  <a:pt x="161544" y="0"/>
                </a:moveTo>
                <a:lnTo>
                  <a:pt x="0" y="0"/>
                </a:lnTo>
                <a:lnTo>
                  <a:pt x="0" y="2782824"/>
                </a:lnTo>
                <a:lnTo>
                  <a:pt x="161544" y="2782824"/>
                </a:lnTo>
                <a:lnTo>
                  <a:pt x="161544" y="0"/>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82" name="object 76"/>
          <p:cNvSpPr>
            <a:spLocks/>
          </p:cNvSpPr>
          <p:nvPr/>
        </p:nvSpPr>
        <p:spPr bwMode="auto">
          <a:xfrm>
            <a:off x="1689101" y="3752875"/>
            <a:ext cx="161925" cy="1570037"/>
          </a:xfrm>
          <a:custGeom>
            <a:avLst/>
            <a:gdLst>
              <a:gd name="T0" fmla="*/ 160542 w 163194"/>
              <a:gd name="T1" fmla="*/ 0 h 1569720"/>
              <a:gd name="T2" fmla="*/ 0 w 163194"/>
              <a:gd name="T3" fmla="*/ 0 h 1569720"/>
              <a:gd name="T4" fmla="*/ 0 w 163194"/>
              <a:gd name="T5" fmla="*/ 1570354 h 1569720"/>
              <a:gd name="T6" fmla="*/ 160542 w 163194"/>
              <a:gd name="T7" fmla="*/ 1570354 h 1569720"/>
              <a:gd name="T8" fmla="*/ 160542 w 163194"/>
              <a:gd name="T9" fmla="*/ 0 h 1569720"/>
              <a:gd name="T10" fmla="*/ 0 60000 65536"/>
              <a:gd name="T11" fmla="*/ 0 60000 65536"/>
              <a:gd name="T12" fmla="*/ 0 60000 65536"/>
              <a:gd name="T13" fmla="*/ 0 60000 65536"/>
              <a:gd name="T14" fmla="*/ 0 60000 65536"/>
              <a:gd name="T15" fmla="*/ 0 w 163194"/>
              <a:gd name="T16" fmla="*/ 0 h 1569720"/>
              <a:gd name="T17" fmla="*/ 163194 w 163194"/>
              <a:gd name="T18" fmla="*/ 1569720 h 1569720"/>
            </a:gdLst>
            <a:ahLst/>
            <a:cxnLst>
              <a:cxn ang="T10">
                <a:pos x="T0" y="T1"/>
              </a:cxn>
              <a:cxn ang="T11">
                <a:pos x="T2" y="T3"/>
              </a:cxn>
              <a:cxn ang="T12">
                <a:pos x="T4" y="T5"/>
              </a:cxn>
              <a:cxn ang="T13">
                <a:pos x="T6" y="T7"/>
              </a:cxn>
              <a:cxn ang="T14">
                <a:pos x="T8" y="T9"/>
              </a:cxn>
            </a:cxnLst>
            <a:rect l="T15" t="T16" r="T17" b="T18"/>
            <a:pathLst>
              <a:path w="163194" h="1569720">
                <a:moveTo>
                  <a:pt x="163068" y="0"/>
                </a:moveTo>
                <a:lnTo>
                  <a:pt x="0" y="0"/>
                </a:lnTo>
                <a:lnTo>
                  <a:pt x="0" y="1569720"/>
                </a:lnTo>
                <a:lnTo>
                  <a:pt x="163068" y="1569720"/>
                </a:lnTo>
                <a:lnTo>
                  <a:pt x="163068" y="0"/>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83" name="object 77"/>
          <p:cNvSpPr>
            <a:spLocks/>
          </p:cNvSpPr>
          <p:nvPr/>
        </p:nvSpPr>
        <p:spPr bwMode="auto">
          <a:xfrm>
            <a:off x="2617788" y="3787800"/>
            <a:ext cx="161925" cy="1535112"/>
          </a:xfrm>
          <a:custGeom>
            <a:avLst/>
            <a:gdLst>
              <a:gd name="T0" fmla="*/ 161544 w 161925"/>
              <a:gd name="T1" fmla="*/ 0 h 1534795"/>
              <a:gd name="T2" fmla="*/ 0 w 161925"/>
              <a:gd name="T3" fmla="*/ 0 h 1534795"/>
              <a:gd name="T4" fmla="*/ 0 w 161925"/>
              <a:gd name="T5" fmla="*/ 1535302 h 1534795"/>
              <a:gd name="T6" fmla="*/ 161544 w 161925"/>
              <a:gd name="T7" fmla="*/ 1535302 h 1534795"/>
              <a:gd name="T8" fmla="*/ 161544 w 161925"/>
              <a:gd name="T9" fmla="*/ 0 h 1534795"/>
              <a:gd name="T10" fmla="*/ 0 60000 65536"/>
              <a:gd name="T11" fmla="*/ 0 60000 65536"/>
              <a:gd name="T12" fmla="*/ 0 60000 65536"/>
              <a:gd name="T13" fmla="*/ 0 60000 65536"/>
              <a:gd name="T14" fmla="*/ 0 60000 65536"/>
              <a:gd name="T15" fmla="*/ 0 w 161925"/>
              <a:gd name="T16" fmla="*/ 0 h 1534795"/>
              <a:gd name="T17" fmla="*/ 161925 w 161925"/>
              <a:gd name="T18" fmla="*/ 1534795 h 1534795"/>
            </a:gdLst>
            <a:ahLst/>
            <a:cxnLst>
              <a:cxn ang="T10">
                <a:pos x="T0" y="T1"/>
              </a:cxn>
              <a:cxn ang="T11">
                <a:pos x="T2" y="T3"/>
              </a:cxn>
              <a:cxn ang="T12">
                <a:pos x="T4" y="T5"/>
              </a:cxn>
              <a:cxn ang="T13">
                <a:pos x="T6" y="T7"/>
              </a:cxn>
              <a:cxn ang="T14">
                <a:pos x="T8" y="T9"/>
              </a:cxn>
            </a:cxnLst>
            <a:rect l="T15" t="T16" r="T17" b="T18"/>
            <a:pathLst>
              <a:path w="161925" h="1534795">
                <a:moveTo>
                  <a:pt x="161544" y="0"/>
                </a:moveTo>
                <a:lnTo>
                  <a:pt x="0" y="0"/>
                </a:lnTo>
                <a:lnTo>
                  <a:pt x="0" y="1534668"/>
                </a:lnTo>
                <a:lnTo>
                  <a:pt x="161544" y="1534668"/>
                </a:lnTo>
                <a:lnTo>
                  <a:pt x="161544" y="0"/>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84" name="object 78"/>
          <p:cNvSpPr>
            <a:spLocks/>
          </p:cNvSpPr>
          <p:nvPr/>
        </p:nvSpPr>
        <p:spPr bwMode="auto">
          <a:xfrm>
            <a:off x="3546476" y="3817962"/>
            <a:ext cx="161925" cy="1504950"/>
          </a:xfrm>
          <a:custGeom>
            <a:avLst/>
            <a:gdLst>
              <a:gd name="T0" fmla="*/ 161544 w 161925"/>
              <a:gd name="T1" fmla="*/ 0 h 1506220"/>
              <a:gd name="T2" fmla="*/ 0 w 161925"/>
              <a:gd name="T3" fmla="*/ 0 h 1506220"/>
              <a:gd name="T4" fmla="*/ 0 w 161925"/>
              <a:gd name="T5" fmla="*/ 1503173 h 1506220"/>
              <a:gd name="T6" fmla="*/ 161544 w 161925"/>
              <a:gd name="T7" fmla="*/ 1503173 h 1506220"/>
              <a:gd name="T8" fmla="*/ 161544 w 161925"/>
              <a:gd name="T9" fmla="*/ 0 h 1506220"/>
              <a:gd name="T10" fmla="*/ 0 60000 65536"/>
              <a:gd name="T11" fmla="*/ 0 60000 65536"/>
              <a:gd name="T12" fmla="*/ 0 60000 65536"/>
              <a:gd name="T13" fmla="*/ 0 60000 65536"/>
              <a:gd name="T14" fmla="*/ 0 60000 65536"/>
              <a:gd name="T15" fmla="*/ 0 w 161925"/>
              <a:gd name="T16" fmla="*/ 0 h 1506220"/>
              <a:gd name="T17" fmla="*/ 161925 w 161925"/>
              <a:gd name="T18" fmla="*/ 1506220 h 1506220"/>
            </a:gdLst>
            <a:ahLst/>
            <a:cxnLst>
              <a:cxn ang="T10">
                <a:pos x="T0" y="T1"/>
              </a:cxn>
              <a:cxn ang="T11">
                <a:pos x="T2" y="T3"/>
              </a:cxn>
              <a:cxn ang="T12">
                <a:pos x="T4" y="T5"/>
              </a:cxn>
              <a:cxn ang="T13">
                <a:pos x="T6" y="T7"/>
              </a:cxn>
              <a:cxn ang="T14">
                <a:pos x="T8" y="T9"/>
              </a:cxn>
            </a:cxnLst>
            <a:rect l="T15" t="T16" r="T17" b="T18"/>
            <a:pathLst>
              <a:path w="161925" h="1506220">
                <a:moveTo>
                  <a:pt x="161544" y="0"/>
                </a:moveTo>
                <a:lnTo>
                  <a:pt x="0" y="0"/>
                </a:lnTo>
                <a:lnTo>
                  <a:pt x="0" y="1505711"/>
                </a:lnTo>
                <a:lnTo>
                  <a:pt x="161544" y="1505711"/>
                </a:lnTo>
                <a:lnTo>
                  <a:pt x="161544" y="0"/>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85" name="object 79"/>
          <p:cNvSpPr>
            <a:spLocks/>
          </p:cNvSpPr>
          <p:nvPr/>
        </p:nvSpPr>
        <p:spPr bwMode="auto">
          <a:xfrm>
            <a:off x="4473576" y="3929087"/>
            <a:ext cx="163512" cy="1393825"/>
          </a:xfrm>
          <a:custGeom>
            <a:avLst/>
            <a:gdLst>
              <a:gd name="T0" fmla="*/ 163701 w 163195"/>
              <a:gd name="T1" fmla="*/ 0 h 1394460"/>
              <a:gd name="T2" fmla="*/ 0 w 163195"/>
              <a:gd name="T3" fmla="*/ 0 h 1394460"/>
              <a:gd name="T4" fmla="*/ 0 w 163195"/>
              <a:gd name="T5" fmla="*/ 1393189 h 1394460"/>
              <a:gd name="T6" fmla="*/ 163701 w 163195"/>
              <a:gd name="T7" fmla="*/ 1393189 h 1394460"/>
              <a:gd name="T8" fmla="*/ 163701 w 163195"/>
              <a:gd name="T9" fmla="*/ 0 h 1394460"/>
              <a:gd name="T10" fmla="*/ 0 60000 65536"/>
              <a:gd name="T11" fmla="*/ 0 60000 65536"/>
              <a:gd name="T12" fmla="*/ 0 60000 65536"/>
              <a:gd name="T13" fmla="*/ 0 60000 65536"/>
              <a:gd name="T14" fmla="*/ 0 60000 65536"/>
              <a:gd name="T15" fmla="*/ 0 w 163195"/>
              <a:gd name="T16" fmla="*/ 0 h 1394460"/>
              <a:gd name="T17" fmla="*/ 163195 w 163195"/>
              <a:gd name="T18" fmla="*/ 1394460 h 1394460"/>
            </a:gdLst>
            <a:ahLst/>
            <a:cxnLst>
              <a:cxn ang="T10">
                <a:pos x="T0" y="T1"/>
              </a:cxn>
              <a:cxn ang="T11">
                <a:pos x="T2" y="T3"/>
              </a:cxn>
              <a:cxn ang="T12">
                <a:pos x="T4" y="T5"/>
              </a:cxn>
              <a:cxn ang="T13">
                <a:pos x="T6" y="T7"/>
              </a:cxn>
              <a:cxn ang="T14">
                <a:pos x="T8" y="T9"/>
              </a:cxn>
            </a:cxnLst>
            <a:rect l="T15" t="T16" r="T17" b="T18"/>
            <a:pathLst>
              <a:path w="163195" h="1394460">
                <a:moveTo>
                  <a:pt x="163067" y="0"/>
                </a:moveTo>
                <a:lnTo>
                  <a:pt x="0" y="0"/>
                </a:lnTo>
                <a:lnTo>
                  <a:pt x="0" y="1394459"/>
                </a:lnTo>
                <a:lnTo>
                  <a:pt x="163067" y="1394459"/>
                </a:lnTo>
                <a:lnTo>
                  <a:pt x="163067" y="0"/>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86" name="object 80"/>
          <p:cNvSpPr>
            <a:spLocks/>
          </p:cNvSpPr>
          <p:nvPr/>
        </p:nvSpPr>
        <p:spPr bwMode="auto">
          <a:xfrm>
            <a:off x="5403851" y="3887812"/>
            <a:ext cx="161925" cy="1435100"/>
          </a:xfrm>
          <a:custGeom>
            <a:avLst/>
            <a:gdLst>
              <a:gd name="T0" fmla="*/ 161544 w 161925"/>
              <a:gd name="T1" fmla="*/ 0 h 1435735"/>
              <a:gd name="T2" fmla="*/ 0 w 161925"/>
              <a:gd name="T3" fmla="*/ 0 h 1435735"/>
              <a:gd name="T4" fmla="*/ 0 w 161925"/>
              <a:gd name="T5" fmla="*/ 1434337 h 1435735"/>
              <a:gd name="T6" fmla="*/ 161544 w 161925"/>
              <a:gd name="T7" fmla="*/ 1434337 h 1435735"/>
              <a:gd name="T8" fmla="*/ 161544 w 161925"/>
              <a:gd name="T9" fmla="*/ 0 h 1435735"/>
              <a:gd name="T10" fmla="*/ 0 60000 65536"/>
              <a:gd name="T11" fmla="*/ 0 60000 65536"/>
              <a:gd name="T12" fmla="*/ 0 60000 65536"/>
              <a:gd name="T13" fmla="*/ 0 60000 65536"/>
              <a:gd name="T14" fmla="*/ 0 60000 65536"/>
              <a:gd name="T15" fmla="*/ 0 w 161925"/>
              <a:gd name="T16" fmla="*/ 0 h 1435735"/>
              <a:gd name="T17" fmla="*/ 161925 w 161925"/>
              <a:gd name="T18" fmla="*/ 1435735 h 1435735"/>
            </a:gdLst>
            <a:ahLst/>
            <a:cxnLst>
              <a:cxn ang="T10">
                <a:pos x="T0" y="T1"/>
              </a:cxn>
              <a:cxn ang="T11">
                <a:pos x="T2" y="T3"/>
              </a:cxn>
              <a:cxn ang="T12">
                <a:pos x="T4" y="T5"/>
              </a:cxn>
              <a:cxn ang="T13">
                <a:pos x="T6" y="T7"/>
              </a:cxn>
              <a:cxn ang="T14">
                <a:pos x="T8" y="T9"/>
              </a:cxn>
            </a:cxnLst>
            <a:rect l="T15" t="T16" r="T17" b="T18"/>
            <a:pathLst>
              <a:path w="161925" h="1435735">
                <a:moveTo>
                  <a:pt x="161544" y="0"/>
                </a:moveTo>
                <a:lnTo>
                  <a:pt x="0" y="0"/>
                </a:lnTo>
                <a:lnTo>
                  <a:pt x="0" y="1435607"/>
                </a:lnTo>
                <a:lnTo>
                  <a:pt x="161544" y="1435607"/>
                </a:lnTo>
                <a:lnTo>
                  <a:pt x="161544" y="0"/>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87" name="object 81"/>
          <p:cNvSpPr>
            <a:spLocks/>
          </p:cNvSpPr>
          <p:nvPr/>
        </p:nvSpPr>
        <p:spPr bwMode="auto">
          <a:xfrm>
            <a:off x="6332538" y="3794150"/>
            <a:ext cx="161925" cy="1528762"/>
          </a:xfrm>
          <a:custGeom>
            <a:avLst/>
            <a:gdLst>
              <a:gd name="T0" fmla="*/ 160539 w 163195"/>
              <a:gd name="T1" fmla="*/ 0 h 1529079"/>
              <a:gd name="T2" fmla="*/ 0 w 163195"/>
              <a:gd name="T3" fmla="*/ 0 h 1529079"/>
              <a:gd name="T4" fmla="*/ 0 w 163195"/>
              <a:gd name="T5" fmla="*/ 1527938 h 1529079"/>
              <a:gd name="T6" fmla="*/ 160539 w 163195"/>
              <a:gd name="T7" fmla="*/ 1527938 h 1529079"/>
              <a:gd name="T8" fmla="*/ 160539 w 163195"/>
              <a:gd name="T9" fmla="*/ 0 h 1529079"/>
              <a:gd name="T10" fmla="*/ 0 60000 65536"/>
              <a:gd name="T11" fmla="*/ 0 60000 65536"/>
              <a:gd name="T12" fmla="*/ 0 60000 65536"/>
              <a:gd name="T13" fmla="*/ 0 60000 65536"/>
              <a:gd name="T14" fmla="*/ 0 60000 65536"/>
              <a:gd name="T15" fmla="*/ 0 w 163195"/>
              <a:gd name="T16" fmla="*/ 0 h 1529079"/>
              <a:gd name="T17" fmla="*/ 163195 w 163195"/>
              <a:gd name="T18" fmla="*/ 1529079 h 1529079"/>
            </a:gdLst>
            <a:ahLst/>
            <a:cxnLst>
              <a:cxn ang="T10">
                <a:pos x="T0" y="T1"/>
              </a:cxn>
              <a:cxn ang="T11">
                <a:pos x="T2" y="T3"/>
              </a:cxn>
              <a:cxn ang="T12">
                <a:pos x="T4" y="T5"/>
              </a:cxn>
              <a:cxn ang="T13">
                <a:pos x="T6" y="T7"/>
              </a:cxn>
              <a:cxn ang="T14">
                <a:pos x="T8" y="T9"/>
              </a:cxn>
            </a:cxnLst>
            <a:rect l="T15" t="T16" r="T17" b="T18"/>
            <a:pathLst>
              <a:path w="163195" h="1529079">
                <a:moveTo>
                  <a:pt x="163067" y="0"/>
                </a:moveTo>
                <a:lnTo>
                  <a:pt x="0" y="0"/>
                </a:lnTo>
                <a:lnTo>
                  <a:pt x="0" y="1528572"/>
                </a:lnTo>
                <a:lnTo>
                  <a:pt x="163067" y="1528572"/>
                </a:lnTo>
                <a:lnTo>
                  <a:pt x="163067" y="0"/>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88" name="object 82"/>
          <p:cNvSpPr>
            <a:spLocks/>
          </p:cNvSpPr>
          <p:nvPr/>
        </p:nvSpPr>
        <p:spPr bwMode="auto">
          <a:xfrm>
            <a:off x="7261226" y="3448075"/>
            <a:ext cx="161925" cy="1874837"/>
          </a:xfrm>
          <a:custGeom>
            <a:avLst/>
            <a:gdLst>
              <a:gd name="T0" fmla="*/ 161544 w 161925"/>
              <a:gd name="T1" fmla="*/ 0 h 1874520"/>
              <a:gd name="T2" fmla="*/ 0 w 161925"/>
              <a:gd name="T3" fmla="*/ 0 h 1874520"/>
              <a:gd name="T4" fmla="*/ 0 w 161925"/>
              <a:gd name="T5" fmla="*/ 1875154 h 1874520"/>
              <a:gd name="T6" fmla="*/ 161544 w 161925"/>
              <a:gd name="T7" fmla="*/ 1875154 h 1874520"/>
              <a:gd name="T8" fmla="*/ 161544 w 161925"/>
              <a:gd name="T9" fmla="*/ 0 h 1874520"/>
              <a:gd name="T10" fmla="*/ 0 60000 65536"/>
              <a:gd name="T11" fmla="*/ 0 60000 65536"/>
              <a:gd name="T12" fmla="*/ 0 60000 65536"/>
              <a:gd name="T13" fmla="*/ 0 60000 65536"/>
              <a:gd name="T14" fmla="*/ 0 60000 65536"/>
              <a:gd name="T15" fmla="*/ 0 w 161925"/>
              <a:gd name="T16" fmla="*/ 0 h 1874520"/>
              <a:gd name="T17" fmla="*/ 161925 w 161925"/>
              <a:gd name="T18" fmla="*/ 1874520 h 1874520"/>
            </a:gdLst>
            <a:ahLst/>
            <a:cxnLst>
              <a:cxn ang="T10">
                <a:pos x="T0" y="T1"/>
              </a:cxn>
              <a:cxn ang="T11">
                <a:pos x="T2" y="T3"/>
              </a:cxn>
              <a:cxn ang="T12">
                <a:pos x="T4" y="T5"/>
              </a:cxn>
              <a:cxn ang="T13">
                <a:pos x="T6" y="T7"/>
              </a:cxn>
              <a:cxn ang="T14">
                <a:pos x="T8" y="T9"/>
              </a:cxn>
            </a:cxnLst>
            <a:rect l="T15" t="T16" r="T17" b="T18"/>
            <a:pathLst>
              <a:path w="161925" h="1874520">
                <a:moveTo>
                  <a:pt x="161544" y="0"/>
                </a:moveTo>
                <a:lnTo>
                  <a:pt x="0" y="0"/>
                </a:lnTo>
                <a:lnTo>
                  <a:pt x="0" y="1874520"/>
                </a:lnTo>
                <a:lnTo>
                  <a:pt x="161544" y="1874520"/>
                </a:lnTo>
                <a:lnTo>
                  <a:pt x="161544" y="0"/>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89" name="object 83"/>
          <p:cNvSpPr>
            <a:spLocks/>
          </p:cNvSpPr>
          <p:nvPr/>
        </p:nvSpPr>
        <p:spPr bwMode="auto">
          <a:xfrm>
            <a:off x="8189913" y="2827362"/>
            <a:ext cx="163513" cy="2495550"/>
          </a:xfrm>
          <a:custGeom>
            <a:avLst/>
            <a:gdLst>
              <a:gd name="T0" fmla="*/ 163704 w 163195"/>
              <a:gd name="T1" fmla="*/ 0 h 2496820"/>
              <a:gd name="T2" fmla="*/ 0 w 163195"/>
              <a:gd name="T3" fmla="*/ 0 h 2496820"/>
              <a:gd name="T4" fmla="*/ 0 w 163195"/>
              <a:gd name="T5" fmla="*/ 2493773 h 2496820"/>
              <a:gd name="T6" fmla="*/ 163704 w 163195"/>
              <a:gd name="T7" fmla="*/ 2493773 h 2496820"/>
              <a:gd name="T8" fmla="*/ 163704 w 163195"/>
              <a:gd name="T9" fmla="*/ 0 h 2496820"/>
              <a:gd name="T10" fmla="*/ 0 60000 65536"/>
              <a:gd name="T11" fmla="*/ 0 60000 65536"/>
              <a:gd name="T12" fmla="*/ 0 60000 65536"/>
              <a:gd name="T13" fmla="*/ 0 60000 65536"/>
              <a:gd name="T14" fmla="*/ 0 60000 65536"/>
              <a:gd name="T15" fmla="*/ 0 w 163195"/>
              <a:gd name="T16" fmla="*/ 0 h 2496820"/>
              <a:gd name="T17" fmla="*/ 163195 w 163195"/>
              <a:gd name="T18" fmla="*/ 2496820 h 2496820"/>
            </a:gdLst>
            <a:ahLst/>
            <a:cxnLst>
              <a:cxn ang="T10">
                <a:pos x="T0" y="T1"/>
              </a:cxn>
              <a:cxn ang="T11">
                <a:pos x="T2" y="T3"/>
              </a:cxn>
              <a:cxn ang="T12">
                <a:pos x="T4" y="T5"/>
              </a:cxn>
              <a:cxn ang="T13">
                <a:pos x="T6" y="T7"/>
              </a:cxn>
              <a:cxn ang="T14">
                <a:pos x="T8" y="T9"/>
              </a:cxn>
            </a:cxnLst>
            <a:rect l="T15" t="T16" r="T17" b="T18"/>
            <a:pathLst>
              <a:path w="163195" h="2496820">
                <a:moveTo>
                  <a:pt x="163068" y="0"/>
                </a:moveTo>
                <a:lnTo>
                  <a:pt x="0" y="0"/>
                </a:lnTo>
                <a:lnTo>
                  <a:pt x="0" y="2496312"/>
                </a:lnTo>
                <a:lnTo>
                  <a:pt x="163068" y="2496312"/>
                </a:lnTo>
                <a:lnTo>
                  <a:pt x="163068" y="0"/>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0" name="object 85"/>
          <p:cNvSpPr txBox="1"/>
          <p:nvPr/>
        </p:nvSpPr>
        <p:spPr>
          <a:xfrm>
            <a:off x="766763" y="1459468"/>
            <a:ext cx="250825" cy="4447371"/>
          </a:xfrm>
          <a:prstGeom prst="rect">
            <a:avLst/>
          </a:prstGeom>
        </p:spPr>
        <p:txBody>
          <a:bodyPr lIns="0" tIns="0" rIns="0" bIns="0">
            <a:spAutoFit/>
          </a:bodyPr>
          <a:lstStyle/>
          <a:p>
            <a:pPr algn="ctr" fontAlgn="auto">
              <a:spcBef>
                <a:spcPts val="0"/>
              </a:spcBef>
              <a:spcAft>
                <a:spcPts val="0"/>
              </a:spcAft>
              <a:defRPr/>
            </a:pPr>
            <a:endParaRPr sz="1600" dirty="0">
              <a:solidFill>
                <a:prstClr val="black"/>
              </a:solidFill>
              <a:latin typeface="Arial"/>
              <a:cs typeface="Arial"/>
            </a:endParaRPr>
          </a:p>
          <a:p>
            <a:pPr fontAlgn="auto">
              <a:spcBef>
                <a:spcPts val="45"/>
              </a:spcBef>
              <a:spcAft>
                <a:spcPts val="0"/>
              </a:spcAft>
              <a:defRPr/>
            </a:pPr>
            <a:endParaRPr sz="2300" dirty="0">
              <a:solidFill>
                <a:prstClr val="black"/>
              </a:solidFill>
              <a:latin typeface="Times New Roman"/>
              <a:cs typeface="Times New Roman"/>
            </a:endParaRPr>
          </a:p>
          <a:p>
            <a:pPr algn="ctr" fontAlgn="auto">
              <a:spcBef>
                <a:spcPts val="5"/>
              </a:spcBef>
              <a:spcAft>
                <a:spcPts val="0"/>
              </a:spcAft>
              <a:defRPr/>
            </a:pPr>
            <a:r>
              <a:rPr sz="1600" spc="-5" dirty="0">
                <a:solidFill>
                  <a:prstClr val="black"/>
                </a:solidFill>
                <a:latin typeface="Arial"/>
                <a:cs typeface="Arial"/>
              </a:rPr>
              <a:t>60</a:t>
            </a:r>
            <a:endParaRPr sz="1600" dirty="0">
              <a:solidFill>
                <a:prstClr val="black"/>
              </a:solidFill>
              <a:latin typeface="Arial"/>
              <a:cs typeface="Arial"/>
            </a:endParaRPr>
          </a:p>
          <a:p>
            <a:pPr fontAlgn="auto">
              <a:spcBef>
                <a:spcPts val="45"/>
              </a:spcBef>
              <a:spcAft>
                <a:spcPts val="0"/>
              </a:spcAft>
              <a:defRPr/>
            </a:pPr>
            <a:endParaRPr sz="2300" dirty="0">
              <a:solidFill>
                <a:prstClr val="black"/>
              </a:solidFill>
              <a:latin typeface="Times New Roman"/>
              <a:cs typeface="Times New Roman"/>
            </a:endParaRPr>
          </a:p>
          <a:p>
            <a:pPr algn="ctr" fontAlgn="auto">
              <a:spcBef>
                <a:spcPts val="5"/>
              </a:spcBef>
              <a:spcAft>
                <a:spcPts val="0"/>
              </a:spcAft>
              <a:defRPr/>
            </a:pPr>
            <a:r>
              <a:rPr sz="1600" spc="-5" dirty="0">
                <a:solidFill>
                  <a:prstClr val="black"/>
                </a:solidFill>
                <a:latin typeface="Arial"/>
                <a:cs typeface="Arial"/>
              </a:rPr>
              <a:t>50</a:t>
            </a:r>
            <a:endParaRPr sz="1600" dirty="0">
              <a:solidFill>
                <a:prstClr val="black"/>
              </a:solidFill>
              <a:latin typeface="Arial"/>
              <a:cs typeface="Arial"/>
            </a:endParaRPr>
          </a:p>
          <a:p>
            <a:pPr fontAlgn="auto">
              <a:spcBef>
                <a:spcPts val="45"/>
              </a:spcBef>
              <a:spcAft>
                <a:spcPts val="0"/>
              </a:spcAft>
              <a:defRPr/>
            </a:pPr>
            <a:endParaRPr sz="2300" dirty="0">
              <a:solidFill>
                <a:prstClr val="black"/>
              </a:solidFill>
              <a:latin typeface="Times New Roman"/>
              <a:cs typeface="Times New Roman"/>
            </a:endParaRPr>
          </a:p>
          <a:p>
            <a:pPr algn="ctr" fontAlgn="auto">
              <a:spcBef>
                <a:spcPts val="5"/>
              </a:spcBef>
              <a:spcAft>
                <a:spcPts val="0"/>
              </a:spcAft>
              <a:defRPr/>
            </a:pPr>
            <a:r>
              <a:rPr sz="1600" spc="-5" dirty="0">
                <a:solidFill>
                  <a:prstClr val="black"/>
                </a:solidFill>
                <a:latin typeface="Arial"/>
                <a:cs typeface="Arial"/>
              </a:rPr>
              <a:t>40</a:t>
            </a:r>
            <a:endParaRPr sz="1600" dirty="0">
              <a:solidFill>
                <a:prstClr val="black"/>
              </a:solidFill>
              <a:latin typeface="Arial"/>
              <a:cs typeface="Arial"/>
            </a:endParaRPr>
          </a:p>
          <a:p>
            <a:pPr fontAlgn="auto">
              <a:spcBef>
                <a:spcPts val="45"/>
              </a:spcBef>
              <a:spcAft>
                <a:spcPts val="0"/>
              </a:spcAft>
              <a:defRPr/>
            </a:pPr>
            <a:endParaRPr sz="2300" dirty="0">
              <a:solidFill>
                <a:prstClr val="black"/>
              </a:solidFill>
              <a:latin typeface="Times New Roman"/>
              <a:cs typeface="Times New Roman"/>
            </a:endParaRPr>
          </a:p>
          <a:p>
            <a:pPr algn="ctr" fontAlgn="auto">
              <a:spcBef>
                <a:spcPts val="5"/>
              </a:spcBef>
              <a:spcAft>
                <a:spcPts val="0"/>
              </a:spcAft>
              <a:defRPr/>
            </a:pPr>
            <a:r>
              <a:rPr sz="1600" spc="-5" dirty="0">
                <a:solidFill>
                  <a:prstClr val="black"/>
                </a:solidFill>
                <a:latin typeface="Arial"/>
                <a:cs typeface="Arial"/>
              </a:rPr>
              <a:t>30</a:t>
            </a:r>
            <a:endParaRPr sz="1600" dirty="0">
              <a:solidFill>
                <a:prstClr val="black"/>
              </a:solidFill>
              <a:latin typeface="Arial"/>
              <a:cs typeface="Arial"/>
            </a:endParaRPr>
          </a:p>
          <a:p>
            <a:pPr fontAlgn="auto">
              <a:spcBef>
                <a:spcPts val="45"/>
              </a:spcBef>
              <a:spcAft>
                <a:spcPts val="0"/>
              </a:spcAft>
              <a:defRPr/>
            </a:pPr>
            <a:endParaRPr sz="2300" dirty="0">
              <a:solidFill>
                <a:prstClr val="black"/>
              </a:solidFill>
              <a:latin typeface="Times New Roman"/>
              <a:cs typeface="Times New Roman"/>
            </a:endParaRPr>
          </a:p>
          <a:p>
            <a:pPr algn="ctr" fontAlgn="auto">
              <a:spcBef>
                <a:spcPts val="5"/>
              </a:spcBef>
              <a:spcAft>
                <a:spcPts val="0"/>
              </a:spcAft>
              <a:defRPr/>
            </a:pPr>
            <a:r>
              <a:rPr sz="1600" spc="-5" dirty="0">
                <a:solidFill>
                  <a:prstClr val="black"/>
                </a:solidFill>
                <a:latin typeface="Arial"/>
                <a:cs typeface="Arial"/>
              </a:rPr>
              <a:t>20</a:t>
            </a:r>
            <a:endParaRPr sz="1600" dirty="0">
              <a:solidFill>
                <a:prstClr val="black"/>
              </a:solidFill>
              <a:latin typeface="Arial"/>
              <a:cs typeface="Arial"/>
            </a:endParaRPr>
          </a:p>
          <a:p>
            <a:pPr fontAlgn="auto">
              <a:spcBef>
                <a:spcPts val="45"/>
              </a:spcBef>
              <a:spcAft>
                <a:spcPts val="0"/>
              </a:spcAft>
              <a:defRPr/>
            </a:pPr>
            <a:endParaRPr sz="2300" dirty="0">
              <a:solidFill>
                <a:prstClr val="black"/>
              </a:solidFill>
              <a:latin typeface="Times New Roman"/>
              <a:cs typeface="Times New Roman"/>
            </a:endParaRPr>
          </a:p>
          <a:p>
            <a:pPr algn="ctr" fontAlgn="auto">
              <a:spcBef>
                <a:spcPts val="5"/>
              </a:spcBef>
              <a:spcAft>
                <a:spcPts val="0"/>
              </a:spcAft>
              <a:defRPr/>
            </a:pPr>
            <a:r>
              <a:rPr sz="1600" spc="-5" dirty="0">
                <a:solidFill>
                  <a:prstClr val="black"/>
                </a:solidFill>
                <a:latin typeface="Arial"/>
                <a:cs typeface="Arial"/>
              </a:rPr>
              <a:t>10</a:t>
            </a:r>
            <a:endParaRPr sz="1600" dirty="0">
              <a:solidFill>
                <a:prstClr val="black"/>
              </a:solidFill>
              <a:latin typeface="Arial"/>
              <a:cs typeface="Arial"/>
            </a:endParaRPr>
          </a:p>
          <a:p>
            <a:pPr fontAlgn="auto">
              <a:spcBef>
                <a:spcPts val="45"/>
              </a:spcBef>
              <a:spcAft>
                <a:spcPts val="0"/>
              </a:spcAft>
              <a:defRPr/>
            </a:pPr>
            <a:endParaRPr sz="2300" dirty="0">
              <a:solidFill>
                <a:prstClr val="black"/>
              </a:solidFill>
              <a:latin typeface="Times New Roman"/>
              <a:cs typeface="Times New Roman"/>
            </a:endParaRPr>
          </a:p>
          <a:p>
            <a:pPr marL="113030" algn="ctr" fontAlgn="auto">
              <a:spcBef>
                <a:spcPts val="5"/>
              </a:spcBef>
              <a:spcAft>
                <a:spcPts val="0"/>
              </a:spcAft>
              <a:defRPr/>
            </a:pPr>
            <a:r>
              <a:rPr sz="1600" spc="-5" dirty="0">
                <a:solidFill>
                  <a:prstClr val="black"/>
                </a:solidFill>
                <a:latin typeface="Arial"/>
                <a:cs typeface="Arial"/>
              </a:rPr>
              <a:t>0</a:t>
            </a:r>
            <a:endParaRPr sz="1600" dirty="0">
              <a:solidFill>
                <a:prstClr val="black"/>
              </a:solidFill>
              <a:latin typeface="Arial"/>
              <a:cs typeface="Arial"/>
            </a:endParaRPr>
          </a:p>
        </p:txBody>
      </p:sp>
      <p:sp>
        <p:nvSpPr>
          <p:cNvPr id="91" name="object 86"/>
          <p:cNvSpPr txBox="1"/>
          <p:nvPr/>
        </p:nvSpPr>
        <p:spPr>
          <a:xfrm>
            <a:off x="1268413" y="5432450"/>
            <a:ext cx="588963" cy="254000"/>
          </a:xfrm>
          <a:prstGeom prst="rect">
            <a:avLst/>
          </a:prstGeom>
        </p:spPr>
        <p:txBody>
          <a:bodyPr lIns="0" tIns="0" rIns="0" bIns="0">
            <a:spAutoFit/>
          </a:bodyPr>
          <a:lstStyle/>
          <a:p>
            <a:pPr marL="12700" fontAlgn="auto">
              <a:spcBef>
                <a:spcPts val="0"/>
              </a:spcBef>
              <a:spcAft>
                <a:spcPts val="0"/>
              </a:spcAft>
              <a:defRPr/>
            </a:pPr>
            <a:r>
              <a:rPr sz="1600" spc="-5" dirty="0">
                <a:solidFill>
                  <a:prstClr val="black"/>
                </a:solidFill>
                <a:latin typeface="Arial"/>
                <a:cs typeface="Arial"/>
              </a:rPr>
              <a:t>25–29</a:t>
            </a:r>
            <a:endParaRPr sz="1600">
              <a:solidFill>
                <a:prstClr val="black"/>
              </a:solidFill>
              <a:latin typeface="Arial"/>
              <a:cs typeface="Arial"/>
            </a:endParaRPr>
          </a:p>
        </p:txBody>
      </p:sp>
      <p:sp>
        <p:nvSpPr>
          <p:cNvPr id="92" name="object 87"/>
          <p:cNvSpPr txBox="1"/>
          <p:nvPr/>
        </p:nvSpPr>
        <p:spPr>
          <a:xfrm>
            <a:off x="2197101" y="5432450"/>
            <a:ext cx="588962" cy="254000"/>
          </a:xfrm>
          <a:prstGeom prst="rect">
            <a:avLst/>
          </a:prstGeom>
        </p:spPr>
        <p:txBody>
          <a:bodyPr lIns="0" tIns="0" rIns="0" bIns="0">
            <a:spAutoFit/>
          </a:bodyPr>
          <a:lstStyle/>
          <a:p>
            <a:pPr marL="12700" fontAlgn="auto">
              <a:spcBef>
                <a:spcPts val="0"/>
              </a:spcBef>
              <a:spcAft>
                <a:spcPts val="0"/>
              </a:spcAft>
              <a:defRPr/>
            </a:pPr>
            <a:r>
              <a:rPr sz="1600" spc="-5" dirty="0">
                <a:solidFill>
                  <a:prstClr val="black"/>
                </a:solidFill>
                <a:latin typeface="Arial"/>
                <a:cs typeface="Arial"/>
              </a:rPr>
              <a:t>30–34</a:t>
            </a:r>
            <a:endParaRPr sz="1600" dirty="0">
              <a:solidFill>
                <a:prstClr val="black"/>
              </a:solidFill>
              <a:latin typeface="Arial"/>
              <a:cs typeface="Arial"/>
            </a:endParaRPr>
          </a:p>
        </p:txBody>
      </p:sp>
      <p:sp>
        <p:nvSpPr>
          <p:cNvPr id="93" name="object 88"/>
          <p:cNvSpPr txBox="1"/>
          <p:nvPr/>
        </p:nvSpPr>
        <p:spPr>
          <a:xfrm>
            <a:off x="3125788" y="5432450"/>
            <a:ext cx="588963" cy="254000"/>
          </a:xfrm>
          <a:prstGeom prst="rect">
            <a:avLst/>
          </a:prstGeom>
        </p:spPr>
        <p:txBody>
          <a:bodyPr lIns="0" tIns="0" rIns="0" bIns="0">
            <a:spAutoFit/>
          </a:bodyPr>
          <a:lstStyle/>
          <a:p>
            <a:pPr marL="12700" fontAlgn="auto">
              <a:spcBef>
                <a:spcPts val="0"/>
              </a:spcBef>
              <a:spcAft>
                <a:spcPts val="0"/>
              </a:spcAft>
              <a:defRPr/>
            </a:pPr>
            <a:r>
              <a:rPr sz="1600" spc="-5" dirty="0">
                <a:solidFill>
                  <a:prstClr val="black"/>
                </a:solidFill>
                <a:latin typeface="Arial"/>
                <a:cs typeface="Arial"/>
              </a:rPr>
              <a:t>35–39</a:t>
            </a:r>
            <a:endParaRPr sz="1600">
              <a:solidFill>
                <a:prstClr val="black"/>
              </a:solidFill>
              <a:latin typeface="Arial"/>
              <a:cs typeface="Arial"/>
            </a:endParaRPr>
          </a:p>
        </p:txBody>
      </p:sp>
      <p:sp>
        <p:nvSpPr>
          <p:cNvPr id="94" name="object 89"/>
          <p:cNvSpPr txBox="1"/>
          <p:nvPr/>
        </p:nvSpPr>
        <p:spPr>
          <a:xfrm>
            <a:off x="5911851" y="5432450"/>
            <a:ext cx="588962" cy="254000"/>
          </a:xfrm>
          <a:prstGeom prst="rect">
            <a:avLst/>
          </a:prstGeom>
        </p:spPr>
        <p:txBody>
          <a:bodyPr lIns="0" tIns="0" rIns="0" bIns="0">
            <a:spAutoFit/>
          </a:bodyPr>
          <a:lstStyle/>
          <a:p>
            <a:pPr marL="12700" fontAlgn="auto">
              <a:spcBef>
                <a:spcPts val="0"/>
              </a:spcBef>
              <a:spcAft>
                <a:spcPts val="0"/>
              </a:spcAft>
              <a:defRPr/>
            </a:pPr>
            <a:r>
              <a:rPr sz="1600" spc="-5" dirty="0">
                <a:solidFill>
                  <a:prstClr val="black"/>
                </a:solidFill>
                <a:latin typeface="Arial"/>
                <a:cs typeface="Arial"/>
              </a:rPr>
              <a:t>50–54</a:t>
            </a:r>
            <a:endParaRPr sz="1600">
              <a:solidFill>
                <a:prstClr val="black"/>
              </a:solidFill>
              <a:latin typeface="Arial"/>
              <a:cs typeface="Arial"/>
            </a:endParaRPr>
          </a:p>
        </p:txBody>
      </p:sp>
      <p:sp>
        <p:nvSpPr>
          <p:cNvPr id="95" name="object 90"/>
          <p:cNvSpPr txBox="1"/>
          <p:nvPr/>
        </p:nvSpPr>
        <p:spPr>
          <a:xfrm>
            <a:off x="6840538" y="5432450"/>
            <a:ext cx="588963" cy="254000"/>
          </a:xfrm>
          <a:prstGeom prst="rect">
            <a:avLst/>
          </a:prstGeom>
        </p:spPr>
        <p:txBody>
          <a:bodyPr lIns="0" tIns="0" rIns="0" bIns="0">
            <a:spAutoFit/>
          </a:bodyPr>
          <a:lstStyle/>
          <a:p>
            <a:pPr marL="12700" fontAlgn="auto">
              <a:spcBef>
                <a:spcPts val="0"/>
              </a:spcBef>
              <a:spcAft>
                <a:spcPts val="0"/>
              </a:spcAft>
              <a:defRPr/>
            </a:pPr>
            <a:r>
              <a:rPr sz="1600" spc="-5" dirty="0">
                <a:solidFill>
                  <a:prstClr val="black"/>
                </a:solidFill>
                <a:latin typeface="Arial"/>
                <a:cs typeface="Arial"/>
              </a:rPr>
              <a:t>55–59</a:t>
            </a:r>
            <a:endParaRPr sz="1600">
              <a:solidFill>
                <a:prstClr val="black"/>
              </a:solidFill>
              <a:latin typeface="Arial"/>
              <a:cs typeface="Arial"/>
            </a:endParaRPr>
          </a:p>
        </p:txBody>
      </p:sp>
      <p:sp>
        <p:nvSpPr>
          <p:cNvPr id="96" name="object 91"/>
          <p:cNvSpPr txBox="1"/>
          <p:nvPr/>
        </p:nvSpPr>
        <p:spPr>
          <a:xfrm>
            <a:off x="7769226" y="5432450"/>
            <a:ext cx="588962" cy="254000"/>
          </a:xfrm>
          <a:prstGeom prst="rect">
            <a:avLst/>
          </a:prstGeom>
        </p:spPr>
        <p:txBody>
          <a:bodyPr lIns="0" tIns="0" rIns="0" bIns="0">
            <a:spAutoFit/>
          </a:bodyPr>
          <a:lstStyle/>
          <a:p>
            <a:pPr marL="12700" fontAlgn="auto">
              <a:spcBef>
                <a:spcPts val="0"/>
              </a:spcBef>
              <a:spcAft>
                <a:spcPts val="0"/>
              </a:spcAft>
              <a:defRPr/>
            </a:pPr>
            <a:r>
              <a:rPr sz="1600" spc="-5" dirty="0">
                <a:solidFill>
                  <a:prstClr val="black"/>
                </a:solidFill>
                <a:latin typeface="Arial"/>
                <a:cs typeface="Arial"/>
              </a:rPr>
              <a:t>60–64</a:t>
            </a:r>
            <a:endParaRPr sz="1600">
              <a:solidFill>
                <a:prstClr val="black"/>
              </a:solidFill>
              <a:latin typeface="Arial"/>
              <a:cs typeface="Arial"/>
            </a:endParaRPr>
          </a:p>
        </p:txBody>
      </p:sp>
      <p:sp>
        <p:nvSpPr>
          <p:cNvPr id="97" name="object 92"/>
          <p:cNvSpPr txBox="1"/>
          <p:nvPr/>
        </p:nvSpPr>
        <p:spPr>
          <a:xfrm>
            <a:off x="412751" y="1480846"/>
            <a:ext cx="243656" cy="4026496"/>
          </a:xfrm>
          <a:prstGeom prst="rect">
            <a:avLst/>
          </a:prstGeom>
        </p:spPr>
        <p:txBody>
          <a:bodyPr vert="vert270" wrap="square" lIns="0" tIns="0" rIns="0" bIns="0">
            <a:spAutoFit/>
          </a:bodyPr>
          <a:lstStyle/>
          <a:p>
            <a:pPr marL="12700" fontAlgn="auto">
              <a:lnSpc>
                <a:spcPts val="1920"/>
              </a:lnSpc>
              <a:spcBef>
                <a:spcPts val="0"/>
              </a:spcBef>
              <a:spcAft>
                <a:spcPts val="0"/>
              </a:spcAft>
              <a:defRPr/>
            </a:pPr>
            <a:r>
              <a:rPr sz="1400" b="1" spc="-5" dirty="0">
                <a:solidFill>
                  <a:prstClr val="black"/>
                </a:solidFill>
                <a:latin typeface="Arial"/>
                <a:cs typeface="Arial"/>
              </a:rPr>
              <a:t>C</a:t>
            </a:r>
            <a:r>
              <a:rPr sz="1400" b="1" dirty="0">
                <a:solidFill>
                  <a:prstClr val="black"/>
                </a:solidFill>
                <a:latin typeface="Arial"/>
                <a:cs typeface="Arial"/>
              </a:rPr>
              <a:t>o</a:t>
            </a:r>
            <a:r>
              <a:rPr sz="1400" b="1" spc="-5" dirty="0">
                <a:solidFill>
                  <a:prstClr val="black"/>
                </a:solidFill>
                <a:latin typeface="Arial"/>
                <a:cs typeface="Arial"/>
              </a:rPr>
              <a:t>m</a:t>
            </a:r>
            <a:r>
              <a:rPr sz="1400" b="1" dirty="0">
                <a:solidFill>
                  <a:prstClr val="black"/>
                </a:solidFill>
                <a:latin typeface="Arial"/>
                <a:cs typeface="Arial"/>
              </a:rPr>
              <a:t>pl</a:t>
            </a:r>
            <a:r>
              <a:rPr sz="1400" b="1" spc="-10" dirty="0">
                <a:solidFill>
                  <a:prstClr val="black"/>
                </a:solidFill>
                <a:latin typeface="Arial"/>
                <a:cs typeface="Arial"/>
              </a:rPr>
              <a:t>e</a:t>
            </a:r>
            <a:r>
              <a:rPr sz="1400" b="1" dirty="0">
                <a:solidFill>
                  <a:prstClr val="black"/>
                </a:solidFill>
                <a:latin typeface="Arial"/>
                <a:cs typeface="Arial"/>
              </a:rPr>
              <a:t>t</a:t>
            </a:r>
            <a:r>
              <a:rPr sz="1400" b="1" spc="-10" dirty="0">
                <a:solidFill>
                  <a:prstClr val="black"/>
                </a:solidFill>
                <a:latin typeface="Arial"/>
                <a:cs typeface="Arial"/>
              </a:rPr>
              <a:t>e</a:t>
            </a:r>
            <a:r>
              <a:rPr sz="1400" b="1" dirty="0">
                <a:solidFill>
                  <a:prstClr val="black"/>
                </a:solidFill>
                <a:latin typeface="Arial"/>
                <a:cs typeface="Arial"/>
              </a:rPr>
              <a:t>d</a:t>
            </a:r>
            <a:r>
              <a:rPr sz="1400" b="1" spc="5" dirty="0">
                <a:solidFill>
                  <a:prstClr val="black"/>
                </a:solidFill>
                <a:latin typeface="Arial"/>
                <a:cs typeface="Arial"/>
              </a:rPr>
              <a:t> </a:t>
            </a:r>
            <a:r>
              <a:rPr sz="1400" b="1" spc="-5" dirty="0">
                <a:solidFill>
                  <a:prstClr val="black"/>
                </a:solidFill>
                <a:latin typeface="Arial"/>
                <a:cs typeface="Arial"/>
              </a:rPr>
              <a:t>S</a:t>
            </a:r>
            <a:r>
              <a:rPr sz="1400" b="1" dirty="0">
                <a:solidFill>
                  <a:prstClr val="black"/>
                </a:solidFill>
                <a:latin typeface="Arial"/>
                <a:cs typeface="Arial"/>
              </a:rPr>
              <a:t>ui</a:t>
            </a:r>
            <a:r>
              <a:rPr sz="1400" b="1" spc="-10" dirty="0">
                <a:solidFill>
                  <a:prstClr val="black"/>
                </a:solidFill>
                <a:latin typeface="Arial"/>
                <a:cs typeface="Arial"/>
              </a:rPr>
              <a:t>c</a:t>
            </a:r>
            <a:r>
              <a:rPr sz="1400" b="1" dirty="0">
                <a:solidFill>
                  <a:prstClr val="black"/>
                </a:solidFill>
                <a:latin typeface="Arial"/>
                <a:cs typeface="Arial"/>
              </a:rPr>
              <a:t>id</a:t>
            </a:r>
            <a:r>
              <a:rPr sz="1400" b="1" spc="-10" dirty="0">
                <a:solidFill>
                  <a:prstClr val="black"/>
                </a:solidFill>
                <a:latin typeface="Arial"/>
                <a:cs typeface="Arial"/>
              </a:rPr>
              <a:t>e</a:t>
            </a:r>
            <a:r>
              <a:rPr sz="1400" b="1" dirty="0">
                <a:solidFill>
                  <a:prstClr val="black"/>
                </a:solidFill>
                <a:latin typeface="Arial"/>
                <a:cs typeface="Arial"/>
              </a:rPr>
              <a:t>s</a:t>
            </a:r>
            <a:r>
              <a:rPr sz="1400" b="1" spc="-15" dirty="0">
                <a:solidFill>
                  <a:prstClr val="black"/>
                </a:solidFill>
                <a:latin typeface="Arial"/>
                <a:cs typeface="Arial"/>
              </a:rPr>
              <a:t> </a:t>
            </a:r>
            <a:r>
              <a:rPr sz="1400" b="1" dirty="0">
                <a:solidFill>
                  <a:prstClr val="black"/>
                </a:solidFill>
                <a:latin typeface="Arial"/>
                <a:cs typeface="Arial"/>
              </a:rPr>
              <a:t>p</a:t>
            </a:r>
            <a:r>
              <a:rPr sz="1400" b="1" spc="-10" dirty="0">
                <a:solidFill>
                  <a:prstClr val="black"/>
                </a:solidFill>
                <a:latin typeface="Arial"/>
                <a:cs typeface="Arial"/>
              </a:rPr>
              <a:t>e</a:t>
            </a:r>
            <a:r>
              <a:rPr sz="1400" b="1" dirty="0">
                <a:solidFill>
                  <a:prstClr val="black"/>
                </a:solidFill>
                <a:latin typeface="Arial"/>
                <a:cs typeface="Arial"/>
              </a:rPr>
              <a:t>r</a:t>
            </a:r>
            <a:r>
              <a:rPr sz="1400" b="1" spc="-5" dirty="0">
                <a:solidFill>
                  <a:prstClr val="black"/>
                </a:solidFill>
                <a:latin typeface="Arial"/>
                <a:cs typeface="Arial"/>
              </a:rPr>
              <a:t> </a:t>
            </a:r>
            <a:r>
              <a:rPr sz="1400" b="1" spc="-10" dirty="0">
                <a:solidFill>
                  <a:prstClr val="black"/>
                </a:solidFill>
                <a:latin typeface="Arial"/>
                <a:cs typeface="Arial"/>
              </a:rPr>
              <a:t>100</a:t>
            </a:r>
            <a:r>
              <a:rPr sz="1400" b="1" dirty="0">
                <a:solidFill>
                  <a:prstClr val="black"/>
                </a:solidFill>
                <a:latin typeface="Arial"/>
                <a:cs typeface="Arial"/>
              </a:rPr>
              <a:t>.</a:t>
            </a:r>
            <a:r>
              <a:rPr sz="1400" b="1" spc="-10" dirty="0">
                <a:solidFill>
                  <a:prstClr val="black"/>
                </a:solidFill>
                <a:latin typeface="Arial"/>
                <a:cs typeface="Arial"/>
              </a:rPr>
              <a:t>00</a:t>
            </a:r>
            <a:r>
              <a:rPr sz="1400" b="1" dirty="0">
                <a:solidFill>
                  <a:prstClr val="black"/>
                </a:solidFill>
                <a:latin typeface="Arial"/>
                <a:cs typeface="Arial"/>
              </a:rPr>
              <a:t>0</a:t>
            </a:r>
            <a:r>
              <a:rPr sz="1400" b="1" spc="20" dirty="0">
                <a:solidFill>
                  <a:prstClr val="black"/>
                </a:solidFill>
                <a:latin typeface="Arial"/>
                <a:cs typeface="Arial"/>
              </a:rPr>
              <a:t> </a:t>
            </a:r>
            <a:r>
              <a:rPr sz="1400" b="1" dirty="0">
                <a:solidFill>
                  <a:prstClr val="black"/>
                </a:solidFill>
                <a:latin typeface="Arial"/>
                <a:cs typeface="Arial"/>
              </a:rPr>
              <a:t>p</a:t>
            </a:r>
            <a:r>
              <a:rPr sz="1400" b="1" spc="-10" dirty="0">
                <a:solidFill>
                  <a:prstClr val="black"/>
                </a:solidFill>
                <a:latin typeface="Arial"/>
                <a:cs typeface="Arial"/>
              </a:rPr>
              <a:t>e</a:t>
            </a:r>
            <a:r>
              <a:rPr sz="1400" b="1" spc="-5" dirty="0">
                <a:solidFill>
                  <a:prstClr val="black"/>
                </a:solidFill>
                <a:latin typeface="Arial"/>
                <a:cs typeface="Arial"/>
              </a:rPr>
              <a:t>r</a:t>
            </a:r>
            <a:r>
              <a:rPr sz="1400" b="1" spc="-10" dirty="0">
                <a:solidFill>
                  <a:prstClr val="black"/>
                </a:solidFill>
                <a:latin typeface="Arial"/>
                <a:cs typeface="Arial"/>
              </a:rPr>
              <a:t>s</a:t>
            </a:r>
            <a:r>
              <a:rPr sz="1400" b="1" dirty="0">
                <a:solidFill>
                  <a:prstClr val="black"/>
                </a:solidFill>
                <a:latin typeface="Arial"/>
                <a:cs typeface="Arial"/>
              </a:rPr>
              <a:t>on</a:t>
            </a:r>
            <a:r>
              <a:rPr sz="1400" b="1" spc="5" dirty="0">
                <a:solidFill>
                  <a:prstClr val="black"/>
                </a:solidFill>
                <a:latin typeface="Arial"/>
                <a:cs typeface="Arial"/>
              </a:rPr>
              <a:t> </a:t>
            </a:r>
            <a:r>
              <a:rPr sz="1400" b="1" spc="-20" dirty="0">
                <a:solidFill>
                  <a:prstClr val="black"/>
                </a:solidFill>
                <a:latin typeface="Arial"/>
                <a:cs typeface="Arial"/>
              </a:rPr>
              <a:t>y</a:t>
            </a:r>
            <a:r>
              <a:rPr sz="1400" b="1" spc="-10" dirty="0">
                <a:solidFill>
                  <a:prstClr val="black"/>
                </a:solidFill>
                <a:latin typeface="Arial"/>
                <a:cs typeface="Arial"/>
              </a:rPr>
              <a:t>ea</a:t>
            </a:r>
            <a:r>
              <a:rPr sz="1400" b="1" spc="-5" dirty="0">
                <a:solidFill>
                  <a:prstClr val="black"/>
                </a:solidFill>
                <a:latin typeface="Arial"/>
                <a:cs typeface="Arial"/>
              </a:rPr>
              <a:t>r</a:t>
            </a:r>
            <a:r>
              <a:rPr sz="1400" b="1" dirty="0">
                <a:solidFill>
                  <a:prstClr val="black"/>
                </a:solidFill>
                <a:latin typeface="Arial"/>
                <a:cs typeface="Arial"/>
              </a:rPr>
              <a:t>s</a:t>
            </a:r>
            <a:endParaRPr sz="1400" dirty="0">
              <a:solidFill>
                <a:prstClr val="black"/>
              </a:solidFill>
              <a:latin typeface="Arial"/>
              <a:cs typeface="Arial"/>
            </a:endParaRPr>
          </a:p>
        </p:txBody>
      </p:sp>
      <p:sp>
        <p:nvSpPr>
          <p:cNvPr id="98" name="object 93"/>
          <p:cNvSpPr txBox="1"/>
          <p:nvPr/>
        </p:nvSpPr>
        <p:spPr>
          <a:xfrm>
            <a:off x="3752851" y="5432450"/>
            <a:ext cx="1819275" cy="246221"/>
          </a:xfrm>
          <a:prstGeom prst="rect">
            <a:avLst/>
          </a:prstGeom>
        </p:spPr>
        <p:txBody>
          <a:bodyPr lIns="0" tIns="0" rIns="0" bIns="0">
            <a:spAutoFit/>
          </a:bodyPr>
          <a:lstStyle/>
          <a:p>
            <a:pPr marL="313690" fontAlgn="auto">
              <a:spcBef>
                <a:spcPts val="0"/>
              </a:spcBef>
              <a:spcAft>
                <a:spcPts val="0"/>
              </a:spcAft>
              <a:tabLst>
                <a:tab pos="1242060" algn="l"/>
              </a:tabLst>
              <a:defRPr/>
            </a:pPr>
            <a:r>
              <a:rPr sz="1600" spc="-5" dirty="0">
                <a:solidFill>
                  <a:prstClr val="black"/>
                </a:solidFill>
                <a:latin typeface="Arial"/>
                <a:cs typeface="Arial"/>
              </a:rPr>
              <a:t>40–44	45–49</a:t>
            </a:r>
            <a:endParaRPr lang="en-US" sz="1600" dirty="0">
              <a:solidFill>
                <a:prstClr val="black"/>
              </a:solidFill>
              <a:latin typeface="Arial"/>
              <a:cs typeface="Arial"/>
            </a:endParaRPr>
          </a:p>
        </p:txBody>
      </p:sp>
      <p:sp>
        <p:nvSpPr>
          <p:cNvPr id="99" name="object 95"/>
          <p:cNvSpPr>
            <a:spLocks/>
          </p:cNvSpPr>
          <p:nvPr/>
        </p:nvSpPr>
        <p:spPr bwMode="auto">
          <a:xfrm>
            <a:off x="1476376" y="1617509"/>
            <a:ext cx="115887" cy="115888"/>
          </a:xfrm>
          <a:custGeom>
            <a:avLst/>
            <a:gdLst>
              <a:gd name="T0" fmla="*/ 0 w 116205"/>
              <a:gd name="T1" fmla="*/ 0 h 116204"/>
              <a:gd name="T2" fmla="*/ 115191 w 116205"/>
              <a:gd name="T3" fmla="*/ 0 h 116204"/>
              <a:gd name="T4" fmla="*/ 115191 w 116205"/>
              <a:gd name="T5" fmla="*/ 115194 h 116204"/>
              <a:gd name="T6" fmla="*/ 0 w 116205"/>
              <a:gd name="T7" fmla="*/ 115194 h 116204"/>
              <a:gd name="T8" fmla="*/ 0 w 116205"/>
              <a:gd name="T9" fmla="*/ 0 h 116204"/>
              <a:gd name="T10" fmla="*/ 0 60000 65536"/>
              <a:gd name="T11" fmla="*/ 0 60000 65536"/>
              <a:gd name="T12" fmla="*/ 0 60000 65536"/>
              <a:gd name="T13" fmla="*/ 0 60000 65536"/>
              <a:gd name="T14" fmla="*/ 0 60000 65536"/>
              <a:gd name="T15" fmla="*/ 0 w 116205"/>
              <a:gd name="T16" fmla="*/ 0 h 116204"/>
              <a:gd name="T17" fmla="*/ 116205 w 116205"/>
              <a:gd name="T18" fmla="*/ 116204 h 116204"/>
            </a:gdLst>
            <a:ahLst/>
            <a:cxnLst>
              <a:cxn ang="T10">
                <a:pos x="T0" y="T1"/>
              </a:cxn>
              <a:cxn ang="T11">
                <a:pos x="T2" y="T3"/>
              </a:cxn>
              <a:cxn ang="T12">
                <a:pos x="T4" y="T5"/>
              </a:cxn>
              <a:cxn ang="T13">
                <a:pos x="T6" y="T7"/>
              </a:cxn>
              <a:cxn ang="T14">
                <a:pos x="T8" y="T9"/>
              </a:cxn>
            </a:cxnLst>
            <a:rect l="T15" t="T16" r="T17" b="T18"/>
            <a:pathLst>
              <a:path w="116205" h="116204">
                <a:moveTo>
                  <a:pt x="0" y="0"/>
                </a:moveTo>
                <a:lnTo>
                  <a:pt x="115824" y="0"/>
                </a:lnTo>
                <a:lnTo>
                  <a:pt x="115824" y="115823"/>
                </a:lnTo>
                <a:lnTo>
                  <a:pt x="0" y="115823"/>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00" name="object 96"/>
          <p:cNvSpPr>
            <a:spLocks/>
          </p:cNvSpPr>
          <p:nvPr/>
        </p:nvSpPr>
        <p:spPr bwMode="auto">
          <a:xfrm>
            <a:off x="2901320" y="1617509"/>
            <a:ext cx="114300" cy="115888"/>
          </a:xfrm>
          <a:custGeom>
            <a:avLst/>
            <a:gdLst>
              <a:gd name="T0" fmla="*/ 0 w 114300"/>
              <a:gd name="T1" fmla="*/ 0 h 116204"/>
              <a:gd name="T2" fmla="*/ 114300 w 114300"/>
              <a:gd name="T3" fmla="*/ 0 h 116204"/>
              <a:gd name="T4" fmla="*/ 114300 w 114300"/>
              <a:gd name="T5" fmla="*/ 115194 h 116204"/>
              <a:gd name="T6" fmla="*/ 0 w 114300"/>
              <a:gd name="T7" fmla="*/ 115194 h 116204"/>
              <a:gd name="T8" fmla="*/ 0 w 114300"/>
              <a:gd name="T9" fmla="*/ 0 h 116204"/>
              <a:gd name="T10" fmla="*/ 0 60000 65536"/>
              <a:gd name="T11" fmla="*/ 0 60000 65536"/>
              <a:gd name="T12" fmla="*/ 0 60000 65536"/>
              <a:gd name="T13" fmla="*/ 0 60000 65536"/>
              <a:gd name="T14" fmla="*/ 0 60000 65536"/>
              <a:gd name="T15" fmla="*/ 0 w 114300"/>
              <a:gd name="T16" fmla="*/ 0 h 116204"/>
              <a:gd name="T17" fmla="*/ 114300 w 114300"/>
              <a:gd name="T18" fmla="*/ 116204 h 116204"/>
            </a:gdLst>
            <a:ahLst/>
            <a:cxnLst>
              <a:cxn ang="T10">
                <a:pos x="T0" y="T1"/>
              </a:cxn>
              <a:cxn ang="T11">
                <a:pos x="T2" y="T3"/>
              </a:cxn>
              <a:cxn ang="T12">
                <a:pos x="T4" y="T5"/>
              </a:cxn>
              <a:cxn ang="T13">
                <a:pos x="T6" y="T7"/>
              </a:cxn>
              <a:cxn ang="T14">
                <a:pos x="T8" y="T9"/>
              </a:cxn>
            </a:cxnLst>
            <a:rect l="T15" t="T16" r="T17" b="T18"/>
            <a:pathLst>
              <a:path w="114300" h="116204">
                <a:moveTo>
                  <a:pt x="0" y="0"/>
                </a:moveTo>
                <a:lnTo>
                  <a:pt x="114300" y="0"/>
                </a:lnTo>
                <a:lnTo>
                  <a:pt x="114300" y="115823"/>
                </a:lnTo>
                <a:lnTo>
                  <a:pt x="0" y="115823"/>
                </a:lnTo>
                <a:lnTo>
                  <a:pt x="0" y="0"/>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01" name="object 97"/>
          <p:cNvSpPr>
            <a:spLocks/>
          </p:cNvSpPr>
          <p:nvPr/>
        </p:nvSpPr>
        <p:spPr bwMode="auto">
          <a:xfrm>
            <a:off x="4029869" y="1593698"/>
            <a:ext cx="114300" cy="115888"/>
          </a:xfrm>
          <a:custGeom>
            <a:avLst/>
            <a:gdLst>
              <a:gd name="T0" fmla="*/ 0 w 114300"/>
              <a:gd name="T1" fmla="*/ 0 h 116204"/>
              <a:gd name="T2" fmla="*/ 114300 w 114300"/>
              <a:gd name="T3" fmla="*/ 0 h 116204"/>
              <a:gd name="T4" fmla="*/ 114300 w 114300"/>
              <a:gd name="T5" fmla="*/ 115194 h 116204"/>
              <a:gd name="T6" fmla="*/ 0 w 114300"/>
              <a:gd name="T7" fmla="*/ 115194 h 116204"/>
              <a:gd name="T8" fmla="*/ 0 w 114300"/>
              <a:gd name="T9" fmla="*/ 0 h 116204"/>
              <a:gd name="T10" fmla="*/ 0 60000 65536"/>
              <a:gd name="T11" fmla="*/ 0 60000 65536"/>
              <a:gd name="T12" fmla="*/ 0 60000 65536"/>
              <a:gd name="T13" fmla="*/ 0 60000 65536"/>
              <a:gd name="T14" fmla="*/ 0 60000 65536"/>
              <a:gd name="T15" fmla="*/ 0 w 114300"/>
              <a:gd name="T16" fmla="*/ 0 h 116204"/>
              <a:gd name="T17" fmla="*/ 114300 w 114300"/>
              <a:gd name="T18" fmla="*/ 116204 h 116204"/>
            </a:gdLst>
            <a:ahLst/>
            <a:cxnLst>
              <a:cxn ang="T10">
                <a:pos x="T0" y="T1"/>
              </a:cxn>
              <a:cxn ang="T11">
                <a:pos x="T2" y="T3"/>
              </a:cxn>
              <a:cxn ang="T12">
                <a:pos x="T4" y="T5"/>
              </a:cxn>
              <a:cxn ang="T13">
                <a:pos x="T6" y="T7"/>
              </a:cxn>
              <a:cxn ang="T14">
                <a:pos x="T8" y="T9"/>
              </a:cxn>
            </a:cxnLst>
            <a:rect l="T15" t="T16" r="T17" b="T18"/>
            <a:pathLst>
              <a:path w="114300" h="116204">
                <a:moveTo>
                  <a:pt x="0" y="0"/>
                </a:moveTo>
                <a:lnTo>
                  <a:pt x="114300" y="0"/>
                </a:lnTo>
                <a:lnTo>
                  <a:pt x="114300" y="115823"/>
                </a:lnTo>
                <a:lnTo>
                  <a:pt x="0" y="115823"/>
                </a:lnTo>
                <a:lnTo>
                  <a:pt x="0" y="0"/>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02" name="object 98"/>
          <p:cNvSpPr txBox="1"/>
          <p:nvPr/>
        </p:nvSpPr>
        <p:spPr>
          <a:xfrm>
            <a:off x="1592263" y="1530606"/>
            <a:ext cx="5338762" cy="276999"/>
          </a:xfrm>
          <a:prstGeom prst="rect">
            <a:avLst/>
          </a:prstGeom>
        </p:spPr>
        <p:txBody>
          <a:bodyPr wrap="square" lIns="0" tIns="0" rIns="0" bIns="0">
            <a:spAutoFit/>
          </a:bodyPr>
          <a:lstStyle/>
          <a:p>
            <a:pPr marL="64135" fontAlgn="auto">
              <a:spcBef>
                <a:spcPts val="0"/>
              </a:spcBef>
              <a:spcAft>
                <a:spcPts val="0"/>
              </a:spcAft>
              <a:tabLst>
                <a:tab pos="1445260" algn="l"/>
                <a:tab pos="2559685" algn="l"/>
              </a:tabLst>
              <a:defRPr/>
            </a:pPr>
            <a:r>
              <a:rPr spc="-5" dirty="0">
                <a:solidFill>
                  <a:prstClr val="black"/>
                </a:solidFill>
                <a:latin typeface="Arial"/>
                <a:cs typeface="Arial"/>
              </a:rPr>
              <a:t>Physician	Dentist	</a:t>
            </a:r>
            <a:r>
              <a:rPr spc="-10" dirty="0">
                <a:solidFill>
                  <a:prstClr val="black"/>
                </a:solidFill>
                <a:latin typeface="Arial"/>
                <a:cs typeface="Arial"/>
              </a:rPr>
              <a:t>Population</a:t>
            </a:r>
            <a:endParaRPr dirty="0">
              <a:solidFill>
                <a:prstClr val="black"/>
              </a:solidFill>
              <a:latin typeface="Arial"/>
              <a:cs typeface="Arial"/>
            </a:endParaRPr>
          </a:p>
        </p:txBody>
      </p:sp>
      <p:sp>
        <p:nvSpPr>
          <p:cNvPr id="103" name="Rectangle 102"/>
          <p:cNvSpPr/>
          <p:nvPr/>
        </p:nvSpPr>
        <p:spPr>
          <a:xfrm>
            <a:off x="536655" y="5906839"/>
            <a:ext cx="2215991" cy="230832"/>
          </a:xfrm>
          <a:prstGeom prst="rect">
            <a:avLst/>
          </a:prstGeom>
        </p:spPr>
        <p:txBody>
          <a:bodyPr wrap="none">
            <a:spAutoFit/>
          </a:bodyPr>
          <a:lstStyle/>
          <a:p>
            <a:pPr marL="12700" fontAlgn="auto">
              <a:spcBef>
                <a:spcPts val="90"/>
              </a:spcBef>
              <a:spcAft>
                <a:spcPts val="0"/>
              </a:spcAft>
              <a:defRPr/>
            </a:pPr>
            <a:r>
              <a:rPr lang="en-US" sz="900" i="1" spc="-5" dirty="0" err="1">
                <a:latin typeface="Arial" pitchFamily="34" charset="0"/>
                <a:cs typeface="Arial" pitchFamily="34" charset="0"/>
              </a:rPr>
              <a:t>Occup</a:t>
            </a:r>
            <a:r>
              <a:rPr lang="en-US" sz="900" i="1" spc="-5" dirty="0">
                <a:latin typeface="Arial" pitchFamily="34" charset="0"/>
                <a:cs typeface="Arial" pitchFamily="34" charset="0"/>
              </a:rPr>
              <a:t> Med (</a:t>
            </a:r>
            <a:r>
              <a:rPr lang="en-US" sz="900" i="1" spc="-5" dirty="0" err="1">
                <a:latin typeface="Arial" pitchFamily="34" charset="0"/>
                <a:cs typeface="Arial" pitchFamily="34" charset="0"/>
              </a:rPr>
              <a:t>Lond</a:t>
            </a:r>
            <a:r>
              <a:rPr lang="en-US" sz="900" i="1" spc="-5" dirty="0">
                <a:latin typeface="Arial" pitchFamily="34" charset="0"/>
                <a:cs typeface="Arial" pitchFamily="34" charset="0"/>
              </a:rPr>
              <a:t>). 2008. 58 (1):</a:t>
            </a:r>
            <a:r>
              <a:rPr lang="en-US" sz="900" i="1" spc="75" dirty="0">
                <a:latin typeface="Arial" pitchFamily="34" charset="0"/>
                <a:cs typeface="Arial" pitchFamily="34" charset="0"/>
              </a:rPr>
              <a:t> </a:t>
            </a:r>
            <a:r>
              <a:rPr lang="en-US" sz="900" i="1" spc="-5" dirty="0">
                <a:latin typeface="Arial" pitchFamily="34" charset="0"/>
                <a:cs typeface="Arial" pitchFamily="34" charset="0"/>
              </a:rPr>
              <a:t>25-29.</a:t>
            </a:r>
            <a:endParaRPr lang="en-US" sz="900" i="1" dirty="0">
              <a:latin typeface="Arial" pitchFamily="34" charset="0"/>
              <a:cs typeface="Arial" pitchFamily="34" charset="0"/>
            </a:endParaRPr>
          </a:p>
        </p:txBody>
      </p:sp>
      <p:sp>
        <p:nvSpPr>
          <p:cNvPr id="104" name="Rectangle 103"/>
          <p:cNvSpPr/>
          <p:nvPr/>
        </p:nvSpPr>
        <p:spPr>
          <a:xfrm>
            <a:off x="3478213" y="5784650"/>
            <a:ext cx="1922462" cy="307777"/>
          </a:xfrm>
          <a:prstGeom prst="rect">
            <a:avLst/>
          </a:prstGeom>
        </p:spPr>
        <p:txBody>
          <a:bodyPr wrap="square">
            <a:spAutoFit/>
          </a:bodyPr>
          <a:lstStyle/>
          <a:p>
            <a:pPr marL="313690" fontAlgn="auto">
              <a:spcBef>
                <a:spcPts val="0"/>
              </a:spcBef>
              <a:spcAft>
                <a:spcPts val="0"/>
              </a:spcAft>
              <a:tabLst>
                <a:tab pos="1242060" algn="l"/>
              </a:tabLst>
              <a:defRPr/>
            </a:pPr>
            <a:r>
              <a:rPr lang="en-US" sz="1400" b="1" dirty="0">
                <a:solidFill>
                  <a:prstClr val="black"/>
                </a:solidFill>
                <a:latin typeface="Arial"/>
                <a:cs typeface="Arial"/>
              </a:rPr>
              <a:t>Age</a:t>
            </a:r>
            <a:r>
              <a:rPr lang="en-US" sz="1400" b="1" spc="-85" dirty="0">
                <a:solidFill>
                  <a:prstClr val="black"/>
                </a:solidFill>
                <a:latin typeface="Arial"/>
                <a:cs typeface="Arial"/>
              </a:rPr>
              <a:t> </a:t>
            </a:r>
            <a:r>
              <a:rPr lang="en-US" sz="1400" b="1" dirty="0">
                <a:solidFill>
                  <a:prstClr val="black"/>
                </a:solidFill>
                <a:latin typeface="Arial"/>
                <a:cs typeface="Arial"/>
              </a:rPr>
              <a:t>Cohort</a:t>
            </a:r>
            <a:endParaRPr lang="en-US" sz="1400" dirty="0">
              <a:solidFill>
                <a:prstClr val="black"/>
              </a:solidFill>
              <a:latin typeface="Arial"/>
              <a:cs typeface="Arial"/>
            </a:endParaRPr>
          </a:p>
        </p:txBody>
      </p:sp>
      <p:sp>
        <p:nvSpPr>
          <p:cNvPr id="105" name="Title 1"/>
          <p:cNvSpPr txBox="1">
            <a:spLocks/>
          </p:cNvSpPr>
          <p:nvPr/>
        </p:nvSpPr>
        <p:spPr>
          <a:xfrm>
            <a:off x="-16669" y="-117313"/>
            <a:ext cx="7050882" cy="13398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800" kern="1200">
                <a:solidFill>
                  <a:schemeClr val="tx1">
                    <a:lumMod val="75000"/>
                    <a:lumOff val="25000"/>
                  </a:schemeClr>
                </a:solidFill>
                <a:latin typeface="+mj-lt"/>
                <a:ea typeface="+mj-ea"/>
                <a:cs typeface="+mj-cs"/>
              </a:defRPr>
            </a:lvl1pPr>
          </a:lstStyle>
          <a:p>
            <a:pPr algn="l" fontAlgn="auto">
              <a:spcAft>
                <a:spcPts val="0"/>
              </a:spcAft>
            </a:pPr>
            <a:r>
              <a:rPr lang="en-US" sz="2400" b="1" cap="all" dirty="0">
                <a:solidFill>
                  <a:srgbClr val="1C2D73"/>
                </a:solidFill>
              </a:rPr>
              <a:t>Incidence of Suicide Among White Male Physicians, Dentists, and General Population</a:t>
            </a:r>
          </a:p>
        </p:txBody>
      </p:sp>
    </p:spTree>
    <p:extLst>
      <p:ext uri="{BB962C8B-B14F-4D97-AF65-F5344CB8AC3E}">
        <p14:creationId xmlns:p14="http://schemas.microsoft.com/office/powerpoint/2010/main" val="8580903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a:solidFill>
                  <a:srgbClr val="1C2D73"/>
                </a:solidFill>
              </a:rPr>
              <a:t>Causes of Death Among Residents</a:t>
            </a:r>
          </a:p>
        </p:txBody>
      </p:sp>
      <p:sp>
        <p:nvSpPr>
          <p:cNvPr id="3" name="Content Placeholder 2"/>
          <p:cNvSpPr>
            <a:spLocks noGrp="1"/>
          </p:cNvSpPr>
          <p:nvPr>
            <p:ph sz="quarter" idx="13"/>
          </p:nvPr>
        </p:nvSpPr>
        <p:spPr>
          <a:xfrm>
            <a:off x="457200" y="1985415"/>
            <a:ext cx="7815262" cy="2852803"/>
          </a:xfrm>
        </p:spPr>
        <p:txBody>
          <a:bodyPr>
            <a:normAutofit lnSpcReduction="10000"/>
          </a:bodyPr>
          <a:lstStyle/>
          <a:p>
            <a:r>
              <a:rPr lang="en-US" sz="2000" dirty="0"/>
              <a:t>380,000 residents over 14 years from </a:t>
            </a:r>
            <a:r>
              <a:rPr lang="is-IS" sz="2000" dirty="0"/>
              <a:t>2000-2014</a:t>
            </a:r>
            <a:endParaRPr lang="en-US" sz="2000" dirty="0"/>
          </a:p>
          <a:p>
            <a:r>
              <a:rPr lang="en-US" sz="2000" dirty="0"/>
              <a:t>324 died during residency (220 men and 104 women)</a:t>
            </a:r>
          </a:p>
          <a:p>
            <a:r>
              <a:rPr lang="en-US" sz="2000" dirty="0"/>
              <a:t>Leading causes:  neoplastic disease, followed by suicide and then accidents</a:t>
            </a:r>
          </a:p>
          <a:p>
            <a:r>
              <a:rPr lang="en-US" sz="2000" dirty="0"/>
              <a:t>For men, suicide was the leading cause</a:t>
            </a:r>
          </a:p>
          <a:p>
            <a:r>
              <a:rPr lang="en-US" sz="2000" dirty="0"/>
              <a:t>For women, malignancies was the leading cause</a:t>
            </a:r>
          </a:p>
          <a:p>
            <a:r>
              <a:rPr lang="en-US" sz="2000" dirty="0"/>
              <a:t>Lower than in age and gender matched controls in the population</a:t>
            </a:r>
          </a:p>
          <a:p>
            <a:r>
              <a:rPr lang="en-US" sz="2000" dirty="0"/>
              <a:t>Deaths by suicide higher earlier in training</a:t>
            </a:r>
          </a:p>
        </p:txBody>
      </p:sp>
      <p:sp>
        <p:nvSpPr>
          <p:cNvPr id="6" name="TextBox 5"/>
          <p:cNvSpPr txBox="1"/>
          <p:nvPr/>
        </p:nvSpPr>
        <p:spPr>
          <a:xfrm>
            <a:off x="457200" y="5751248"/>
            <a:ext cx="2621230" cy="230832"/>
          </a:xfrm>
          <a:prstGeom prst="rect">
            <a:avLst/>
          </a:prstGeom>
          <a:noFill/>
        </p:spPr>
        <p:txBody>
          <a:bodyPr wrap="none" rtlCol="0">
            <a:spAutoFit/>
          </a:bodyPr>
          <a:lstStyle/>
          <a:p>
            <a:pPr marL="0" lvl="8" fontAlgn="base">
              <a:spcBef>
                <a:spcPct val="0"/>
              </a:spcBef>
              <a:spcAft>
                <a:spcPct val="0"/>
              </a:spcAft>
            </a:pPr>
            <a:r>
              <a:rPr lang="en-US" sz="900" i="1" dirty="0" err="1">
                <a:latin typeface="Arial" pitchFamily="34" charset="0"/>
                <a:cs typeface="Arial" pitchFamily="34" charset="0"/>
              </a:rPr>
              <a:t>Yaghmour</a:t>
            </a:r>
            <a:r>
              <a:rPr lang="en-US" sz="900" i="1" dirty="0">
                <a:latin typeface="Arial" pitchFamily="34" charset="0"/>
                <a:cs typeface="Arial" pitchFamily="34" charset="0"/>
              </a:rPr>
              <a:t>, </a:t>
            </a:r>
            <a:r>
              <a:rPr lang="en-US" sz="900" i="1" dirty="0" err="1">
                <a:latin typeface="Arial" pitchFamily="34" charset="0"/>
                <a:cs typeface="Arial" pitchFamily="34" charset="0"/>
              </a:rPr>
              <a:t>et.al</a:t>
            </a:r>
            <a:r>
              <a:rPr lang="en-US" sz="900" i="1" dirty="0">
                <a:latin typeface="Arial" pitchFamily="34" charset="0"/>
                <a:cs typeface="Arial" pitchFamily="34" charset="0"/>
              </a:rPr>
              <a:t>. Academic Medicine, July 2017</a:t>
            </a:r>
          </a:p>
        </p:txBody>
      </p:sp>
    </p:spTree>
    <p:extLst>
      <p:ext uri="{BB962C8B-B14F-4D97-AF65-F5344CB8AC3E}">
        <p14:creationId xmlns:p14="http://schemas.microsoft.com/office/powerpoint/2010/main" val="2788708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147E8-7547-4C7C-BDF6-71974384D45E}"/>
              </a:ext>
            </a:extLst>
          </p:cNvPr>
          <p:cNvSpPr>
            <a:spLocks noGrp="1"/>
          </p:cNvSpPr>
          <p:nvPr>
            <p:ph type="title"/>
          </p:nvPr>
        </p:nvSpPr>
        <p:spPr/>
        <p:txBody>
          <a:bodyPr/>
          <a:lstStyle/>
          <a:p>
            <a:r>
              <a:rPr lang="en-US" b="1" dirty="0"/>
              <a:t>Barriers to Treatment</a:t>
            </a:r>
            <a:endParaRPr lang="en-US" dirty="0"/>
          </a:p>
        </p:txBody>
      </p:sp>
    </p:spTree>
    <p:extLst>
      <p:ext uri="{BB962C8B-B14F-4D97-AF65-F5344CB8AC3E}">
        <p14:creationId xmlns:p14="http://schemas.microsoft.com/office/powerpoint/2010/main" val="41326531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228599" y="1679657"/>
            <a:ext cx="4679067" cy="3899340"/>
            <a:chOff x="288" y="816"/>
            <a:chExt cx="5280" cy="3264"/>
          </a:xfrm>
        </p:grpSpPr>
        <p:sp>
          <p:nvSpPr>
            <p:cNvPr id="38917" name="AutoShape 4"/>
            <p:cNvSpPr>
              <a:spLocks noChangeAspect="1" noChangeArrowheads="1" noTextEdit="1"/>
            </p:cNvSpPr>
            <p:nvPr/>
          </p:nvSpPr>
          <p:spPr bwMode="auto">
            <a:xfrm>
              <a:off x="288" y="879"/>
              <a:ext cx="5280" cy="3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200">
                <a:solidFill>
                  <a:srgbClr val="000000"/>
                </a:solidFill>
              </a:endParaRPr>
            </a:p>
          </p:txBody>
        </p:sp>
        <p:sp>
          <p:nvSpPr>
            <p:cNvPr id="38918" name="Freeform 5"/>
            <p:cNvSpPr>
              <a:spLocks/>
            </p:cNvSpPr>
            <p:nvPr/>
          </p:nvSpPr>
          <p:spPr bwMode="auto">
            <a:xfrm>
              <a:off x="758" y="3458"/>
              <a:ext cx="2904" cy="135"/>
            </a:xfrm>
            <a:custGeom>
              <a:avLst/>
              <a:gdLst>
                <a:gd name="T0" fmla="*/ 0 w 2904"/>
                <a:gd name="T1" fmla="*/ 135 h 135"/>
                <a:gd name="T2" fmla="*/ 207 w 2904"/>
                <a:gd name="T3" fmla="*/ 0 h 135"/>
                <a:gd name="T4" fmla="*/ 2904 w 2904"/>
                <a:gd name="T5" fmla="*/ 0 h 135"/>
                <a:gd name="T6" fmla="*/ 2698 w 2904"/>
                <a:gd name="T7" fmla="*/ 135 h 135"/>
                <a:gd name="T8" fmla="*/ 0 w 2904"/>
                <a:gd name="T9" fmla="*/ 135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04" h="135">
                  <a:moveTo>
                    <a:pt x="0" y="135"/>
                  </a:moveTo>
                  <a:lnTo>
                    <a:pt x="207" y="0"/>
                  </a:lnTo>
                  <a:lnTo>
                    <a:pt x="2904" y="0"/>
                  </a:lnTo>
                  <a:lnTo>
                    <a:pt x="2698" y="135"/>
                  </a:lnTo>
                  <a:lnTo>
                    <a:pt x="0" y="135"/>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200">
                <a:solidFill>
                  <a:srgbClr val="000000"/>
                </a:solidFill>
              </a:endParaRPr>
            </a:p>
          </p:txBody>
        </p:sp>
        <p:sp>
          <p:nvSpPr>
            <p:cNvPr id="38919" name="Freeform 6"/>
            <p:cNvSpPr>
              <a:spLocks/>
            </p:cNvSpPr>
            <p:nvPr/>
          </p:nvSpPr>
          <p:spPr bwMode="auto">
            <a:xfrm>
              <a:off x="758" y="1014"/>
              <a:ext cx="207" cy="2579"/>
            </a:xfrm>
            <a:custGeom>
              <a:avLst/>
              <a:gdLst>
                <a:gd name="T0" fmla="*/ 0 w 207"/>
                <a:gd name="T1" fmla="*/ 2579 h 2579"/>
                <a:gd name="T2" fmla="*/ 0 w 207"/>
                <a:gd name="T3" fmla="*/ 135 h 2579"/>
                <a:gd name="T4" fmla="*/ 207 w 207"/>
                <a:gd name="T5" fmla="*/ 0 h 2579"/>
                <a:gd name="T6" fmla="*/ 207 w 207"/>
                <a:gd name="T7" fmla="*/ 2444 h 2579"/>
                <a:gd name="T8" fmla="*/ 0 w 207"/>
                <a:gd name="T9" fmla="*/ 2579 h 25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7" h="2579">
                  <a:moveTo>
                    <a:pt x="0" y="2579"/>
                  </a:moveTo>
                  <a:lnTo>
                    <a:pt x="0" y="135"/>
                  </a:lnTo>
                  <a:lnTo>
                    <a:pt x="207" y="0"/>
                  </a:lnTo>
                  <a:lnTo>
                    <a:pt x="207" y="2444"/>
                  </a:lnTo>
                  <a:lnTo>
                    <a:pt x="0" y="2579"/>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200">
                <a:solidFill>
                  <a:srgbClr val="000000"/>
                </a:solidFill>
              </a:endParaRPr>
            </a:p>
          </p:txBody>
        </p:sp>
        <p:sp>
          <p:nvSpPr>
            <p:cNvPr id="38920" name="Rectangle 7"/>
            <p:cNvSpPr>
              <a:spLocks noChangeArrowheads="1"/>
            </p:cNvSpPr>
            <p:nvPr/>
          </p:nvSpPr>
          <p:spPr bwMode="auto">
            <a:xfrm>
              <a:off x="965" y="1014"/>
              <a:ext cx="2697" cy="2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200">
                <a:solidFill>
                  <a:srgbClr val="000000"/>
                </a:solidFill>
              </a:endParaRPr>
            </a:p>
          </p:txBody>
        </p:sp>
        <p:sp>
          <p:nvSpPr>
            <p:cNvPr id="38921" name="Freeform 8"/>
            <p:cNvSpPr>
              <a:spLocks/>
            </p:cNvSpPr>
            <p:nvPr/>
          </p:nvSpPr>
          <p:spPr bwMode="auto">
            <a:xfrm>
              <a:off x="758" y="3458"/>
              <a:ext cx="2904" cy="135"/>
            </a:xfrm>
            <a:custGeom>
              <a:avLst/>
              <a:gdLst>
                <a:gd name="T0" fmla="*/ 0 w 352"/>
                <a:gd name="T1" fmla="*/ 7598 h 18"/>
                <a:gd name="T2" fmla="*/ 14025 w 352"/>
                <a:gd name="T3" fmla="*/ 0 h 18"/>
                <a:gd name="T4" fmla="*/ 197654 w 352"/>
                <a:gd name="T5" fmla="*/ 0 h 18"/>
                <a:gd name="T6" fmla="*/ 0 60000 65536"/>
                <a:gd name="T7" fmla="*/ 0 60000 65536"/>
                <a:gd name="T8" fmla="*/ 0 60000 65536"/>
              </a:gdLst>
              <a:ahLst/>
              <a:cxnLst>
                <a:cxn ang="T6">
                  <a:pos x="T0" y="T1"/>
                </a:cxn>
                <a:cxn ang="T7">
                  <a:pos x="T2" y="T3"/>
                </a:cxn>
                <a:cxn ang="T8">
                  <a:pos x="T4" y="T5"/>
                </a:cxn>
              </a:cxnLst>
              <a:rect l="0" t="0" r="r" b="b"/>
              <a:pathLst>
                <a:path w="352" h="18">
                  <a:moveTo>
                    <a:pt x="0" y="18"/>
                  </a:moveTo>
                  <a:lnTo>
                    <a:pt x="25" y="0"/>
                  </a:lnTo>
                  <a:lnTo>
                    <a:pt x="352"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200">
                <a:solidFill>
                  <a:srgbClr val="000000"/>
                </a:solidFill>
              </a:endParaRPr>
            </a:p>
          </p:txBody>
        </p:sp>
        <p:sp>
          <p:nvSpPr>
            <p:cNvPr id="38922" name="Freeform 9"/>
            <p:cNvSpPr>
              <a:spLocks/>
            </p:cNvSpPr>
            <p:nvPr/>
          </p:nvSpPr>
          <p:spPr bwMode="auto">
            <a:xfrm>
              <a:off x="758" y="3180"/>
              <a:ext cx="2904" cy="143"/>
            </a:xfrm>
            <a:custGeom>
              <a:avLst/>
              <a:gdLst>
                <a:gd name="T0" fmla="*/ 0 w 352"/>
                <a:gd name="T1" fmla="*/ 8098 h 19"/>
                <a:gd name="T2" fmla="*/ 14025 w 352"/>
                <a:gd name="T3" fmla="*/ 0 h 19"/>
                <a:gd name="T4" fmla="*/ 197654 w 352"/>
                <a:gd name="T5" fmla="*/ 0 h 19"/>
                <a:gd name="T6" fmla="*/ 0 60000 65536"/>
                <a:gd name="T7" fmla="*/ 0 60000 65536"/>
                <a:gd name="T8" fmla="*/ 0 60000 65536"/>
              </a:gdLst>
              <a:ahLst/>
              <a:cxnLst>
                <a:cxn ang="T6">
                  <a:pos x="T0" y="T1"/>
                </a:cxn>
                <a:cxn ang="T7">
                  <a:pos x="T2" y="T3"/>
                </a:cxn>
                <a:cxn ang="T8">
                  <a:pos x="T4" y="T5"/>
                </a:cxn>
              </a:cxnLst>
              <a:rect l="0" t="0" r="r" b="b"/>
              <a:pathLst>
                <a:path w="352" h="19">
                  <a:moveTo>
                    <a:pt x="0" y="19"/>
                  </a:moveTo>
                  <a:lnTo>
                    <a:pt x="25" y="0"/>
                  </a:lnTo>
                  <a:lnTo>
                    <a:pt x="352"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200">
                <a:solidFill>
                  <a:srgbClr val="000000"/>
                </a:solidFill>
              </a:endParaRPr>
            </a:p>
          </p:txBody>
        </p:sp>
        <p:sp>
          <p:nvSpPr>
            <p:cNvPr id="38923" name="Freeform 10"/>
            <p:cNvSpPr>
              <a:spLocks/>
            </p:cNvSpPr>
            <p:nvPr/>
          </p:nvSpPr>
          <p:spPr bwMode="auto">
            <a:xfrm>
              <a:off x="758" y="2911"/>
              <a:ext cx="2904" cy="142"/>
            </a:xfrm>
            <a:custGeom>
              <a:avLst/>
              <a:gdLst>
                <a:gd name="T0" fmla="*/ 0 w 352"/>
                <a:gd name="T1" fmla="*/ 7930 h 19"/>
                <a:gd name="T2" fmla="*/ 14025 w 352"/>
                <a:gd name="T3" fmla="*/ 0 h 19"/>
                <a:gd name="T4" fmla="*/ 197654 w 352"/>
                <a:gd name="T5" fmla="*/ 0 h 19"/>
                <a:gd name="T6" fmla="*/ 0 60000 65536"/>
                <a:gd name="T7" fmla="*/ 0 60000 65536"/>
                <a:gd name="T8" fmla="*/ 0 60000 65536"/>
              </a:gdLst>
              <a:ahLst/>
              <a:cxnLst>
                <a:cxn ang="T6">
                  <a:pos x="T0" y="T1"/>
                </a:cxn>
                <a:cxn ang="T7">
                  <a:pos x="T2" y="T3"/>
                </a:cxn>
                <a:cxn ang="T8">
                  <a:pos x="T4" y="T5"/>
                </a:cxn>
              </a:cxnLst>
              <a:rect l="0" t="0" r="r" b="b"/>
              <a:pathLst>
                <a:path w="352" h="19">
                  <a:moveTo>
                    <a:pt x="0" y="19"/>
                  </a:moveTo>
                  <a:lnTo>
                    <a:pt x="25" y="0"/>
                  </a:lnTo>
                  <a:lnTo>
                    <a:pt x="352"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200">
                <a:solidFill>
                  <a:srgbClr val="000000"/>
                </a:solidFill>
              </a:endParaRPr>
            </a:p>
          </p:txBody>
        </p:sp>
        <p:sp>
          <p:nvSpPr>
            <p:cNvPr id="38924" name="Freeform 11"/>
            <p:cNvSpPr>
              <a:spLocks/>
            </p:cNvSpPr>
            <p:nvPr/>
          </p:nvSpPr>
          <p:spPr bwMode="auto">
            <a:xfrm>
              <a:off x="758" y="2641"/>
              <a:ext cx="2904" cy="142"/>
            </a:xfrm>
            <a:custGeom>
              <a:avLst/>
              <a:gdLst>
                <a:gd name="T0" fmla="*/ 0 w 352"/>
                <a:gd name="T1" fmla="*/ 7930 h 19"/>
                <a:gd name="T2" fmla="*/ 14025 w 352"/>
                <a:gd name="T3" fmla="*/ 0 h 19"/>
                <a:gd name="T4" fmla="*/ 197654 w 352"/>
                <a:gd name="T5" fmla="*/ 0 h 19"/>
                <a:gd name="T6" fmla="*/ 0 60000 65536"/>
                <a:gd name="T7" fmla="*/ 0 60000 65536"/>
                <a:gd name="T8" fmla="*/ 0 60000 65536"/>
              </a:gdLst>
              <a:ahLst/>
              <a:cxnLst>
                <a:cxn ang="T6">
                  <a:pos x="T0" y="T1"/>
                </a:cxn>
                <a:cxn ang="T7">
                  <a:pos x="T2" y="T3"/>
                </a:cxn>
                <a:cxn ang="T8">
                  <a:pos x="T4" y="T5"/>
                </a:cxn>
              </a:cxnLst>
              <a:rect l="0" t="0" r="r" b="b"/>
              <a:pathLst>
                <a:path w="352" h="19">
                  <a:moveTo>
                    <a:pt x="0" y="19"/>
                  </a:moveTo>
                  <a:lnTo>
                    <a:pt x="25" y="0"/>
                  </a:lnTo>
                  <a:lnTo>
                    <a:pt x="352"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200">
                <a:solidFill>
                  <a:srgbClr val="000000"/>
                </a:solidFill>
              </a:endParaRPr>
            </a:p>
          </p:txBody>
        </p:sp>
        <p:sp>
          <p:nvSpPr>
            <p:cNvPr id="38925" name="Freeform 12"/>
            <p:cNvSpPr>
              <a:spLocks/>
            </p:cNvSpPr>
            <p:nvPr/>
          </p:nvSpPr>
          <p:spPr bwMode="auto">
            <a:xfrm>
              <a:off x="758" y="2371"/>
              <a:ext cx="2904" cy="142"/>
            </a:xfrm>
            <a:custGeom>
              <a:avLst/>
              <a:gdLst>
                <a:gd name="T0" fmla="*/ 0 w 352"/>
                <a:gd name="T1" fmla="*/ 7930 h 19"/>
                <a:gd name="T2" fmla="*/ 14025 w 352"/>
                <a:gd name="T3" fmla="*/ 0 h 19"/>
                <a:gd name="T4" fmla="*/ 197654 w 352"/>
                <a:gd name="T5" fmla="*/ 0 h 19"/>
                <a:gd name="T6" fmla="*/ 0 60000 65536"/>
                <a:gd name="T7" fmla="*/ 0 60000 65536"/>
                <a:gd name="T8" fmla="*/ 0 60000 65536"/>
              </a:gdLst>
              <a:ahLst/>
              <a:cxnLst>
                <a:cxn ang="T6">
                  <a:pos x="T0" y="T1"/>
                </a:cxn>
                <a:cxn ang="T7">
                  <a:pos x="T2" y="T3"/>
                </a:cxn>
                <a:cxn ang="T8">
                  <a:pos x="T4" y="T5"/>
                </a:cxn>
              </a:cxnLst>
              <a:rect l="0" t="0" r="r" b="b"/>
              <a:pathLst>
                <a:path w="352" h="19">
                  <a:moveTo>
                    <a:pt x="0" y="19"/>
                  </a:moveTo>
                  <a:lnTo>
                    <a:pt x="25" y="0"/>
                  </a:lnTo>
                  <a:lnTo>
                    <a:pt x="352"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200">
                <a:solidFill>
                  <a:srgbClr val="000000"/>
                </a:solidFill>
              </a:endParaRPr>
            </a:p>
          </p:txBody>
        </p:sp>
        <p:sp>
          <p:nvSpPr>
            <p:cNvPr id="38926" name="Freeform 13"/>
            <p:cNvSpPr>
              <a:spLocks/>
            </p:cNvSpPr>
            <p:nvPr/>
          </p:nvSpPr>
          <p:spPr bwMode="auto">
            <a:xfrm>
              <a:off x="758" y="2093"/>
              <a:ext cx="2904" cy="143"/>
            </a:xfrm>
            <a:custGeom>
              <a:avLst/>
              <a:gdLst>
                <a:gd name="T0" fmla="*/ 0 w 352"/>
                <a:gd name="T1" fmla="*/ 8098 h 19"/>
                <a:gd name="T2" fmla="*/ 14025 w 352"/>
                <a:gd name="T3" fmla="*/ 0 h 19"/>
                <a:gd name="T4" fmla="*/ 197654 w 352"/>
                <a:gd name="T5" fmla="*/ 0 h 19"/>
                <a:gd name="T6" fmla="*/ 0 60000 65536"/>
                <a:gd name="T7" fmla="*/ 0 60000 65536"/>
                <a:gd name="T8" fmla="*/ 0 60000 65536"/>
              </a:gdLst>
              <a:ahLst/>
              <a:cxnLst>
                <a:cxn ang="T6">
                  <a:pos x="T0" y="T1"/>
                </a:cxn>
                <a:cxn ang="T7">
                  <a:pos x="T2" y="T3"/>
                </a:cxn>
                <a:cxn ang="T8">
                  <a:pos x="T4" y="T5"/>
                </a:cxn>
              </a:cxnLst>
              <a:rect l="0" t="0" r="r" b="b"/>
              <a:pathLst>
                <a:path w="352" h="19">
                  <a:moveTo>
                    <a:pt x="0" y="19"/>
                  </a:moveTo>
                  <a:lnTo>
                    <a:pt x="25" y="0"/>
                  </a:lnTo>
                  <a:lnTo>
                    <a:pt x="352"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200">
                <a:solidFill>
                  <a:srgbClr val="000000"/>
                </a:solidFill>
              </a:endParaRPr>
            </a:p>
          </p:txBody>
        </p:sp>
        <p:sp>
          <p:nvSpPr>
            <p:cNvPr id="38927" name="Freeform 14"/>
            <p:cNvSpPr>
              <a:spLocks/>
            </p:cNvSpPr>
            <p:nvPr/>
          </p:nvSpPr>
          <p:spPr bwMode="auto">
            <a:xfrm>
              <a:off x="758" y="1824"/>
              <a:ext cx="2904" cy="142"/>
            </a:xfrm>
            <a:custGeom>
              <a:avLst/>
              <a:gdLst>
                <a:gd name="T0" fmla="*/ 0 w 352"/>
                <a:gd name="T1" fmla="*/ 7930 h 19"/>
                <a:gd name="T2" fmla="*/ 14025 w 352"/>
                <a:gd name="T3" fmla="*/ 0 h 19"/>
                <a:gd name="T4" fmla="*/ 197654 w 352"/>
                <a:gd name="T5" fmla="*/ 0 h 19"/>
                <a:gd name="T6" fmla="*/ 0 60000 65536"/>
                <a:gd name="T7" fmla="*/ 0 60000 65536"/>
                <a:gd name="T8" fmla="*/ 0 60000 65536"/>
              </a:gdLst>
              <a:ahLst/>
              <a:cxnLst>
                <a:cxn ang="T6">
                  <a:pos x="T0" y="T1"/>
                </a:cxn>
                <a:cxn ang="T7">
                  <a:pos x="T2" y="T3"/>
                </a:cxn>
                <a:cxn ang="T8">
                  <a:pos x="T4" y="T5"/>
                </a:cxn>
              </a:cxnLst>
              <a:rect l="0" t="0" r="r" b="b"/>
              <a:pathLst>
                <a:path w="352" h="19">
                  <a:moveTo>
                    <a:pt x="0" y="19"/>
                  </a:moveTo>
                  <a:lnTo>
                    <a:pt x="25" y="0"/>
                  </a:lnTo>
                  <a:lnTo>
                    <a:pt x="352"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200">
                <a:solidFill>
                  <a:srgbClr val="000000"/>
                </a:solidFill>
              </a:endParaRPr>
            </a:p>
          </p:txBody>
        </p:sp>
        <p:sp>
          <p:nvSpPr>
            <p:cNvPr id="38928" name="Freeform 15"/>
            <p:cNvSpPr>
              <a:spLocks/>
            </p:cNvSpPr>
            <p:nvPr/>
          </p:nvSpPr>
          <p:spPr bwMode="auto">
            <a:xfrm>
              <a:off x="758" y="1554"/>
              <a:ext cx="2904" cy="142"/>
            </a:xfrm>
            <a:custGeom>
              <a:avLst/>
              <a:gdLst>
                <a:gd name="T0" fmla="*/ 0 w 352"/>
                <a:gd name="T1" fmla="*/ 7930 h 19"/>
                <a:gd name="T2" fmla="*/ 14025 w 352"/>
                <a:gd name="T3" fmla="*/ 0 h 19"/>
                <a:gd name="T4" fmla="*/ 197654 w 352"/>
                <a:gd name="T5" fmla="*/ 0 h 19"/>
                <a:gd name="T6" fmla="*/ 0 60000 65536"/>
                <a:gd name="T7" fmla="*/ 0 60000 65536"/>
                <a:gd name="T8" fmla="*/ 0 60000 65536"/>
              </a:gdLst>
              <a:ahLst/>
              <a:cxnLst>
                <a:cxn ang="T6">
                  <a:pos x="T0" y="T1"/>
                </a:cxn>
                <a:cxn ang="T7">
                  <a:pos x="T2" y="T3"/>
                </a:cxn>
                <a:cxn ang="T8">
                  <a:pos x="T4" y="T5"/>
                </a:cxn>
              </a:cxnLst>
              <a:rect l="0" t="0" r="r" b="b"/>
              <a:pathLst>
                <a:path w="352" h="19">
                  <a:moveTo>
                    <a:pt x="0" y="19"/>
                  </a:moveTo>
                  <a:lnTo>
                    <a:pt x="25" y="0"/>
                  </a:lnTo>
                  <a:lnTo>
                    <a:pt x="352"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200">
                <a:solidFill>
                  <a:srgbClr val="000000"/>
                </a:solidFill>
              </a:endParaRPr>
            </a:p>
          </p:txBody>
        </p:sp>
        <p:sp>
          <p:nvSpPr>
            <p:cNvPr id="38929" name="Freeform 16"/>
            <p:cNvSpPr>
              <a:spLocks/>
            </p:cNvSpPr>
            <p:nvPr/>
          </p:nvSpPr>
          <p:spPr bwMode="auto">
            <a:xfrm>
              <a:off x="758" y="1284"/>
              <a:ext cx="2904" cy="142"/>
            </a:xfrm>
            <a:custGeom>
              <a:avLst/>
              <a:gdLst>
                <a:gd name="T0" fmla="*/ 0 w 352"/>
                <a:gd name="T1" fmla="*/ 7930 h 19"/>
                <a:gd name="T2" fmla="*/ 14025 w 352"/>
                <a:gd name="T3" fmla="*/ 0 h 19"/>
                <a:gd name="T4" fmla="*/ 197654 w 352"/>
                <a:gd name="T5" fmla="*/ 0 h 19"/>
                <a:gd name="T6" fmla="*/ 0 60000 65536"/>
                <a:gd name="T7" fmla="*/ 0 60000 65536"/>
                <a:gd name="T8" fmla="*/ 0 60000 65536"/>
              </a:gdLst>
              <a:ahLst/>
              <a:cxnLst>
                <a:cxn ang="T6">
                  <a:pos x="T0" y="T1"/>
                </a:cxn>
                <a:cxn ang="T7">
                  <a:pos x="T2" y="T3"/>
                </a:cxn>
                <a:cxn ang="T8">
                  <a:pos x="T4" y="T5"/>
                </a:cxn>
              </a:cxnLst>
              <a:rect l="0" t="0" r="r" b="b"/>
              <a:pathLst>
                <a:path w="352" h="19">
                  <a:moveTo>
                    <a:pt x="0" y="19"/>
                  </a:moveTo>
                  <a:lnTo>
                    <a:pt x="25" y="0"/>
                  </a:lnTo>
                  <a:lnTo>
                    <a:pt x="352"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200">
                <a:solidFill>
                  <a:srgbClr val="000000"/>
                </a:solidFill>
              </a:endParaRPr>
            </a:p>
          </p:txBody>
        </p:sp>
        <p:sp>
          <p:nvSpPr>
            <p:cNvPr id="38930" name="Freeform 17"/>
            <p:cNvSpPr>
              <a:spLocks/>
            </p:cNvSpPr>
            <p:nvPr/>
          </p:nvSpPr>
          <p:spPr bwMode="auto">
            <a:xfrm>
              <a:off x="758" y="1014"/>
              <a:ext cx="2904" cy="135"/>
            </a:xfrm>
            <a:custGeom>
              <a:avLst/>
              <a:gdLst>
                <a:gd name="T0" fmla="*/ 0 w 352"/>
                <a:gd name="T1" fmla="*/ 7598 h 18"/>
                <a:gd name="T2" fmla="*/ 14025 w 352"/>
                <a:gd name="T3" fmla="*/ 0 h 18"/>
                <a:gd name="T4" fmla="*/ 197654 w 352"/>
                <a:gd name="T5" fmla="*/ 0 h 18"/>
                <a:gd name="T6" fmla="*/ 0 60000 65536"/>
                <a:gd name="T7" fmla="*/ 0 60000 65536"/>
                <a:gd name="T8" fmla="*/ 0 60000 65536"/>
              </a:gdLst>
              <a:ahLst/>
              <a:cxnLst>
                <a:cxn ang="T6">
                  <a:pos x="T0" y="T1"/>
                </a:cxn>
                <a:cxn ang="T7">
                  <a:pos x="T2" y="T3"/>
                </a:cxn>
                <a:cxn ang="T8">
                  <a:pos x="T4" y="T5"/>
                </a:cxn>
              </a:cxnLst>
              <a:rect l="0" t="0" r="r" b="b"/>
              <a:pathLst>
                <a:path w="352" h="18">
                  <a:moveTo>
                    <a:pt x="0" y="18"/>
                  </a:moveTo>
                  <a:lnTo>
                    <a:pt x="25" y="0"/>
                  </a:lnTo>
                  <a:lnTo>
                    <a:pt x="352"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200">
                <a:solidFill>
                  <a:srgbClr val="000000"/>
                </a:solidFill>
              </a:endParaRPr>
            </a:p>
          </p:txBody>
        </p:sp>
        <p:sp>
          <p:nvSpPr>
            <p:cNvPr id="38931" name="Freeform 18"/>
            <p:cNvSpPr>
              <a:spLocks/>
            </p:cNvSpPr>
            <p:nvPr/>
          </p:nvSpPr>
          <p:spPr bwMode="auto">
            <a:xfrm>
              <a:off x="758" y="3458"/>
              <a:ext cx="2904" cy="135"/>
            </a:xfrm>
            <a:custGeom>
              <a:avLst/>
              <a:gdLst>
                <a:gd name="T0" fmla="*/ 2904 w 2904"/>
                <a:gd name="T1" fmla="*/ 0 h 135"/>
                <a:gd name="T2" fmla="*/ 2698 w 2904"/>
                <a:gd name="T3" fmla="*/ 135 h 135"/>
                <a:gd name="T4" fmla="*/ 0 w 2904"/>
                <a:gd name="T5" fmla="*/ 135 h 135"/>
                <a:gd name="T6" fmla="*/ 207 w 2904"/>
                <a:gd name="T7" fmla="*/ 0 h 135"/>
                <a:gd name="T8" fmla="*/ 2904 w 2904"/>
                <a:gd name="T9" fmla="*/ 0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04" h="135">
                  <a:moveTo>
                    <a:pt x="2904" y="0"/>
                  </a:moveTo>
                  <a:lnTo>
                    <a:pt x="2698" y="135"/>
                  </a:lnTo>
                  <a:lnTo>
                    <a:pt x="0" y="135"/>
                  </a:lnTo>
                  <a:lnTo>
                    <a:pt x="207" y="0"/>
                  </a:lnTo>
                  <a:lnTo>
                    <a:pt x="2904" y="0"/>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200">
                <a:solidFill>
                  <a:srgbClr val="000000"/>
                </a:solidFill>
              </a:endParaRPr>
            </a:p>
          </p:txBody>
        </p:sp>
        <p:sp>
          <p:nvSpPr>
            <p:cNvPr id="38932" name="Freeform 19"/>
            <p:cNvSpPr>
              <a:spLocks/>
            </p:cNvSpPr>
            <p:nvPr/>
          </p:nvSpPr>
          <p:spPr bwMode="auto">
            <a:xfrm>
              <a:off x="758" y="1014"/>
              <a:ext cx="207" cy="2579"/>
            </a:xfrm>
            <a:custGeom>
              <a:avLst/>
              <a:gdLst>
                <a:gd name="T0" fmla="*/ 0 w 207"/>
                <a:gd name="T1" fmla="*/ 2579 h 2579"/>
                <a:gd name="T2" fmla="*/ 0 w 207"/>
                <a:gd name="T3" fmla="*/ 135 h 2579"/>
                <a:gd name="T4" fmla="*/ 207 w 207"/>
                <a:gd name="T5" fmla="*/ 0 h 2579"/>
                <a:gd name="T6" fmla="*/ 207 w 207"/>
                <a:gd name="T7" fmla="*/ 2444 h 2579"/>
                <a:gd name="T8" fmla="*/ 0 w 207"/>
                <a:gd name="T9" fmla="*/ 2579 h 25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7" h="2579">
                  <a:moveTo>
                    <a:pt x="0" y="2579"/>
                  </a:moveTo>
                  <a:lnTo>
                    <a:pt x="0" y="135"/>
                  </a:lnTo>
                  <a:lnTo>
                    <a:pt x="207" y="0"/>
                  </a:lnTo>
                  <a:lnTo>
                    <a:pt x="207" y="2444"/>
                  </a:lnTo>
                  <a:lnTo>
                    <a:pt x="0" y="2579"/>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200">
                <a:solidFill>
                  <a:srgbClr val="000000"/>
                </a:solidFill>
              </a:endParaRPr>
            </a:p>
          </p:txBody>
        </p:sp>
        <p:sp>
          <p:nvSpPr>
            <p:cNvPr id="38933" name="Rectangle 20"/>
            <p:cNvSpPr>
              <a:spLocks noChangeArrowheads="1"/>
            </p:cNvSpPr>
            <p:nvPr/>
          </p:nvSpPr>
          <p:spPr bwMode="auto">
            <a:xfrm>
              <a:off x="965" y="1014"/>
              <a:ext cx="2697" cy="2444"/>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200">
                <a:solidFill>
                  <a:srgbClr val="000000"/>
                </a:solidFill>
              </a:endParaRPr>
            </a:p>
          </p:txBody>
        </p:sp>
        <p:sp>
          <p:nvSpPr>
            <p:cNvPr id="38934" name="Freeform 21"/>
            <p:cNvSpPr>
              <a:spLocks/>
            </p:cNvSpPr>
            <p:nvPr/>
          </p:nvSpPr>
          <p:spPr bwMode="auto">
            <a:xfrm>
              <a:off x="1806" y="3270"/>
              <a:ext cx="206" cy="323"/>
            </a:xfrm>
            <a:custGeom>
              <a:avLst/>
              <a:gdLst>
                <a:gd name="T0" fmla="*/ 0 w 206"/>
                <a:gd name="T1" fmla="*/ 323 h 323"/>
                <a:gd name="T2" fmla="*/ 0 w 206"/>
                <a:gd name="T3" fmla="*/ 143 h 323"/>
                <a:gd name="T4" fmla="*/ 206 w 206"/>
                <a:gd name="T5" fmla="*/ 0 h 323"/>
                <a:gd name="T6" fmla="*/ 206 w 206"/>
                <a:gd name="T7" fmla="*/ 188 h 323"/>
                <a:gd name="T8" fmla="*/ 0 w 206"/>
                <a:gd name="T9" fmla="*/ 323 h 3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6" h="323">
                  <a:moveTo>
                    <a:pt x="0" y="323"/>
                  </a:moveTo>
                  <a:lnTo>
                    <a:pt x="0" y="143"/>
                  </a:lnTo>
                  <a:lnTo>
                    <a:pt x="206" y="0"/>
                  </a:lnTo>
                  <a:lnTo>
                    <a:pt x="206" y="188"/>
                  </a:lnTo>
                  <a:lnTo>
                    <a:pt x="0" y="323"/>
                  </a:lnTo>
                  <a:close/>
                </a:path>
              </a:pathLst>
            </a:custGeom>
            <a:solidFill>
              <a:srgbClr val="5E7072"/>
            </a:solidFill>
            <a:ln w="12700">
              <a:solidFill>
                <a:srgbClr val="000000"/>
              </a:solidFill>
              <a:prstDash val="solid"/>
              <a:round/>
              <a:headEnd/>
              <a:tailEnd/>
            </a:ln>
          </p:spPr>
          <p:txBody>
            <a:bodyPr/>
            <a:lstStyle/>
            <a:p>
              <a:endParaRPr lang="en-US" sz="1200">
                <a:solidFill>
                  <a:srgbClr val="000000"/>
                </a:solidFill>
              </a:endParaRPr>
            </a:p>
          </p:txBody>
        </p:sp>
        <p:sp>
          <p:nvSpPr>
            <p:cNvPr id="38935" name="Rectangle 22"/>
            <p:cNvSpPr>
              <a:spLocks noChangeArrowheads="1"/>
            </p:cNvSpPr>
            <p:nvPr/>
          </p:nvSpPr>
          <p:spPr bwMode="auto">
            <a:xfrm>
              <a:off x="1212" y="3413"/>
              <a:ext cx="594" cy="180"/>
            </a:xfrm>
            <a:prstGeom prst="rect">
              <a:avLst/>
            </a:prstGeom>
            <a:solidFill>
              <a:srgbClr val="BBE0E3"/>
            </a:solidFill>
            <a:ln w="12700">
              <a:solidFill>
                <a:srgbClr val="000000"/>
              </a:solidFill>
              <a:miter lim="800000"/>
              <a:headEnd/>
              <a:tailEnd/>
            </a:ln>
          </p:spPr>
          <p:txBody>
            <a:bodyPr/>
            <a:lstStyle/>
            <a:p>
              <a:endParaRPr lang="en-US" sz="1200">
                <a:solidFill>
                  <a:srgbClr val="000000"/>
                </a:solidFill>
              </a:endParaRPr>
            </a:p>
          </p:txBody>
        </p:sp>
        <p:sp>
          <p:nvSpPr>
            <p:cNvPr id="38936" name="Freeform 23"/>
            <p:cNvSpPr>
              <a:spLocks/>
            </p:cNvSpPr>
            <p:nvPr/>
          </p:nvSpPr>
          <p:spPr bwMode="auto">
            <a:xfrm>
              <a:off x="1212" y="3270"/>
              <a:ext cx="800" cy="143"/>
            </a:xfrm>
            <a:custGeom>
              <a:avLst/>
              <a:gdLst>
                <a:gd name="T0" fmla="*/ 594 w 800"/>
                <a:gd name="T1" fmla="*/ 143 h 143"/>
                <a:gd name="T2" fmla="*/ 800 w 800"/>
                <a:gd name="T3" fmla="*/ 0 h 143"/>
                <a:gd name="T4" fmla="*/ 206 w 800"/>
                <a:gd name="T5" fmla="*/ 0 h 143"/>
                <a:gd name="T6" fmla="*/ 0 w 800"/>
                <a:gd name="T7" fmla="*/ 143 h 143"/>
                <a:gd name="T8" fmla="*/ 594 w 800"/>
                <a:gd name="T9" fmla="*/ 143 h 1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0" h="143">
                  <a:moveTo>
                    <a:pt x="594" y="143"/>
                  </a:moveTo>
                  <a:lnTo>
                    <a:pt x="800" y="0"/>
                  </a:lnTo>
                  <a:lnTo>
                    <a:pt x="206" y="0"/>
                  </a:lnTo>
                  <a:lnTo>
                    <a:pt x="0" y="143"/>
                  </a:lnTo>
                  <a:lnTo>
                    <a:pt x="594" y="143"/>
                  </a:lnTo>
                  <a:close/>
                </a:path>
              </a:pathLst>
            </a:custGeom>
            <a:solidFill>
              <a:srgbClr val="8CA8AA"/>
            </a:solidFill>
            <a:ln w="12700">
              <a:solidFill>
                <a:srgbClr val="000000"/>
              </a:solidFill>
              <a:prstDash val="solid"/>
              <a:round/>
              <a:headEnd/>
              <a:tailEnd/>
            </a:ln>
          </p:spPr>
          <p:txBody>
            <a:bodyPr/>
            <a:lstStyle/>
            <a:p>
              <a:endParaRPr lang="en-US" sz="1200">
                <a:solidFill>
                  <a:srgbClr val="000000"/>
                </a:solidFill>
              </a:endParaRPr>
            </a:p>
          </p:txBody>
        </p:sp>
        <p:sp>
          <p:nvSpPr>
            <p:cNvPr id="38937" name="Freeform 24"/>
            <p:cNvSpPr>
              <a:spLocks/>
            </p:cNvSpPr>
            <p:nvPr/>
          </p:nvSpPr>
          <p:spPr bwMode="auto">
            <a:xfrm>
              <a:off x="2408" y="3233"/>
              <a:ext cx="207" cy="360"/>
            </a:xfrm>
            <a:custGeom>
              <a:avLst/>
              <a:gdLst>
                <a:gd name="T0" fmla="*/ 0 w 207"/>
                <a:gd name="T1" fmla="*/ 360 h 360"/>
                <a:gd name="T2" fmla="*/ 0 w 207"/>
                <a:gd name="T3" fmla="*/ 142 h 360"/>
                <a:gd name="T4" fmla="*/ 207 w 207"/>
                <a:gd name="T5" fmla="*/ 0 h 360"/>
                <a:gd name="T6" fmla="*/ 207 w 207"/>
                <a:gd name="T7" fmla="*/ 225 h 360"/>
                <a:gd name="T8" fmla="*/ 0 w 207"/>
                <a:gd name="T9" fmla="*/ 360 h 3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7" h="360">
                  <a:moveTo>
                    <a:pt x="0" y="360"/>
                  </a:moveTo>
                  <a:lnTo>
                    <a:pt x="0" y="142"/>
                  </a:lnTo>
                  <a:lnTo>
                    <a:pt x="207" y="0"/>
                  </a:lnTo>
                  <a:lnTo>
                    <a:pt x="207" y="225"/>
                  </a:lnTo>
                  <a:lnTo>
                    <a:pt x="0" y="360"/>
                  </a:lnTo>
                  <a:close/>
                </a:path>
              </a:pathLst>
            </a:custGeom>
            <a:solidFill>
              <a:srgbClr val="1A1A4D"/>
            </a:solidFill>
            <a:ln w="12700">
              <a:solidFill>
                <a:srgbClr val="000000"/>
              </a:solidFill>
              <a:prstDash val="solid"/>
              <a:round/>
              <a:headEnd/>
              <a:tailEnd/>
            </a:ln>
          </p:spPr>
          <p:txBody>
            <a:bodyPr/>
            <a:lstStyle/>
            <a:p>
              <a:endParaRPr lang="en-US" sz="1200">
                <a:solidFill>
                  <a:srgbClr val="000000"/>
                </a:solidFill>
              </a:endParaRPr>
            </a:p>
          </p:txBody>
        </p:sp>
        <p:sp>
          <p:nvSpPr>
            <p:cNvPr id="38938" name="Rectangle 25"/>
            <p:cNvSpPr>
              <a:spLocks noChangeArrowheads="1"/>
            </p:cNvSpPr>
            <p:nvPr/>
          </p:nvSpPr>
          <p:spPr bwMode="auto">
            <a:xfrm>
              <a:off x="1806" y="3375"/>
              <a:ext cx="602" cy="218"/>
            </a:xfrm>
            <a:prstGeom prst="rect">
              <a:avLst/>
            </a:prstGeom>
            <a:solidFill>
              <a:srgbClr val="333399"/>
            </a:solidFill>
            <a:ln w="12700">
              <a:solidFill>
                <a:srgbClr val="000000"/>
              </a:solidFill>
              <a:miter lim="800000"/>
              <a:headEnd/>
              <a:tailEnd/>
            </a:ln>
          </p:spPr>
          <p:txBody>
            <a:bodyPr/>
            <a:lstStyle/>
            <a:p>
              <a:endParaRPr lang="en-US" sz="1200">
                <a:solidFill>
                  <a:srgbClr val="000000"/>
                </a:solidFill>
              </a:endParaRPr>
            </a:p>
          </p:txBody>
        </p:sp>
        <p:sp>
          <p:nvSpPr>
            <p:cNvPr id="38939" name="Freeform 26"/>
            <p:cNvSpPr>
              <a:spLocks/>
            </p:cNvSpPr>
            <p:nvPr/>
          </p:nvSpPr>
          <p:spPr bwMode="auto">
            <a:xfrm>
              <a:off x="1806" y="3233"/>
              <a:ext cx="809" cy="142"/>
            </a:xfrm>
            <a:custGeom>
              <a:avLst/>
              <a:gdLst>
                <a:gd name="T0" fmla="*/ 602 w 809"/>
                <a:gd name="T1" fmla="*/ 142 h 142"/>
                <a:gd name="T2" fmla="*/ 809 w 809"/>
                <a:gd name="T3" fmla="*/ 0 h 142"/>
                <a:gd name="T4" fmla="*/ 206 w 809"/>
                <a:gd name="T5" fmla="*/ 0 h 142"/>
                <a:gd name="T6" fmla="*/ 0 w 809"/>
                <a:gd name="T7" fmla="*/ 142 h 142"/>
                <a:gd name="T8" fmla="*/ 602 w 809"/>
                <a:gd name="T9" fmla="*/ 142 h 1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9" h="142">
                  <a:moveTo>
                    <a:pt x="602" y="142"/>
                  </a:moveTo>
                  <a:lnTo>
                    <a:pt x="809" y="0"/>
                  </a:lnTo>
                  <a:lnTo>
                    <a:pt x="206" y="0"/>
                  </a:lnTo>
                  <a:lnTo>
                    <a:pt x="0" y="142"/>
                  </a:lnTo>
                  <a:lnTo>
                    <a:pt x="602" y="142"/>
                  </a:lnTo>
                  <a:close/>
                </a:path>
              </a:pathLst>
            </a:custGeom>
            <a:solidFill>
              <a:srgbClr val="262673"/>
            </a:solidFill>
            <a:ln w="12700">
              <a:solidFill>
                <a:srgbClr val="000000"/>
              </a:solidFill>
              <a:prstDash val="solid"/>
              <a:round/>
              <a:headEnd/>
              <a:tailEnd/>
            </a:ln>
          </p:spPr>
          <p:txBody>
            <a:bodyPr/>
            <a:lstStyle/>
            <a:p>
              <a:endParaRPr lang="en-US" sz="1200">
                <a:solidFill>
                  <a:srgbClr val="000000"/>
                </a:solidFill>
              </a:endParaRPr>
            </a:p>
          </p:txBody>
        </p:sp>
        <p:sp>
          <p:nvSpPr>
            <p:cNvPr id="38940" name="Freeform 27"/>
            <p:cNvSpPr>
              <a:spLocks/>
            </p:cNvSpPr>
            <p:nvPr/>
          </p:nvSpPr>
          <p:spPr bwMode="auto">
            <a:xfrm>
              <a:off x="3002" y="1141"/>
              <a:ext cx="207" cy="2452"/>
            </a:xfrm>
            <a:custGeom>
              <a:avLst/>
              <a:gdLst>
                <a:gd name="T0" fmla="*/ 0 w 207"/>
                <a:gd name="T1" fmla="*/ 2452 h 2452"/>
                <a:gd name="T2" fmla="*/ 0 w 207"/>
                <a:gd name="T3" fmla="*/ 143 h 2452"/>
                <a:gd name="T4" fmla="*/ 207 w 207"/>
                <a:gd name="T5" fmla="*/ 0 h 2452"/>
                <a:gd name="T6" fmla="*/ 207 w 207"/>
                <a:gd name="T7" fmla="*/ 2317 h 2452"/>
                <a:gd name="T8" fmla="*/ 0 w 207"/>
                <a:gd name="T9" fmla="*/ 2452 h 24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7" h="2452">
                  <a:moveTo>
                    <a:pt x="0" y="2452"/>
                  </a:moveTo>
                  <a:lnTo>
                    <a:pt x="0" y="143"/>
                  </a:lnTo>
                  <a:lnTo>
                    <a:pt x="207" y="0"/>
                  </a:lnTo>
                  <a:lnTo>
                    <a:pt x="207" y="2317"/>
                  </a:lnTo>
                  <a:lnTo>
                    <a:pt x="0" y="2452"/>
                  </a:lnTo>
                  <a:close/>
                </a:path>
              </a:pathLst>
            </a:custGeom>
            <a:solidFill>
              <a:srgbClr val="004D4D"/>
            </a:solidFill>
            <a:ln w="12700">
              <a:solidFill>
                <a:srgbClr val="000000"/>
              </a:solidFill>
              <a:prstDash val="solid"/>
              <a:round/>
              <a:headEnd/>
              <a:tailEnd/>
            </a:ln>
          </p:spPr>
          <p:txBody>
            <a:bodyPr/>
            <a:lstStyle/>
            <a:p>
              <a:endParaRPr lang="en-US" sz="1200">
                <a:solidFill>
                  <a:srgbClr val="000000"/>
                </a:solidFill>
              </a:endParaRPr>
            </a:p>
          </p:txBody>
        </p:sp>
        <p:sp>
          <p:nvSpPr>
            <p:cNvPr id="38941" name="Rectangle 28"/>
            <p:cNvSpPr>
              <a:spLocks noChangeArrowheads="1"/>
            </p:cNvSpPr>
            <p:nvPr/>
          </p:nvSpPr>
          <p:spPr bwMode="auto">
            <a:xfrm>
              <a:off x="2408" y="1284"/>
              <a:ext cx="594" cy="2309"/>
            </a:xfrm>
            <a:prstGeom prst="rect">
              <a:avLst/>
            </a:prstGeom>
            <a:solidFill>
              <a:srgbClr val="009999"/>
            </a:solidFill>
            <a:ln w="12700">
              <a:solidFill>
                <a:srgbClr val="000000"/>
              </a:solidFill>
              <a:miter lim="800000"/>
              <a:headEnd/>
              <a:tailEnd/>
            </a:ln>
          </p:spPr>
          <p:txBody>
            <a:bodyPr/>
            <a:lstStyle/>
            <a:p>
              <a:endParaRPr lang="en-US" sz="1200">
                <a:solidFill>
                  <a:srgbClr val="000000"/>
                </a:solidFill>
              </a:endParaRPr>
            </a:p>
          </p:txBody>
        </p:sp>
        <p:sp>
          <p:nvSpPr>
            <p:cNvPr id="38942" name="Freeform 29"/>
            <p:cNvSpPr>
              <a:spLocks/>
            </p:cNvSpPr>
            <p:nvPr/>
          </p:nvSpPr>
          <p:spPr bwMode="auto">
            <a:xfrm>
              <a:off x="2408" y="1141"/>
              <a:ext cx="801" cy="143"/>
            </a:xfrm>
            <a:custGeom>
              <a:avLst/>
              <a:gdLst>
                <a:gd name="T0" fmla="*/ 594 w 801"/>
                <a:gd name="T1" fmla="*/ 143 h 143"/>
                <a:gd name="T2" fmla="*/ 801 w 801"/>
                <a:gd name="T3" fmla="*/ 0 h 143"/>
                <a:gd name="T4" fmla="*/ 207 w 801"/>
                <a:gd name="T5" fmla="*/ 0 h 143"/>
                <a:gd name="T6" fmla="*/ 0 w 801"/>
                <a:gd name="T7" fmla="*/ 143 h 143"/>
                <a:gd name="T8" fmla="*/ 594 w 801"/>
                <a:gd name="T9" fmla="*/ 143 h 1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1" h="143">
                  <a:moveTo>
                    <a:pt x="594" y="143"/>
                  </a:moveTo>
                  <a:lnTo>
                    <a:pt x="801" y="0"/>
                  </a:lnTo>
                  <a:lnTo>
                    <a:pt x="207" y="0"/>
                  </a:lnTo>
                  <a:lnTo>
                    <a:pt x="0" y="143"/>
                  </a:lnTo>
                  <a:lnTo>
                    <a:pt x="594" y="143"/>
                  </a:lnTo>
                  <a:close/>
                </a:path>
              </a:pathLst>
            </a:custGeom>
            <a:solidFill>
              <a:srgbClr val="007373"/>
            </a:solidFill>
            <a:ln w="12700">
              <a:solidFill>
                <a:srgbClr val="000000"/>
              </a:solidFill>
              <a:prstDash val="solid"/>
              <a:round/>
              <a:headEnd/>
              <a:tailEnd/>
            </a:ln>
          </p:spPr>
          <p:txBody>
            <a:bodyPr/>
            <a:lstStyle/>
            <a:p>
              <a:endParaRPr lang="en-US" sz="1200">
                <a:solidFill>
                  <a:srgbClr val="000000"/>
                </a:solidFill>
              </a:endParaRPr>
            </a:p>
          </p:txBody>
        </p:sp>
        <p:sp>
          <p:nvSpPr>
            <p:cNvPr id="38943" name="Line 30"/>
            <p:cNvSpPr>
              <a:spLocks noChangeShapeType="1"/>
            </p:cNvSpPr>
            <p:nvPr/>
          </p:nvSpPr>
          <p:spPr bwMode="auto">
            <a:xfrm flipV="1">
              <a:off x="767" y="1149"/>
              <a:ext cx="1" cy="245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200">
                <a:solidFill>
                  <a:srgbClr val="000000"/>
                </a:solidFill>
              </a:endParaRPr>
            </a:p>
          </p:txBody>
        </p:sp>
        <p:sp>
          <p:nvSpPr>
            <p:cNvPr id="38944" name="Line 31"/>
            <p:cNvSpPr>
              <a:spLocks noChangeShapeType="1"/>
            </p:cNvSpPr>
            <p:nvPr/>
          </p:nvSpPr>
          <p:spPr bwMode="auto">
            <a:xfrm flipH="1">
              <a:off x="717" y="3593"/>
              <a:ext cx="41"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200">
                <a:solidFill>
                  <a:srgbClr val="000000"/>
                </a:solidFill>
              </a:endParaRPr>
            </a:p>
          </p:txBody>
        </p:sp>
        <p:sp>
          <p:nvSpPr>
            <p:cNvPr id="38945" name="Line 32"/>
            <p:cNvSpPr>
              <a:spLocks noChangeShapeType="1"/>
            </p:cNvSpPr>
            <p:nvPr/>
          </p:nvSpPr>
          <p:spPr bwMode="auto">
            <a:xfrm flipH="1">
              <a:off x="717" y="3323"/>
              <a:ext cx="41"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200">
                <a:solidFill>
                  <a:srgbClr val="000000"/>
                </a:solidFill>
              </a:endParaRPr>
            </a:p>
          </p:txBody>
        </p:sp>
        <p:sp>
          <p:nvSpPr>
            <p:cNvPr id="38946" name="Line 33"/>
            <p:cNvSpPr>
              <a:spLocks noChangeShapeType="1"/>
            </p:cNvSpPr>
            <p:nvPr/>
          </p:nvSpPr>
          <p:spPr bwMode="auto">
            <a:xfrm flipH="1">
              <a:off x="717" y="3053"/>
              <a:ext cx="41"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200">
                <a:solidFill>
                  <a:srgbClr val="000000"/>
                </a:solidFill>
              </a:endParaRPr>
            </a:p>
          </p:txBody>
        </p:sp>
        <p:sp>
          <p:nvSpPr>
            <p:cNvPr id="38947" name="Line 34"/>
            <p:cNvSpPr>
              <a:spLocks noChangeShapeType="1"/>
            </p:cNvSpPr>
            <p:nvPr/>
          </p:nvSpPr>
          <p:spPr bwMode="auto">
            <a:xfrm flipH="1">
              <a:off x="717" y="2783"/>
              <a:ext cx="41"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200">
                <a:solidFill>
                  <a:srgbClr val="000000"/>
                </a:solidFill>
              </a:endParaRPr>
            </a:p>
          </p:txBody>
        </p:sp>
        <p:sp>
          <p:nvSpPr>
            <p:cNvPr id="38948" name="Line 35"/>
            <p:cNvSpPr>
              <a:spLocks noChangeShapeType="1"/>
            </p:cNvSpPr>
            <p:nvPr/>
          </p:nvSpPr>
          <p:spPr bwMode="auto">
            <a:xfrm flipH="1">
              <a:off x="717" y="2513"/>
              <a:ext cx="41"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200">
                <a:solidFill>
                  <a:srgbClr val="000000"/>
                </a:solidFill>
              </a:endParaRPr>
            </a:p>
          </p:txBody>
        </p:sp>
        <p:sp>
          <p:nvSpPr>
            <p:cNvPr id="38949" name="Line 36"/>
            <p:cNvSpPr>
              <a:spLocks noChangeShapeType="1"/>
            </p:cNvSpPr>
            <p:nvPr/>
          </p:nvSpPr>
          <p:spPr bwMode="auto">
            <a:xfrm flipH="1">
              <a:off x="717" y="2236"/>
              <a:ext cx="41"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200">
                <a:solidFill>
                  <a:srgbClr val="000000"/>
                </a:solidFill>
              </a:endParaRPr>
            </a:p>
          </p:txBody>
        </p:sp>
        <p:sp>
          <p:nvSpPr>
            <p:cNvPr id="38950" name="Line 37"/>
            <p:cNvSpPr>
              <a:spLocks noChangeShapeType="1"/>
            </p:cNvSpPr>
            <p:nvPr/>
          </p:nvSpPr>
          <p:spPr bwMode="auto">
            <a:xfrm flipH="1">
              <a:off x="717" y="1966"/>
              <a:ext cx="41"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200">
                <a:solidFill>
                  <a:srgbClr val="000000"/>
                </a:solidFill>
              </a:endParaRPr>
            </a:p>
          </p:txBody>
        </p:sp>
        <p:sp>
          <p:nvSpPr>
            <p:cNvPr id="38951" name="Line 38"/>
            <p:cNvSpPr>
              <a:spLocks noChangeShapeType="1"/>
            </p:cNvSpPr>
            <p:nvPr/>
          </p:nvSpPr>
          <p:spPr bwMode="auto">
            <a:xfrm flipH="1">
              <a:off x="717" y="1696"/>
              <a:ext cx="41"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200">
                <a:solidFill>
                  <a:srgbClr val="000000"/>
                </a:solidFill>
              </a:endParaRPr>
            </a:p>
          </p:txBody>
        </p:sp>
        <p:sp>
          <p:nvSpPr>
            <p:cNvPr id="38952" name="Line 39"/>
            <p:cNvSpPr>
              <a:spLocks noChangeShapeType="1"/>
            </p:cNvSpPr>
            <p:nvPr/>
          </p:nvSpPr>
          <p:spPr bwMode="auto">
            <a:xfrm flipH="1">
              <a:off x="717" y="1426"/>
              <a:ext cx="41"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200">
                <a:solidFill>
                  <a:srgbClr val="000000"/>
                </a:solidFill>
              </a:endParaRPr>
            </a:p>
          </p:txBody>
        </p:sp>
        <p:sp>
          <p:nvSpPr>
            <p:cNvPr id="38953" name="Line 40"/>
            <p:cNvSpPr>
              <a:spLocks noChangeShapeType="1"/>
            </p:cNvSpPr>
            <p:nvPr/>
          </p:nvSpPr>
          <p:spPr bwMode="auto">
            <a:xfrm flipH="1">
              <a:off x="717" y="1149"/>
              <a:ext cx="41"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200">
                <a:solidFill>
                  <a:srgbClr val="000000"/>
                </a:solidFill>
              </a:endParaRPr>
            </a:p>
          </p:txBody>
        </p:sp>
        <p:sp>
          <p:nvSpPr>
            <p:cNvPr id="38954" name="Rectangle 41"/>
            <p:cNvSpPr>
              <a:spLocks noChangeArrowheads="1"/>
            </p:cNvSpPr>
            <p:nvPr/>
          </p:nvSpPr>
          <p:spPr bwMode="auto">
            <a:xfrm>
              <a:off x="406" y="3489"/>
              <a:ext cx="278"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600" b="1">
                  <a:solidFill>
                    <a:srgbClr val="000000"/>
                  </a:solidFill>
                  <a:cs typeface="Arial" charset="0"/>
                </a:rPr>
                <a:t>0%</a:t>
              </a:r>
              <a:endParaRPr lang="en-US" sz="1200">
                <a:solidFill>
                  <a:srgbClr val="000000"/>
                </a:solidFill>
                <a:cs typeface="Arial" charset="0"/>
              </a:endParaRPr>
            </a:p>
          </p:txBody>
        </p:sp>
        <p:sp>
          <p:nvSpPr>
            <p:cNvPr id="38955" name="Rectangle 42"/>
            <p:cNvSpPr>
              <a:spLocks noChangeArrowheads="1"/>
            </p:cNvSpPr>
            <p:nvPr/>
          </p:nvSpPr>
          <p:spPr bwMode="auto">
            <a:xfrm>
              <a:off x="299" y="3218"/>
              <a:ext cx="384"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600" b="1">
                  <a:solidFill>
                    <a:srgbClr val="000000"/>
                  </a:solidFill>
                  <a:cs typeface="Arial" charset="0"/>
                </a:rPr>
                <a:t>10%</a:t>
              </a:r>
              <a:endParaRPr lang="en-US" sz="1200">
                <a:solidFill>
                  <a:srgbClr val="000000"/>
                </a:solidFill>
                <a:cs typeface="Arial" charset="0"/>
              </a:endParaRPr>
            </a:p>
          </p:txBody>
        </p:sp>
        <p:sp>
          <p:nvSpPr>
            <p:cNvPr id="38956" name="Rectangle 43"/>
            <p:cNvSpPr>
              <a:spLocks noChangeArrowheads="1"/>
            </p:cNvSpPr>
            <p:nvPr/>
          </p:nvSpPr>
          <p:spPr bwMode="auto">
            <a:xfrm>
              <a:off x="299" y="2948"/>
              <a:ext cx="384"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600" b="1">
                  <a:solidFill>
                    <a:srgbClr val="000000"/>
                  </a:solidFill>
                  <a:cs typeface="Arial" charset="0"/>
                </a:rPr>
                <a:t>20%</a:t>
              </a:r>
              <a:endParaRPr lang="en-US" sz="1200">
                <a:solidFill>
                  <a:srgbClr val="000000"/>
                </a:solidFill>
                <a:cs typeface="Arial" charset="0"/>
              </a:endParaRPr>
            </a:p>
          </p:txBody>
        </p:sp>
        <p:sp>
          <p:nvSpPr>
            <p:cNvPr id="38957" name="Rectangle 44"/>
            <p:cNvSpPr>
              <a:spLocks noChangeArrowheads="1"/>
            </p:cNvSpPr>
            <p:nvPr/>
          </p:nvSpPr>
          <p:spPr bwMode="auto">
            <a:xfrm>
              <a:off x="299" y="2678"/>
              <a:ext cx="384"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600" b="1">
                  <a:solidFill>
                    <a:srgbClr val="000000"/>
                  </a:solidFill>
                  <a:cs typeface="Arial" charset="0"/>
                </a:rPr>
                <a:t>30%</a:t>
              </a:r>
              <a:endParaRPr lang="en-US" sz="1200">
                <a:solidFill>
                  <a:srgbClr val="000000"/>
                </a:solidFill>
                <a:cs typeface="Arial" charset="0"/>
              </a:endParaRPr>
            </a:p>
          </p:txBody>
        </p:sp>
        <p:sp>
          <p:nvSpPr>
            <p:cNvPr id="38958" name="Rectangle 45"/>
            <p:cNvSpPr>
              <a:spLocks noChangeArrowheads="1"/>
            </p:cNvSpPr>
            <p:nvPr/>
          </p:nvSpPr>
          <p:spPr bwMode="auto">
            <a:xfrm>
              <a:off x="299" y="2409"/>
              <a:ext cx="384"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600" b="1">
                  <a:solidFill>
                    <a:srgbClr val="000000"/>
                  </a:solidFill>
                  <a:cs typeface="Arial" charset="0"/>
                </a:rPr>
                <a:t>40%</a:t>
              </a:r>
              <a:endParaRPr lang="en-US" sz="1200">
                <a:solidFill>
                  <a:srgbClr val="000000"/>
                </a:solidFill>
                <a:cs typeface="Arial" charset="0"/>
              </a:endParaRPr>
            </a:p>
          </p:txBody>
        </p:sp>
        <p:sp>
          <p:nvSpPr>
            <p:cNvPr id="38959" name="Rectangle 46"/>
            <p:cNvSpPr>
              <a:spLocks noChangeArrowheads="1"/>
            </p:cNvSpPr>
            <p:nvPr/>
          </p:nvSpPr>
          <p:spPr bwMode="auto">
            <a:xfrm>
              <a:off x="299" y="2132"/>
              <a:ext cx="384"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600" b="1">
                  <a:solidFill>
                    <a:srgbClr val="000000"/>
                  </a:solidFill>
                  <a:cs typeface="Arial" charset="0"/>
                </a:rPr>
                <a:t>50%</a:t>
              </a:r>
              <a:endParaRPr lang="en-US" sz="1200">
                <a:solidFill>
                  <a:srgbClr val="000000"/>
                </a:solidFill>
                <a:cs typeface="Arial" charset="0"/>
              </a:endParaRPr>
            </a:p>
          </p:txBody>
        </p:sp>
        <p:sp>
          <p:nvSpPr>
            <p:cNvPr id="38960" name="Rectangle 47"/>
            <p:cNvSpPr>
              <a:spLocks noChangeArrowheads="1"/>
            </p:cNvSpPr>
            <p:nvPr/>
          </p:nvSpPr>
          <p:spPr bwMode="auto">
            <a:xfrm>
              <a:off x="299" y="1860"/>
              <a:ext cx="384"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600" b="1">
                  <a:solidFill>
                    <a:srgbClr val="000000"/>
                  </a:solidFill>
                  <a:cs typeface="Arial" charset="0"/>
                </a:rPr>
                <a:t>60%</a:t>
              </a:r>
              <a:endParaRPr lang="en-US" sz="1200">
                <a:solidFill>
                  <a:srgbClr val="000000"/>
                </a:solidFill>
                <a:cs typeface="Arial" charset="0"/>
              </a:endParaRPr>
            </a:p>
          </p:txBody>
        </p:sp>
        <p:sp>
          <p:nvSpPr>
            <p:cNvPr id="38961" name="Rectangle 48"/>
            <p:cNvSpPr>
              <a:spLocks noChangeArrowheads="1"/>
            </p:cNvSpPr>
            <p:nvPr/>
          </p:nvSpPr>
          <p:spPr bwMode="auto">
            <a:xfrm>
              <a:off x="299" y="1590"/>
              <a:ext cx="384"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600" b="1">
                  <a:solidFill>
                    <a:srgbClr val="000000"/>
                  </a:solidFill>
                  <a:cs typeface="Arial" charset="0"/>
                </a:rPr>
                <a:t>70%</a:t>
              </a:r>
              <a:endParaRPr lang="en-US" sz="1200">
                <a:solidFill>
                  <a:srgbClr val="000000"/>
                </a:solidFill>
                <a:cs typeface="Arial" charset="0"/>
              </a:endParaRPr>
            </a:p>
          </p:txBody>
        </p:sp>
        <p:sp>
          <p:nvSpPr>
            <p:cNvPr id="38962" name="Rectangle 49"/>
            <p:cNvSpPr>
              <a:spLocks noChangeArrowheads="1"/>
            </p:cNvSpPr>
            <p:nvPr/>
          </p:nvSpPr>
          <p:spPr bwMode="auto">
            <a:xfrm>
              <a:off x="299" y="1321"/>
              <a:ext cx="384"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600" b="1">
                  <a:solidFill>
                    <a:srgbClr val="000000"/>
                  </a:solidFill>
                  <a:cs typeface="Arial" charset="0"/>
                </a:rPr>
                <a:t>80%</a:t>
              </a:r>
              <a:endParaRPr lang="en-US" sz="1200">
                <a:solidFill>
                  <a:srgbClr val="000000"/>
                </a:solidFill>
                <a:cs typeface="Arial" charset="0"/>
              </a:endParaRPr>
            </a:p>
          </p:txBody>
        </p:sp>
        <p:sp>
          <p:nvSpPr>
            <p:cNvPr id="38963" name="Rectangle 50"/>
            <p:cNvSpPr>
              <a:spLocks noChangeArrowheads="1"/>
            </p:cNvSpPr>
            <p:nvPr/>
          </p:nvSpPr>
          <p:spPr bwMode="auto">
            <a:xfrm>
              <a:off x="299" y="1044"/>
              <a:ext cx="384"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600" b="1" dirty="0">
                  <a:solidFill>
                    <a:srgbClr val="000000"/>
                  </a:solidFill>
                  <a:cs typeface="Arial" charset="0"/>
                </a:rPr>
                <a:t>90%</a:t>
              </a:r>
              <a:endParaRPr lang="en-US" sz="1200" dirty="0">
                <a:solidFill>
                  <a:srgbClr val="000000"/>
                </a:solidFill>
                <a:cs typeface="Arial" charset="0"/>
              </a:endParaRPr>
            </a:p>
          </p:txBody>
        </p:sp>
        <p:sp>
          <p:nvSpPr>
            <p:cNvPr id="38964" name="Line 51"/>
            <p:cNvSpPr>
              <a:spLocks noChangeShapeType="1"/>
            </p:cNvSpPr>
            <p:nvPr/>
          </p:nvSpPr>
          <p:spPr bwMode="auto">
            <a:xfrm>
              <a:off x="758" y="3593"/>
              <a:ext cx="2698"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200">
                <a:solidFill>
                  <a:srgbClr val="000000"/>
                </a:solidFill>
              </a:endParaRPr>
            </a:p>
          </p:txBody>
        </p:sp>
        <p:sp>
          <p:nvSpPr>
            <p:cNvPr id="38965" name="Line 52"/>
            <p:cNvSpPr>
              <a:spLocks noChangeShapeType="1"/>
            </p:cNvSpPr>
            <p:nvPr/>
          </p:nvSpPr>
          <p:spPr bwMode="auto">
            <a:xfrm>
              <a:off x="758" y="3593"/>
              <a:ext cx="1" cy="3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200">
                <a:solidFill>
                  <a:srgbClr val="000000"/>
                </a:solidFill>
              </a:endParaRPr>
            </a:p>
          </p:txBody>
        </p:sp>
        <p:sp>
          <p:nvSpPr>
            <p:cNvPr id="38966" name="Line 53"/>
            <p:cNvSpPr>
              <a:spLocks noChangeShapeType="1"/>
            </p:cNvSpPr>
            <p:nvPr/>
          </p:nvSpPr>
          <p:spPr bwMode="auto">
            <a:xfrm>
              <a:off x="3456" y="3593"/>
              <a:ext cx="1" cy="3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200">
                <a:solidFill>
                  <a:srgbClr val="000000"/>
                </a:solidFill>
              </a:endParaRPr>
            </a:p>
          </p:txBody>
        </p:sp>
        <p:sp>
          <p:nvSpPr>
            <p:cNvPr id="38967" name="Rectangle 54"/>
            <p:cNvSpPr>
              <a:spLocks noChangeArrowheads="1"/>
            </p:cNvSpPr>
            <p:nvPr/>
          </p:nvSpPr>
          <p:spPr bwMode="auto">
            <a:xfrm>
              <a:off x="1376" y="3682"/>
              <a:ext cx="0"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200" dirty="0">
                <a:solidFill>
                  <a:srgbClr val="000000"/>
                </a:solidFill>
                <a:cs typeface="Arial" charset="0"/>
              </a:endParaRPr>
            </a:p>
          </p:txBody>
        </p:sp>
        <p:sp>
          <p:nvSpPr>
            <p:cNvPr id="38968" name="Rectangle 55"/>
            <p:cNvSpPr>
              <a:spLocks noChangeArrowheads="1"/>
            </p:cNvSpPr>
            <p:nvPr/>
          </p:nvSpPr>
          <p:spPr bwMode="auto">
            <a:xfrm>
              <a:off x="3770" y="2086"/>
              <a:ext cx="1716" cy="78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200">
                <a:solidFill>
                  <a:srgbClr val="000000"/>
                </a:solidFill>
              </a:endParaRPr>
            </a:p>
          </p:txBody>
        </p:sp>
        <p:sp>
          <p:nvSpPr>
            <p:cNvPr id="38969" name="Rectangle 56"/>
            <p:cNvSpPr>
              <a:spLocks noChangeArrowheads="1"/>
            </p:cNvSpPr>
            <p:nvPr/>
          </p:nvSpPr>
          <p:spPr bwMode="auto">
            <a:xfrm>
              <a:off x="3836" y="2176"/>
              <a:ext cx="123" cy="112"/>
            </a:xfrm>
            <a:prstGeom prst="rect">
              <a:avLst/>
            </a:prstGeom>
            <a:solidFill>
              <a:srgbClr val="BBE0E3"/>
            </a:solidFill>
            <a:ln w="12700">
              <a:solidFill>
                <a:srgbClr val="000000"/>
              </a:solidFill>
              <a:miter lim="800000"/>
              <a:headEnd/>
              <a:tailEnd/>
            </a:ln>
          </p:spPr>
          <p:txBody>
            <a:bodyPr/>
            <a:lstStyle/>
            <a:p>
              <a:endParaRPr lang="en-US" sz="1200">
                <a:solidFill>
                  <a:srgbClr val="000000"/>
                </a:solidFill>
              </a:endParaRPr>
            </a:p>
          </p:txBody>
        </p:sp>
        <p:sp>
          <p:nvSpPr>
            <p:cNvPr id="38970" name="Rectangle 57"/>
            <p:cNvSpPr>
              <a:spLocks noChangeArrowheads="1"/>
            </p:cNvSpPr>
            <p:nvPr/>
          </p:nvSpPr>
          <p:spPr bwMode="auto">
            <a:xfrm>
              <a:off x="4018" y="2132"/>
              <a:ext cx="1207"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200" b="1" dirty="0">
                  <a:solidFill>
                    <a:srgbClr val="000000"/>
                  </a:solidFill>
                  <a:cs typeface="Arial" charset="0"/>
                </a:rPr>
                <a:t>Med &amp; Therapy</a:t>
              </a:r>
              <a:endParaRPr lang="en-US" sz="1200" dirty="0">
                <a:solidFill>
                  <a:srgbClr val="000000"/>
                </a:solidFill>
                <a:cs typeface="Arial" charset="0"/>
              </a:endParaRPr>
            </a:p>
          </p:txBody>
        </p:sp>
        <p:sp>
          <p:nvSpPr>
            <p:cNvPr id="38971" name="Rectangle 58"/>
            <p:cNvSpPr>
              <a:spLocks noChangeArrowheads="1"/>
            </p:cNvSpPr>
            <p:nvPr/>
          </p:nvSpPr>
          <p:spPr bwMode="auto">
            <a:xfrm>
              <a:off x="3836" y="2438"/>
              <a:ext cx="123" cy="113"/>
            </a:xfrm>
            <a:prstGeom prst="rect">
              <a:avLst/>
            </a:prstGeom>
            <a:solidFill>
              <a:srgbClr val="333399"/>
            </a:solidFill>
            <a:ln w="12700">
              <a:solidFill>
                <a:srgbClr val="000000"/>
              </a:solidFill>
              <a:miter lim="800000"/>
              <a:headEnd/>
              <a:tailEnd/>
            </a:ln>
          </p:spPr>
          <p:txBody>
            <a:bodyPr/>
            <a:lstStyle/>
            <a:p>
              <a:endParaRPr lang="en-US" sz="1200">
                <a:solidFill>
                  <a:srgbClr val="000000"/>
                </a:solidFill>
              </a:endParaRPr>
            </a:p>
          </p:txBody>
        </p:sp>
        <p:sp>
          <p:nvSpPr>
            <p:cNvPr id="38972" name="Rectangle 59"/>
            <p:cNvSpPr>
              <a:spLocks noChangeArrowheads="1"/>
            </p:cNvSpPr>
            <p:nvPr/>
          </p:nvSpPr>
          <p:spPr bwMode="auto">
            <a:xfrm>
              <a:off x="4018" y="2392"/>
              <a:ext cx="1129"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200" b="1" dirty="0">
                  <a:solidFill>
                    <a:srgbClr val="000000"/>
                  </a:solidFill>
                  <a:cs typeface="Arial" charset="0"/>
                </a:rPr>
                <a:t>Therapy Alone</a:t>
              </a:r>
              <a:endParaRPr lang="en-US" sz="1200" dirty="0">
                <a:solidFill>
                  <a:srgbClr val="000000"/>
                </a:solidFill>
                <a:cs typeface="Arial" charset="0"/>
              </a:endParaRPr>
            </a:p>
          </p:txBody>
        </p:sp>
        <p:sp>
          <p:nvSpPr>
            <p:cNvPr id="38973" name="Rectangle 60"/>
            <p:cNvSpPr>
              <a:spLocks noChangeArrowheads="1"/>
            </p:cNvSpPr>
            <p:nvPr/>
          </p:nvSpPr>
          <p:spPr bwMode="auto">
            <a:xfrm>
              <a:off x="3836" y="2701"/>
              <a:ext cx="123" cy="112"/>
            </a:xfrm>
            <a:prstGeom prst="rect">
              <a:avLst/>
            </a:prstGeom>
            <a:solidFill>
              <a:srgbClr val="009999"/>
            </a:solidFill>
            <a:ln w="12700">
              <a:solidFill>
                <a:srgbClr val="000000"/>
              </a:solidFill>
              <a:miter lim="800000"/>
              <a:headEnd/>
              <a:tailEnd/>
            </a:ln>
          </p:spPr>
          <p:txBody>
            <a:bodyPr/>
            <a:lstStyle/>
            <a:p>
              <a:endParaRPr lang="en-US" sz="1200">
                <a:solidFill>
                  <a:srgbClr val="000000"/>
                </a:solidFill>
              </a:endParaRPr>
            </a:p>
          </p:txBody>
        </p:sp>
        <p:sp>
          <p:nvSpPr>
            <p:cNvPr id="38974" name="Rectangle 61"/>
            <p:cNvSpPr>
              <a:spLocks noChangeArrowheads="1"/>
            </p:cNvSpPr>
            <p:nvPr/>
          </p:nvSpPr>
          <p:spPr bwMode="auto">
            <a:xfrm>
              <a:off x="4018" y="2657"/>
              <a:ext cx="1072"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200" b="1" dirty="0">
                  <a:solidFill>
                    <a:srgbClr val="000000"/>
                  </a:solidFill>
                  <a:cs typeface="Arial" charset="0"/>
                </a:rPr>
                <a:t>No Treatment</a:t>
              </a:r>
              <a:endParaRPr lang="en-US" sz="1200" dirty="0">
                <a:solidFill>
                  <a:srgbClr val="000000"/>
                </a:solidFill>
                <a:cs typeface="Arial" charset="0"/>
              </a:endParaRPr>
            </a:p>
          </p:txBody>
        </p:sp>
        <p:sp>
          <p:nvSpPr>
            <p:cNvPr id="38975" name="Rectangle 62"/>
            <p:cNvSpPr>
              <a:spLocks noChangeArrowheads="1"/>
            </p:cNvSpPr>
            <p:nvPr/>
          </p:nvSpPr>
          <p:spPr bwMode="auto">
            <a:xfrm>
              <a:off x="2639" y="816"/>
              <a:ext cx="545"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600" b="1">
                  <a:solidFill>
                    <a:srgbClr val="000000"/>
                  </a:solidFill>
                  <a:cs typeface="Arial" charset="0"/>
                </a:rPr>
                <a:t>85.2%</a:t>
              </a:r>
              <a:endParaRPr lang="en-US" sz="1200">
                <a:solidFill>
                  <a:srgbClr val="000000"/>
                </a:solidFill>
                <a:cs typeface="Arial" charset="0"/>
              </a:endParaRPr>
            </a:p>
          </p:txBody>
        </p:sp>
        <p:sp>
          <p:nvSpPr>
            <p:cNvPr id="38976" name="Rectangle 63"/>
            <p:cNvSpPr>
              <a:spLocks noChangeArrowheads="1"/>
            </p:cNvSpPr>
            <p:nvPr/>
          </p:nvSpPr>
          <p:spPr bwMode="auto">
            <a:xfrm>
              <a:off x="1440" y="2976"/>
              <a:ext cx="438"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600" b="1">
                  <a:solidFill>
                    <a:srgbClr val="000000"/>
                  </a:solidFill>
                  <a:cs typeface="Arial" charset="0"/>
                </a:rPr>
                <a:t>6.7%</a:t>
              </a:r>
              <a:endParaRPr lang="en-US" sz="1200">
                <a:solidFill>
                  <a:srgbClr val="000000"/>
                </a:solidFill>
                <a:cs typeface="Arial" charset="0"/>
              </a:endParaRPr>
            </a:p>
          </p:txBody>
        </p:sp>
        <p:sp>
          <p:nvSpPr>
            <p:cNvPr id="38977" name="Rectangle 64"/>
            <p:cNvSpPr>
              <a:spLocks noChangeArrowheads="1"/>
            </p:cNvSpPr>
            <p:nvPr/>
          </p:nvSpPr>
          <p:spPr bwMode="auto">
            <a:xfrm>
              <a:off x="1965" y="2976"/>
              <a:ext cx="438"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600" b="1">
                  <a:solidFill>
                    <a:srgbClr val="000000"/>
                  </a:solidFill>
                  <a:cs typeface="Arial" charset="0"/>
                </a:rPr>
                <a:t>8.1%</a:t>
              </a:r>
              <a:endParaRPr lang="en-US" sz="1200">
                <a:solidFill>
                  <a:srgbClr val="000000"/>
                </a:solidFill>
                <a:cs typeface="Arial" charset="0"/>
              </a:endParaRPr>
            </a:p>
          </p:txBody>
        </p:sp>
      </p:grpSp>
      <p:sp>
        <p:nvSpPr>
          <p:cNvPr id="3" name="TextBox 2"/>
          <p:cNvSpPr txBox="1"/>
          <p:nvPr/>
        </p:nvSpPr>
        <p:spPr>
          <a:xfrm>
            <a:off x="351018" y="5872742"/>
            <a:ext cx="2860078" cy="230832"/>
          </a:xfrm>
          <a:prstGeom prst="rect">
            <a:avLst/>
          </a:prstGeom>
          <a:noFill/>
        </p:spPr>
        <p:txBody>
          <a:bodyPr wrap="none" rtlCol="0">
            <a:spAutoFit/>
          </a:bodyPr>
          <a:lstStyle/>
          <a:p>
            <a:r>
              <a:rPr lang="en-US" sz="900" i="1" dirty="0" err="1"/>
              <a:t>Guille</a:t>
            </a:r>
            <a:r>
              <a:rPr lang="en-US" sz="900" i="1" dirty="0"/>
              <a:t>, C. et al. </a:t>
            </a:r>
            <a:r>
              <a:rPr lang="tr-TR" sz="900" i="1" dirty="0"/>
              <a:t>J </a:t>
            </a:r>
            <a:r>
              <a:rPr lang="tr-TR" sz="900" i="1" dirty="0" err="1"/>
              <a:t>Grad</a:t>
            </a:r>
            <a:r>
              <a:rPr lang="tr-TR" sz="900" i="1" dirty="0"/>
              <a:t> </a:t>
            </a:r>
            <a:r>
              <a:rPr lang="tr-TR" sz="900" i="1" dirty="0" err="1"/>
              <a:t>Med</a:t>
            </a:r>
            <a:r>
              <a:rPr lang="tr-TR" sz="900" i="1" dirty="0"/>
              <a:t> </a:t>
            </a:r>
            <a:r>
              <a:rPr lang="tr-TR" sz="900" i="1" dirty="0" err="1"/>
              <a:t>Educ</a:t>
            </a:r>
            <a:r>
              <a:rPr lang="tr-TR" sz="900" i="1" dirty="0"/>
              <a:t>. 2010 </a:t>
            </a:r>
            <a:r>
              <a:rPr lang="tr-TR" sz="900" i="1" dirty="0" err="1"/>
              <a:t>Jun</a:t>
            </a:r>
            <a:r>
              <a:rPr lang="tr-TR" sz="900" i="1" dirty="0"/>
              <a:t>; 2(2): 210–214.</a:t>
            </a:r>
            <a:endParaRPr lang="en-US" sz="900" i="1" dirty="0"/>
          </a:p>
        </p:txBody>
      </p:sp>
      <p:sp>
        <p:nvSpPr>
          <p:cNvPr id="69" name="Title 1"/>
          <p:cNvSpPr>
            <a:spLocks noGrp="1"/>
          </p:cNvSpPr>
          <p:nvPr>
            <p:ph type="title"/>
          </p:nvPr>
        </p:nvSpPr>
        <p:spPr>
          <a:xfrm>
            <a:off x="238347" y="198358"/>
            <a:ext cx="6510759" cy="586541"/>
          </a:xfrm>
        </p:spPr>
        <p:txBody>
          <a:bodyPr>
            <a:noAutofit/>
          </a:bodyPr>
          <a:lstStyle/>
          <a:p>
            <a:r>
              <a:rPr lang="en-US" sz="2800" b="1" dirty="0">
                <a:solidFill>
                  <a:srgbClr val="1C2D73"/>
                </a:solidFill>
              </a:rPr>
              <a:t>Utilization of Mental Health Services Among Depressed Medical Interns</a:t>
            </a:r>
          </a:p>
        </p:txBody>
      </p:sp>
      <p:sp>
        <p:nvSpPr>
          <p:cNvPr id="72" name="Content Placeholder 2"/>
          <p:cNvSpPr>
            <a:spLocks noGrp="1"/>
          </p:cNvSpPr>
          <p:nvPr>
            <p:ph sz="quarter" idx="13"/>
          </p:nvPr>
        </p:nvSpPr>
        <p:spPr>
          <a:xfrm>
            <a:off x="5207197" y="1397377"/>
            <a:ext cx="3885555" cy="4279923"/>
          </a:xfrm>
        </p:spPr>
        <p:txBody>
          <a:bodyPr>
            <a:noAutofit/>
          </a:bodyPr>
          <a:lstStyle/>
          <a:p>
            <a:pPr marL="0" indent="0">
              <a:spcBef>
                <a:spcPts val="500"/>
              </a:spcBef>
              <a:buNone/>
            </a:pPr>
            <a:r>
              <a:rPr lang="en-US" sz="1800" b="1" dirty="0"/>
              <a:t>Reasons for No Treatment:</a:t>
            </a:r>
          </a:p>
          <a:p>
            <a:pPr>
              <a:spcBef>
                <a:spcPts val="500"/>
              </a:spcBef>
            </a:pPr>
            <a:r>
              <a:rPr lang="en-US" sz="1800" dirty="0"/>
              <a:t>Lack of time (92%)</a:t>
            </a:r>
          </a:p>
          <a:p>
            <a:pPr>
              <a:spcBef>
                <a:spcPts val="500"/>
              </a:spcBef>
            </a:pPr>
            <a:r>
              <a:rPr lang="en-US" sz="1800" dirty="0"/>
              <a:t>Preference for self-management (75%) </a:t>
            </a:r>
          </a:p>
          <a:p>
            <a:pPr>
              <a:spcBef>
                <a:spcPts val="500"/>
              </a:spcBef>
            </a:pPr>
            <a:r>
              <a:rPr lang="en-US" sz="1800" dirty="0"/>
              <a:t>Lack of convenient access (62%)</a:t>
            </a:r>
          </a:p>
          <a:p>
            <a:pPr>
              <a:spcBef>
                <a:spcPts val="500"/>
              </a:spcBef>
            </a:pPr>
            <a:r>
              <a:rPr lang="en-US" sz="1800" dirty="0"/>
              <a:t>Concerns regarding confidentiality (57%)</a:t>
            </a:r>
          </a:p>
          <a:p>
            <a:pPr>
              <a:spcBef>
                <a:spcPts val="500"/>
              </a:spcBef>
            </a:pPr>
            <a:r>
              <a:rPr lang="en-US" sz="1800" dirty="0"/>
              <a:t>Concerns about stigma (52%) </a:t>
            </a:r>
          </a:p>
          <a:p>
            <a:pPr>
              <a:spcBef>
                <a:spcPts val="500"/>
              </a:spcBef>
            </a:pPr>
            <a:r>
              <a:rPr lang="en-US" sz="1800" dirty="0"/>
              <a:t>Concerns about cost (50%)</a:t>
            </a:r>
          </a:p>
          <a:p>
            <a:pPr>
              <a:spcBef>
                <a:spcPts val="500"/>
              </a:spcBef>
            </a:pPr>
            <a:r>
              <a:rPr lang="en-US" sz="1800" dirty="0"/>
              <a:t>Belief that treatment does not work (25%)</a:t>
            </a:r>
          </a:p>
        </p:txBody>
      </p:sp>
    </p:spTree>
    <p:extLst>
      <p:ext uri="{BB962C8B-B14F-4D97-AF65-F5344CB8AC3E}">
        <p14:creationId xmlns:p14="http://schemas.microsoft.com/office/powerpoint/2010/main" val="3841875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Agenda</a:t>
            </a:r>
          </a:p>
        </p:txBody>
      </p:sp>
      <p:sp>
        <p:nvSpPr>
          <p:cNvPr id="3" name="Content Placeholder 2"/>
          <p:cNvSpPr>
            <a:spLocks noGrp="1"/>
          </p:cNvSpPr>
          <p:nvPr>
            <p:ph sz="quarter" idx="13"/>
          </p:nvPr>
        </p:nvSpPr>
        <p:spPr/>
        <p:txBody>
          <a:bodyPr>
            <a:noAutofit/>
          </a:bodyPr>
          <a:lstStyle/>
          <a:p>
            <a:pPr marL="0" indent="0">
              <a:spcBef>
                <a:spcPts val="1000"/>
              </a:spcBef>
              <a:buNone/>
            </a:pPr>
            <a:r>
              <a:rPr lang="en-US" dirty="0"/>
              <a:t>This presentation will cover: </a:t>
            </a:r>
          </a:p>
          <a:p>
            <a:pPr>
              <a:spcBef>
                <a:spcPts val="1000"/>
              </a:spcBef>
            </a:pPr>
            <a:r>
              <a:rPr lang="en-US" b="1" dirty="0"/>
              <a:t>Motivation</a:t>
            </a:r>
            <a:r>
              <a:rPr lang="en-US" dirty="0"/>
              <a:t> for addressing physician wellbeing</a:t>
            </a:r>
          </a:p>
          <a:p>
            <a:pPr>
              <a:spcBef>
                <a:spcPts val="1000"/>
              </a:spcBef>
            </a:pPr>
            <a:r>
              <a:rPr lang="en-US" b="1" dirty="0"/>
              <a:t>Burnout</a:t>
            </a:r>
            <a:r>
              <a:rPr lang="en-US" dirty="0"/>
              <a:t> definitions and drivers</a:t>
            </a:r>
          </a:p>
          <a:p>
            <a:pPr>
              <a:spcBef>
                <a:spcPts val="1000"/>
              </a:spcBef>
            </a:pPr>
            <a:r>
              <a:rPr lang="en-US" b="1" dirty="0"/>
              <a:t>Depression</a:t>
            </a:r>
            <a:r>
              <a:rPr lang="en-US" dirty="0"/>
              <a:t> and </a:t>
            </a:r>
            <a:r>
              <a:rPr lang="en-US" b="1" dirty="0"/>
              <a:t>suicide</a:t>
            </a:r>
            <a:r>
              <a:rPr lang="en-US" dirty="0"/>
              <a:t> in physicians</a:t>
            </a:r>
          </a:p>
          <a:p>
            <a:pPr>
              <a:spcBef>
                <a:spcPts val="1000"/>
              </a:spcBef>
            </a:pPr>
            <a:r>
              <a:rPr lang="en-US" b="1" dirty="0"/>
              <a:t>Resilience</a:t>
            </a:r>
            <a:r>
              <a:rPr lang="en-US" dirty="0"/>
              <a:t> and protective factors</a:t>
            </a:r>
          </a:p>
          <a:p>
            <a:pPr>
              <a:spcBef>
                <a:spcPts val="1000"/>
              </a:spcBef>
            </a:pPr>
            <a:r>
              <a:rPr lang="en-US" b="1" dirty="0"/>
              <a:t>Literature</a:t>
            </a:r>
            <a:r>
              <a:rPr lang="en-US" dirty="0"/>
              <a:t> on evidence-based interventions</a:t>
            </a:r>
          </a:p>
          <a:p>
            <a:pPr>
              <a:spcBef>
                <a:spcPts val="1000"/>
              </a:spcBef>
            </a:pPr>
            <a:r>
              <a:rPr lang="en-US" b="1" dirty="0"/>
              <a:t>Examples</a:t>
            </a:r>
            <a:r>
              <a:rPr lang="en-US" dirty="0"/>
              <a:t> of programs and national initiatives</a:t>
            </a:r>
          </a:p>
          <a:p>
            <a:pPr>
              <a:spcBef>
                <a:spcPts val="1000"/>
              </a:spcBef>
            </a:pPr>
            <a:r>
              <a:rPr lang="en-US" b="1" dirty="0"/>
              <a:t>6-step plan </a:t>
            </a:r>
            <a:r>
              <a:rPr lang="en-US" dirty="0"/>
              <a:t>to implementing interventions at your institution</a:t>
            </a:r>
          </a:p>
        </p:txBody>
      </p:sp>
    </p:spTree>
    <p:extLst>
      <p:ext uri="{BB962C8B-B14F-4D97-AF65-F5344CB8AC3E}">
        <p14:creationId xmlns:p14="http://schemas.microsoft.com/office/powerpoint/2010/main" val="8470448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94E6F30-1257-4FC8-954E-CA42432E2D86}"/>
              </a:ext>
            </a:extLst>
          </p:cNvPr>
          <p:cNvSpPr txBox="1">
            <a:spLocks/>
          </p:cNvSpPr>
          <p:nvPr/>
        </p:nvSpPr>
        <p:spPr>
          <a:xfrm>
            <a:off x="1181100" y="1600200"/>
            <a:ext cx="6781800" cy="36576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400" kern="1200" cap="all">
                <a:solidFill>
                  <a:srgbClr val="003399"/>
                </a:solidFill>
                <a:latin typeface="+mj-lt"/>
                <a:ea typeface="+mj-ea"/>
                <a:cs typeface="+mj-cs"/>
              </a:defRPr>
            </a:lvl1pPr>
          </a:lstStyle>
          <a:p>
            <a:pPr algn="ctr"/>
            <a:r>
              <a:rPr lang="en-US" sz="3200" b="1" dirty="0">
                <a:solidFill>
                  <a:srgbClr val="1C2D73"/>
                </a:solidFill>
              </a:rPr>
              <a:t>BURNOUT IS NOT ONLY bad for physicians, but for the business of medicine and for our patients</a:t>
            </a:r>
            <a:br>
              <a:rPr lang="en-US" sz="3200" b="1" dirty="0">
                <a:solidFill>
                  <a:srgbClr val="1C2D73"/>
                </a:solidFill>
              </a:rPr>
            </a:br>
            <a:br>
              <a:rPr lang="en-US" sz="3200" b="1" dirty="0">
                <a:solidFill>
                  <a:srgbClr val="1C2D73"/>
                </a:solidFill>
              </a:rPr>
            </a:br>
            <a:endParaRPr lang="en-US" sz="3200" b="1" dirty="0">
              <a:solidFill>
                <a:srgbClr val="1C2D73"/>
              </a:solidFill>
            </a:endParaRPr>
          </a:p>
        </p:txBody>
      </p:sp>
    </p:spTree>
    <p:extLst>
      <p:ext uri="{BB962C8B-B14F-4D97-AF65-F5344CB8AC3E}">
        <p14:creationId xmlns:p14="http://schemas.microsoft.com/office/powerpoint/2010/main" val="24745865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68775"/>
            <a:ext cx="6060302" cy="586541"/>
          </a:xfrm>
        </p:spPr>
        <p:txBody>
          <a:bodyPr>
            <a:normAutofit fontScale="90000"/>
          </a:bodyPr>
          <a:lstStyle/>
          <a:p>
            <a:r>
              <a:rPr lang="en-US" sz="3600" b="1" dirty="0">
                <a:solidFill>
                  <a:srgbClr val="1C2D73"/>
                </a:solidFill>
              </a:rPr>
              <a:t>Business Case For Physician Well-Being</a:t>
            </a:r>
          </a:p>
        </p:txBody>
      </p:sp>
      <p:sp>
        <p:nvSpPr>
          <p:cNvPr id="2" name="Content Placeholder 1"/>
          <p:cNvSpPr>
            <a:spLocks noGrp="1"/>
          </p:cNvSpPr>
          <p:nvPr>
            <p:ph sz="quarter" idx="13"/>
          </p:nvPr>
        </p:nvSpPr>
        <p:spPr/>
        <p:txBody>
          <a:bodyPr>
            <a:normAutofit/>
          </a:bodyPr>
          <a:lstStyle/>
          <a:p>
            <a:r>
              <a:rPr lang="en-US" dirty="0"/>
              <a:t>Costs Associated with Turnover</a:t>
            </a:r>
          </a:p>
          <a:p>
            <a:pPr lvl="1"/>
            <a:r>
              <a:rPr lang="en-US" sz="2000" dirty="0"/>
              <a:t>Burnout is a major driver of physician turnover</a:t>
            </a:r>
          </a:p>
          <a:p>
            <a:pPr lvl="1"/>
            <a:r>
              <a:rPr lang="en-US" sz="2000" dirty="0"/>
              <a:t>Cost to replace a physician is 2-3 times the physicians annual salary</a:t>
            </a:r>
          </a:p>
          <a:p>
            <a:pPr lvl="1"/>
            <a:r>
              <a:rPr lang="en-US" sz="2000" dirty="0"/>
              <a:t>Mean cost of replacing a physician=$500,000 to $1,000,000.</a:t>
            </a:r>
          </a:p>
          <a:p>
            <a:r>
              <a:rPr lang="en-US" dirty="0"/>
              <a:t>Costs associated with decreased productivity</a:t>
            </a:r>
          </a:p>
          <a:p>
            <a:r>
              <a:rPr lang="en-US" dirty="0"/>
              <a:t>Financial risk to organizations long term viability</a:t>
            </a:r>
          </a:p>
          <a:p>
            <a:pPr lvl="1"/>
            <a:r>
              <a:rPr lang="en-US" dirty="0"/>
              <a:t>Relationship between physician burnout and quality of care, patient safety and patient satisfaction</a:t>
            </a:r>
          </a:p>
        </p:txBody>
      </p:sp>
      <p:sp>
        <p:nvSpPr>
          <p:cNvPr id="4" name="TextBox 3"/>
          <p:cNvSpPr txBox="1"/>
          <p:nvPr/>
        </p:nvSpPr>
        <p:spPr>
          <a:xfrm>
            <a:off x="457200" y="5871852"/>
            <a:ext cx="5633561" cy="230832"/>
          </a:xfrm>
          <a:prstGeom prst="rect">
            <a:avLst/>
          </a:prstGeom>
          <a:noFill/>
        </p:spPr>
        <p:txBody>
          <a:bodyPr wrap="square" rtlCol="0">
            <a:spAutoFit/>
          </a:bodyPr>
          <a:lstStyle/>
          <a:p>
            <a:r>
              <a:rPr lang="en-US" sz="900" i="1" dirty="0" err="1"/>
              <a:t>Shanafelt</a:t>
            </a:r>
            <a:r>
              <a:rPr lang="en-US" sz="900" i="1" dirty="0"/>
              <a:t> TD et al. JAMA </a:t>
            </a:r>
            <a:r>
              <a:rPr lang="en-US" sz="900" i="1" dirty="0" err="1"/>
              <a:t>Int</a:t>
            </a:r>
            <a:r>
              <a:rPr lang="en-US" sz="900" i="1" dirty="0"/>
              <a:t> Med. 2017</a:t>
            </a:r>
          </a:p>
        </p:txBody>
      </p:sp>
    </p:spTree>
    <p:extLst>
      <p:ext uri="{BB962C8B-B14F-4D97-AF65-F5344CB8AC3E}">
        <p14:creationId xmlns:p14="http://schemas.microsoft.com/office/powerpoint/2010/main" val="39593331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01252"/>
            <a:ext cx="6060302" cy="586541"/>
          </a:xfrm>
        </p:spPr>
        <p:txBody>
          <a:bodyPr>
            <a:normAutofit fontScale="90000"/>
          </a:bodyPr>
          <a:lstStyle/>
          <a:p>
            <a:r>
              <a:rPr lang="en-US" sz="3600" b="1" dirty="0">
                <a:solidFill>
                  <a:srgbClr val="1C2D73"/>
                </a:solidFill>
              </a:rPr>
              <a:t>Patient Care and Physician Well-Being</a:t>
            </a:r>
          </a:p>
        </p:txBody>
      </p:sp>
      <p:sp>
        <p:nvSpPr>
          <p:cNvPr id="7" name="Content Placeholder 6"/>
          <p:cNvSpPr>
            <a:spLocks noGrp="1"/>
          </p:cNvSpPr>
          <p:nvPr>
            <p:ph sz="quarter" idx="13"/>
          </p:nvPr>
        </p:nvSpPr>
        <p:spPr/>
        <p:txBody>
          <a:bodyPr>
            <a:normAutofit/>
          </a:bodyPr>
          <a:lstStyle/>
          <a:p>
            <a:r>
              <a:rPr lang="en-US" dirty="0"/>
              <a:t>Physicians who care for themselves do a better job of caring for others</a:t>
            </a:r>
          </a:p>
          <a:p>
            <a:pPr lvl="1"/>
            <a:r>
              <a:rPr lang="en-US" dirty="0"/>
              <a:t>They are less likely to make errors </a:t>
            </a:r>
          </a:p>
          <a:p>
            <a:pPr lvl="1"/>
            <a:r>
              <a:rPr lang="en-US" dirty="0"/>
              <a:t>Have a higher patient satisfaction</a:t>
            </a:r>
          </a:p>
          <a:p>
            <a:r>
              <a:rPr lang="en-US" dirty="0"/>
              <a:t>Habits of practice to promote well-being and resilience need to be cultivated across the continuum </a:t>
            </a:r>
          </a:p>
          <a:p>
            <a:r>
              <a:rPr lang="en-US" dirty="0"/>
              <a:t>A healthy learning environment will lead to improved health care for all, physicians and patients</a:t>
            </a:r>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0" y="6147152"/>
            <a:ext cx="1219200" cy="400774"/>
          </a:xfrm>
          <a:prstGeom prst="rect">
            <a:avLst/>
          </a:prstGeom>
        </p:spPr>
      </p:pic>
      <p:sp>
        <p:nvSpPr>
          <p:cNvPr id="8" name="TextBox 7"/>
          <p:cNvSpPr txBox="1"/>
          <p:nvPr/>
        </p:nvSpPr>
        <p:spPr>
          <a:xfrm>
            <a:off x="228600" y="5839375"/>
            <a:ext cx="3556322" cy="230832"/>
          </a:xfrm>
          <a:prstGeom prst="rect">
            <a:avLst/>
          </a:prstGeom>
          <a:noFill/>
        </p:spPr>
        <p:txBody>
          <a:bodyPr wrap="square" rtlCol="0">
            <a:spAutoFit/>
          </a:bodyPr>
          <a:lstStyle/>
          <a:p>
            <a:r>
              <a:rPr lang="en-US" sz="900" i="1" dirty="0" err="1"/>
              <a:t>Shanafelt</a:t>
            </a:r>
            <a:r>
              <a:rPr lang="en-US" sz="900" i="1" dirty="0"/>
              <a:t> TD et al. JAMA </a:t>
            </a:r>
            <a:r>
              <a:rPr lang="en-US" sz="900" i="1" dirty="0" err="1"/>
              <a:t>Int</a:t>
            </a:r>
            <a:r>
              <a:rPr lang="en-US" sz="900" i="1" dirty="0"/>
              <a:t> Med. 2017</a:t>
            </a:r>
          </a:p>
        </p:txBody>
      </p:sp>
    </p:spTree>
    <p:extLst>
      <p:ext uri="{BB962C8B-B14F-4D97-AF65-F5344CB8AC3E}">
        <p14:creationId xmlns:p14="http://schemas.microsoft.com/office/powerpoint/2010/main" val="16888106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8FBF4-54CC-42B1-BEAF-FCC673C2F447}"/>
              </a:ext>
            </a:extLst>
          </p:cNvPr>
          <p:cNvSpPr>
            <a:spLocks noGrp="1"/>
          </p:cNvSpPr>
          <p:nvPr>
            <p:ph type="title"/>
          </p:nvPr>
        </p:nvSpPr>
        <p:spPr/>
        <p:txBody>
          <a:bodyPr/>
          <a:lstStyle/>
          <a:p>
            <a:r>
              <a:rPr lang="en-US" b="1" dirty="0"/>
              <a:t>Potential Protective Factors</a:t>
            </a:r>
            <a:endParaRPr lang="en-US" dirty="0"/>
          </a:p>
        </p:txBody>
      </p:sp>
    </p:spTree>
    <p:extLst>
      <p:ext uri="{BB962C8B-B14F-4D97-AF65-F5344CB8AC3E}">
        <p14:creationId xmlns:p14="http://schemas.microsoft.com/office/powerpoint/2010/main" val="6332564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p:txBody>
          <a:bodyPr>
            <a:normAutofit fontScale="90000"/>
          </a:bodyPr>
          <a:lstStyle/>
          <a:p>
            <a:pPr eaLnBrk="1" hangingPunct="1"/>
            <a:r>
              <a:rPr lang="en-US" altLang="en-US" sz="4400" b="1" dirty="0">
                <a:solidFill>
                  <a:srgbClr val="0033A2"/>
                </a:solidFill>
                <a:ea typeface="ＭＳ Ｐゴシック" pitchFamily="34" charset="-128"/>
              </a:rPr>
              <a:t>Resilience</a:t>
            </a:r>
          </a:p>
        </p:txBody>
      </p:sp>
      <p:sp>
        <p:nvSpPr>
          <p:cNvPr id="18436" name="TextBox 1"/>
          <p:cNvSpPr txBox="1">
            <a:spLocks noChangeArrowheads="1"/>
          </p:cNvSpPr>
          <p:nvPr/>
        </p:nvSpPr>
        <p:spPr bwMode="auto">
          <a:xfrm>
            <a:off x="457200" y="5875005"/>
            <a:ext cx="293128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eorgia" pitchFamily="18" charset="0"/>
                <a:cs typeface="Arial" pitchFamily="34" charset="0"/>
              </a:defRPr>
            </a:lvl1pPr>
            <a:lvl2pPr marL="742950" indent="-285750" eaLnBrk="0" hangingPunct="0">
              <a:defRPr>
                <a:solidFill>
                  <a:schemeClr val="tx1"/>
                </a:solidFill>
                <a:latin typeface="Georgia" pitchFamily="18" charset="0"/>
                <a:cs typeface="Arial" pitchFamily="34" charset="0"/>
              </a:defRPr>
            </a:lvl2pPr>
            <a:lvl3pPr marL="1143000" indent="-228600" eaLnBrk="0" hangingPunct="0">
              <a:defRPr>
                <a:solidFill>
                  <a:schemeClr val="tx1"/>
                </a:solidFill>
                <a:latin typeface="Georgia" pitchFamily="18" charset="0"/>
                <a:cs typeface="Arial" pitchFamily="34" charset="0"/>
              </a:defRPr>
            </a:lvl3pPr>
            <a:lvl4pPr marL="1600200" indent="-228600" eaLnBrk="0" hangingPunct="0">
              <a:defRPr>
                <a:solidFill>
                  <a:schemeClr val="tx1"/>
                </a:solidFill>
                <a:latin typeface="Georgia" pitchFamily="18" charset="0"/>
                <a:cs typeface="Arial" pitchFamily="34" charset="0"/>
              </a:defRPr>
            </a:lvl4pPr>
            <a:lvl5pPr marL="2057400" indent="-228600" eaLnBrk="0" hangingPunct="0">
              <a:defRPr>
                <a:solidFill>
                  <a:schemeClr val="tx1"/>
                </a:solidFill>
                <a:latin typeface="Georgia" pitchFamily="18" charset="0"/>
                <a:cs typeface="Arial" pitchFamily="34" charset="0"/>
              </a:defRPr>
            </a:lvl5pPr>
            <a:lvl6pPr marL="2514600" indent="-228600" eaLnBrk="0" fontAlgn="base" hangingPunct="0">
              <a:spcBef>
                <a:spcPct val="0"/>
              </a:spcBef>
              <a:spcAft>
                <a:spcPct val="0"/>
              </a:spcAft>
              <a:defRPr>
                <a:solidFill>
                  <a:schemeClr val="tx1"/>
                </a:solidFill>
                <a:latin typeface="Georgia" pitchFamily="18" charset="0"/>
                <a:cs typeface="Arial" pitchFamily="34" charset="0"/>
              </a:defRPr>
            </a:lvl6pPr>
            <a:lvl7pPr marL="2971800" indent="-228600" eaLnBrk="0" fontAlgn="base" hangingPunct="0">
              <a:spcBef>
                <a:spcPct val="0"/>
              </a:spcBef>
              <a:spcAft>
                <a:spcPct val="0"/>
              </a:spcAft>
              <a:defRPr>
                <a:solidFill>
                  <a:schemeClr val="tx1"/>
                </a:solidFill>
                <a:latin typeface="Georgia" pitchFamily="18" charset="0"/>
                <a:cs typeface="Arial" pitchFamily="34" charset="0"/>
              </a:defRPr>
            </a:lvl7pPr>
            <a:lvl8pPr marL="3429000" indent="-228600" eaLnBrk="0" fontAlgn="base" hangingPunct="0">
              <a:spcBef>
                <a:spcPct val="0"/>
              </a:spcBef>
              <a:spcAft>
                <a:spcPct val="0"/>
              </a:spcAft>
              <a:defRPr>
                <a:solidFill>
                  <a:schemeClr val="tx1"/>
                </a:solidFill>
                <a:latin typeface="Georgia" pitchFamily="18" charset="0"/>
                <a:cs typeface="Arial" pitchFamily="34" charset="0"/>
              </a:defRPr>
            </a:lvl8pPr>
            <a:lvl9pPr marL="3886200" indent="-228600" eaLnBrk="0" fontAlgn="base" hangingPunct="0">
              <a:spcBef>
                <a:spcPct val="0"/>
              </a:spcBef>
              <a:spcAft>
                <a:spcPct val="0"/>
              </a:spcAft>
              <a:defRPr>
                <a:solidFill>
                  <a:schemeClr val="tx1"/>
                </a:solidFill>
                <a:latin typeface="Georgia" pitchFamily="18" charset="0"/>
                <a:cs typeface="Arial" pitchFamily="34" charset="0"/>
              </a:defRPr>
            </a:lvl9pPr>
          </a:lstStyle>
          <a:p>
            <a:pPr eaLnBrk="1" hangingPunct="1"/>
            <a:r>
              <a:rPr lang="en-US" altLang="en-US" sz="900" i="1" dirty="0" err="1">
                <a:latin typeface="Arial" charset="0"/>
                <a:ea typeface="Arial" charset="0"/>
                <a:cs typeface="Arial" charset="0"/>
              </a:rPr>
              <a:t>Wolin</a:t>
            </a:r>
            <a:r>
              <a:rPr lang="en-US" altLang="en-US" sz="900" i="1" dirty="0">
                <a:latin typeface="Arial" charset="0"/>
                <a:ea typeface="Arial" charset="0"/>
                <a:cs typeface="Arial" charset="0"/>
              </a:rPr>
              <a:t> 1993, Werner &amp; Smith, 1992</a:t>
            </a:r>
          </a:p>
        </p:txBody>
      </p:sp>
      <p:sp>
        <p:nvSpPr>
          <p:cNvPr id="6" name="Content Placeholder 2"/>
          <p:cNvSpPr txBox="1">
            <a:spLocks/>
          </p:cNvSpPr>
          <p:nvPr/>
        </p:nvSpPr>
        <p:spPr>
          <a:xfrm>
            <a:off x="533400" y="1463040"/>
            <a:ext cx="7345363" cy="393192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1485900"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913"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863"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875"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a:lstStyle>
          <a:p>
            <a:pPr fontAlgn="auto">
              <a:spcAft>
                <a:spcPts val="0"/>
              </a:spcAft>
              <a:defRPr/>
            </a:pPr>
            <a:r>
              <a:rPr lang="en-US" altLang="en-US" sz="2800" dirty="0"/>
              <a:t>The capacity to bounce back, to withstand hardship, and to repair yourself </a:t>
            </a:r>
          </a:p>
          <a:p>
            <a:pPr fontAlgn="auto">
              <a:spcAft>
                <a:spcPts val="0"/>
              </a:spcAft>
              <a:defRPr/>
            </a:pPr>
            <a:r>
              <a:rPr lang="en-US" altLang="en-US" sz="2800" dirty="0"/>
              <a:t>Positive adaptation in the face of stress or disruptive change</a:t>
            </a:r>
          </a:p>
          <a:p>
            <a:pPr fontAlgn="auto">
              <a:spcAft>
                <a:spcPts val="0"/>
              </a:spcAft>
              <a:defRPr/>
            </a:pPr>
            <a:r>
              <a:rPr lang="en-US" altLang="en-US" sz="2800" dirty="0"/>
              <a:t>Based on a combination of factors:</a:t>
            </a:r>
          </a:p>
          <a:p>
            <a:pPr lvl="1" fontAlgn="auto">
              <a:spcAft>
                <a:spcPts val="0"/>
              </a:spcAft>
              <a:defRPr/>
            </a:pPr>
            <a:r>
              <a:rPr lang="en-US" altLang="en-US" sz="2600" dirty="0"/>
              <a:t>Internal attributes (genetics, optimism)</a:t>
            </a:r>
          </a:p>
          <a:p>
            <a:pPr lvl="1" fontAlgn="auto">
              <a:spcAft>
                <a:spcPts val="0"/>
              </a:spcAft>
              <a:defRPr/>
            </a:pPr>
            <a:r>
              <a:rPr lang="en-US" altLang="en-US" sz="2600" dirty="0"/>
              <a:t>External (modeling, trauma)</a:t>
            </a:r>
          </a:p>
          <a:p>
            <a:pPr lvl="1" fontAlgn="auto">
              <a:spcAft>
                <a:spcPts val="0"/>
              </a:spcAft>
              <a:defRPr/>
            </a:pPr>
            <a:r>
              <a:rPr lang="en-US" altLang="en-US" sz="2600" dirty="0"/>
              <a:t>Skills (problem solving, finding meaning/purpose, practicing mindfulness)</a:t>
            </a:r>
          </a:p>
        </p:txBody>
      </p:sp>
    </p:spTree>
    <p:extLst>
      <p:ext uri="{BB962C8B-B14F-4D97-AF65-F5344CB8AC3E}">
        <p14:creationId xmlns:p14="http://schemas.microsoft.com/office/powerpoint/2010/main" val="2322433847"/>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solidFill>
                  <a:srgbClr val="0033A2"/>
                </a:solidFill>
              </a:rPr>
              <a:t>Building Resilience</a:t>
            </a:r>
          </a:p>
        </p:txBody>
      </p:sp>
      <p:pic>
        <p:nvPicPr>
          <p:cNvPr id="9" name="Picture 8"/>
          <p:cNvPicPr>
            <a:picLocks noChangeAspect="1"/>
          </p:cNvPicPr>
          <p:nvPr/>
        </p:nvPicPr>
        <p:blipFill>
          <a:blip r:embed="rId2" cstate="print"/>
          <a:stretch>
            <a:fillRect/>
          </a:stretch>
        </p:blipFill>
        <p:spPr>
          <a:xfrm>
            <a:off x="457200" y="1335435"/>
            <a:ext cx="7177087" cy="4570998"/>
          </a:xfrm>
          <a:prstGeom prst="rect">
            <a:avLst/>
          </a:prstGeom>
        </p:spPr>
      </p:pic>
      <p:sp>
        <p:nvSpPr>
          <p:cNvPr id="10" name="Rectangle 9"/>
          <p:cNvSpPr/>
          <p:nvPr/>
        </p:nvSpPr>
        <p:spPr>
          <a:xfrm>
            <a:off x="457200" y="5915584"/>
            <a:ext cx="2064989" cy="230832"/>
          </a:xfrm>
          <a:prstGeom prst="rect">
            <a:avLst/>
          </a:prstGeom>
        </p:spPr>
        <p:txBody>
          <a:bodyPr wrap="none">
            <a:spAutoFit/>
          </a:bodyPr>
          <a:lstStyle/>
          <a:p>
            <a:r>
              <a:rPr lang="de-DE" sz="900" i="1" dirty="0" err="1"/>
              <a:t>Br</a:t>
            </a:r>
            <a:r>
              <a:rPr lang="de-DE" sz="900" i="1" dirty="0"/>
              <a:t> J Gen </a:t>
            </a:r>
            <a:r>
              <a:rPr lang="de-DE" sz="900" i="1" dirty="0" err="1"/>
              <a:t>Pract</a:t>
            </a:r>
            <a:r>
              <a:rPr lang="de-DE" sz="900" i="1" dirty="0"/>
              <a:t>. 2016 Jul;66(648):e507-15</a:t>
            </a:r>
            <a:endParaRPr lang="en-US" sz="900" i="1" dirty="0"/>
          </a:p>
        </p:txBody>
      </p:sp>
    </p:spTree>
    <p:extLst>
      <p:ext uri="{BB962C8B-B14F-4D97-AF65-F5344CB8AC3E}">
        <p14:creationId xmlns:p14="http://schemas.microsoft.com/office/powerpoint/2010/main" val="7742825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rrowheads="1"/>
          </p:cNvSpPr>
          <p:nvPr>
            <p:ph type="title"/>
          </p:nvPr>
        </p:nvSpPr>
        <p:spPr>
          <a:xfrm>
            <a:off x="457200" y="307788"/>
            <a:ext cx="5075499" cy="586541"/>
          </a:xfrm>
        </p:spPr>
        <p:txBody>
          <a:bodyPr>
            <a:normAutofit/>
          </a:bodyPr>
          <a:lstStyle/>
          <a:p>
            <a:pPr eaLnBrk="1" fontAlgn="auto" hangingPunct="1">
              <a:spcAft>
                <a:spcPts val="0"/>
              </a:spcAft>
              <a:defRPr/>
            </a:pPr>
            <a:r>
              <a:rPr lang="en-US" sz="3200" b="1" dirty="0">
                <a:solidFill>
                  <a:srgbClr val="0033A2"/>
                </a:solidFill>
              </a:rPr>
              <a:t>Can We Build Resilience?</a:t>
            </a:r>
          </a:p>
        </p:txBody>
      </p:sp>
      <p:sp>
        <p:nvSpPr>
          <p:cNvPr id="33795" name="Rectangle 3"/>
          <p:cNvSpPr>
            <a:spLocks noGrp="1" noRot="1" noChangeArrowheads="1"/>
          </p:cNvSpPr>
          <p:nvPr>
            <p:ph sz="quarter" idx="13"/>
          </p:nvPr>
        </p:nvSpPr>
        <p:spPr>
          <a:xfrm>
            <a:off x="457200" y="1744977"/>
            <a:ext cx="3276600" cy="4571999"/>
          </a:xfrm>
          <a:ln>
            <a:miter lim="800000"/>
            <a:headEnd/>
            <a:tailEnd/>
          </a:ln>
          <a:extLst/>
        </p:spPr>
        <p:txBody>
          <a:bodyPr>
            <a:normAutofit fontScale="77500" lnSpcReduction="20000"/>
          </a:bodyPr>
          <a:lstStyle/>
          <a:p>
            <a:pPr marL="274320" indent="-274320" eaLnBrk="1" fontAlgn="auto" hangingPunct="1">
              <a:spcBef>
                <a:spcPts val="1600"/>
              </a:spcBef>
              <a:spcAft>
                <a:spcPts val="0"/>
              </a:spcAft>
              <a:buFont typeface="Wingdings 2"/>
              <a:buChar char=""/>
              <a:defRPr/>
            </a:pPr>
            <a:r>
              <a:rPr lang="en-US" sz="2900" dirty="0">
                <a:solidFill>
                  <a:schemeClr val="tx1"/>
                </a:solidFill>
                <a:ea typeface="+mn-ea"/>
                <a:cs typeface="+mn-cs"/>
              </a:rPr>
              <a:t>Realistic recognition (Overcoming denial/culture)</a:t>
            </a:r>
          </a:p>
          <a:p>
            <a:pPr marL="274320" indent="-274320" eaLnBrk="1" fontAlgn="auto" hangingPunct="1">
              <a:spcBef>
                <a:spcPts val="1600"/>
              </a:spcBef>
              <a:spcAft>
                <a:spcPts val="0"/>
              </a:spcAft>
              <a:buFont typeface="Wingdings 2"/>
              <a:buChar char=""/>
              <a:defRPr/>
            </a:pPr>
            <a:r>
              <a:rPr lang="en-US" sz="2900" dirty="0">
                <a:solidFill>
                  <a:schemeClr val="tx1"/>
                </a:solidFill>
                <a:ea typeface="+mn-ea"/>
                <a:cs typeface="+mn-cs"/>
              </a:rPr>
              <a:t>Exercise, sleep, nutrition </a:t>
            </a:r>
          </a:p>
          <a:p>
            <a:pPr marL="274320" indent="-274320" eaLnBrk="1" fontAlgn="auto" hangingPunct="1">
              <a:spcBef>
                <a:spcPts val="1600"/>
              </a:spcBef>
              <a:spcAft>
                <a:spcPts val="0"/>
              </a:spcAft>
              <a:buFont typeface="Wingdings 2"/>
              <a:buChar char=""/>
              <a:defRPr/>
            </a:pPr>
            <a:r>
              <a:rPr lang="en-US" sz="2900" dirty="0">
                <a:solidFill>
                  <a:schemeClr val="tx1"/>
                </a:solidFill>
                <a:ea typeface="+mn-ea"/>
                <a:cs typeface="+mn-cs"/>
              </a:rPr>
              <a:t>Supportive professional relationships</a:t>
            </a:r>
          </a:p>
          <a:p>
            <a:pPr marL="274320" indent="-274320" eaLnBrk="1" fontAlgn="auto" hangingPunct="1">
              <a:spcBef>
                <a:spcPts val="1600"/>
              </a:spcBef>
              <a:spcAft>
                <a:spcPts val="0"/>
              </a:spcAft>
              <a:buFont typeface="Wingdings 2"/>
              <a:buChar char=""/>
              <a:defRPr/>
            </a:pPr>
            <a:r>
              <a:rPr lang="en-US" sz="2900" dirty="0">
                <a:solidFill>
                  <a:schemeClr val="tx1"/>
                </a:solidFill>
                <a:ea typeface="+mn-ea"/>
                <a:cs typeface="+mn-cs"/>
              </a:rPr>
              <a:t>Boundaries</a:t>
            </a:r>
          </a:p>
          <a:p>
            <a:pPr marL="274320" indent="-274320" fontAlgn="auto">
              <a:spcBef>
                <a:spcPts val="1600"/>
              </a:spcBef>
              <a:spcAft>
                <a:spcPts val="0"/>
              </a:spcAft>
              <a:buFont typeface="Wingdings 2"/>
              <a:buChar char=""/>
              <a:defRPr/>
            </a:pPr>
            <a:r>
              <a:rPr lang="en-US" sz="2900" dirty="0">
                <a:solidFill>
                  <a:schemeClr val="tx1"/>
                </a:solidFill>
              </a:rPr>
              <a:t>Time away from work</a:t>
            </a:r>
          </a:p>
          <a:p>
            <a:pPr marL="274320" indent="-274320" fontAlgn="auto">
              <a:spcBef>
                <a:spcPts val="1600"/>
              </a:spcBef>
              <a:spcAft>
                <a:spcPts val="0"/>
              </a:spcAft>
              <a:buFont typeface="Wingdings 2"/>
              <a:buChar char=""/>
              <a:defRPr/>
            </a:pPr>
            <a:r>
              <a:rPr lang="en-US" sz="2900" dirty="0">
                <a:solidFill>
                  <a:schemeClr val="tx1"/>
                </a:solidFill>
              </a:rPr>
              <a:t>Passion for one’s work</a:t>
            </a:r>
          </a:p>
        </p:txBody>
      </p:sp>
      <p:sp>
        <p:nvSpPr>
          <p:cNvPr id="27652" name="TextBox 4"/>
          <p:cNvSpPr txBox="1">
            <a:spLocks noChangeArrowheads="1"/>
          </p:cNvSpPr>
          <p:nvPr/>
        </p:nvSpPr>
        <p:spPr bwMode="auto">
          <a:xfrm>
            <a:off x="457200" y="5820561"/>
            <a:ext cx="32766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eorgia" pitchFamily="18" charset="0"/>
                <a:cs typeface="Arial" pitchFamily="34" charset="0"/>
              </a:defRPr>
            </a:lvl1pPr>
            <a:lvl2pPr marL="742950" indent="-285750" eaLnBrk="0" hangingPunct="0">
              <a:defRPr>
                <a:solidFill>
                  <a:schemeClr val="tx1"/>
                </a:solidFill>
                <a:latin typeface="Georgia" pitchFamily="18" charset="0"/>
                <a:cs typeface="Arial" pitchFamily="34" charset="0"/>
              </a:defRPr>
            </a:lvl2pPr>
            <a:lvl3pPr marL="1143000" indent="-228600" eaLnBrk="0" hangingPunct="0">
              <a:defRPr>
                <a:solidFill>
                  <a:schemeClr val="tx1"/>
                </a:solidFill>
                <a:latin typeface="Georgia" pitchFamily="18" charset="0"/>
                <a:cs typeface="Arial" pitchFamily="34" charset="0"/>
              </a:defRPr>
            </a:lvl3pPr>
            <a:lvl4pPr marL="1600200" indent="-228600" eaLnBrk="0" hangingPunct="0">
              <a:defRPr>
                <a:solidFill>
                  <a:schemeClr val="tx1"/>
                </a:solidFill>
                <a:latin typeface="Georgia" pitchFamily="18" charset="0"/>
                <a:cs typeface="Arial" pitchFamily="34" charset="0"/>
              </a:defRPr>
            </a:lvl4pPr>
            <a:lvl5pPr marL="2057400" indent="-228600" eaLnBrk="0" hangingPunct="0">
              <a:defRPr>
                <a:solidFill>
                  <a:schemeClr val="tx1"/>
                </a:solidFill>
                <a:latin typeface="Georgia" pitchFamily="18" charset="0"/>
                <a:cs typeface="Arial" pitchFamily="34" charset="0"/>
              </a:defRPr>
            </a:lvl5pPr>
            <a:lvl6pPr marL="2514600" indent="-228600" eaLnBrk="0" fontAlgn="base" hangingPunct="0">
              <a:spcBef>
                <a:spcPct val="0"/>
              </a:spcBef>
              <a:spcAft>
                <a:spcPct val="0"/>
              </a:spcAft>
              <a:defRPr>
                <a:solidFill>
                  <a:schemeClr val="tx1"/>
                </a:solidFill>
                <a:latin typeface="Georgia" pitchFamily="18" charset="0"/>
                <a:cs typeface="Arial" pitchFamily="34" charset="0"/>
              </a:defRPr>
            </a:lvl6pPr>
            <a:lvl7pPr marL="2971800" indent="-228600" eaLnBrk="0" fontAlgn="base" hangingPunct="0">
              <a:spcBef>
                <a:spcPct val="0"/>
              </a:spcBef>
              <a:spcAft>
                <a:spcPct val="0"/>
              </a:spcAft>
              <a:defRPr>
                <a:solidFill>
                  <a:schemeClr val="tx1"/>
                </a:solidFill>
                <a:latin typeface="Georgia" pitchFamily="18" charset="0"/>
                <a:cs typeface="Arial" pitchFamily="34" charset="0"/>
              </a:defRPr>
            </a:lvl7pPr>
            <a:lvl8pPr marL="3429000" indent="-228600" eaLnBrk="0" fontAlgn="base" hangingPunct="0">
              <a:spcBef>
                <a:spcPct val="0"/>
              </a:spcBef>
              <a:spcAft>
                <a:spcPct val="0"/>
              </a:spcAft>
              <a:defRPr>
                <a:solidFill>
                  <a:schemeClr val="tx1"/>
                </a:solidFill>
                <a:latin typeface="Georgia" pitchFamily="18" charset="0"/>
                <a:cs typeface="Arial" pitchFamily="34" charset="0"/>
              </a:defRPr>
            </a:lvl8pPr>
            <a:lvl9pPr marL="3886200" indent="-228600" eaLnBrk="0" fontAlgn="base" hangingPunct="0">
              <a:spcBef>
                <a:spcPct val="0"/>
              </a:spcBef>
              <a:spcAft>
                <a:spcPct val="0"/>
              </a:spcAft>
              <a:defRPr>
                <a:solidFill>
                  <a:schemeClr val="tx1"/>
                </a:solidFill>
                <a:latin typeface="Georgia" pitchFamily="18" charset="0"/>
                <a:cs typeface="Arial" pitchFamily="34" charset="0"/>
              </a:defRPr>
            </a:lvl9pPr>
          </a:lstStyle>
          <a:p>
            <a:pPr eaLnBrk="1" hangingPunct="1"/>
            <a:r>
              <a:rPr lang="en-US" altLang="en-US" sz="900" i="1" dirty="0" err="1">
                <a:solidFill>
                  <a:srgbClr val="000000"/>
                </a:solidFill>
                <a:latin typeface="Arial" charset="0"/>
                <a:ea typeface="Arial" charset="0"/>
                <a:cs typeface="Arial" charset="0"/>
              </a:rPr>
              <a:t>Swetz</a:t>
            </a:r>
            <a:r>
              <a:rPr lang="en-US" altLang="en-US" sz="900" i="1" dirty="0">
                <a:solidFill>
                  <a:srgbClr val="000000"/>
                </a:solidFill>
                <a:latin typeface="Arial" charset="0"/>
                <a:ea typeface="Arial" charset="0"/>
                <a:cs typeface="Arial" charset="0"/>
              </a:rPr>
              <a:t>, J Palliative Med, 2009</a:t>
            </a:r>
          </a:p>
        </p:txBody>
      </p:sp>
      <p:sp>
        <p:nvSpPr>
          <p:cNvPr id="5" name="Rectangle 3"/>
          <p:cNvSpPr txBox="1">
            <a:spLocks noRot="1" noChangeArrowheads="1"/>
          </p:cNvSpPr>
          <p:nvPr/>
        </p:nvSpPr>
        <p:spPr>
          <a:xfrm>
            <a:off x="5190280" y="1744977"/>
            <a:ext cx="3496520" cy="4191000"/>
          </a:xfrm>
          <a:prstGeom prst="rect">
            <a:avLst/>
          </a:prstGeom>
          <a:ln>
            <a:miter lim="800000"/>
            <a:headEnd/>
            <a:tailEnd/>
          </a:ln>
          <a:extLst/>
        </p:spPr>
        <p:txBody>
          <a:bodyPr vert="horz" lIns="91440" tIns="45720" rIns="91440" bIns="45720" rtlCol="0">
            <a:normAutofit/>
          </a:bodyPr>
          <a:lst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1485900"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913"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863"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875"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a:lstStyle>
          <a:p>
            <a:pPr marL="274320" indent="-274320" fontAlgn="auto">
              <a:spcBef>
                <a:spcPts val="1600"/>
              </a:spcBef>
              <a:spcAft>
                <a:spcPts val="0"/>
              </a:spcAft>
              <a:buFont typeface="Wingdings 2"/>
              <a:buChar char=""/>
              <a:defRPr/>
            </a:pPr>
            <a:r>
              <a:rPr lang="en-US" sz="2200" dirty="0">
                <a:solidFill>
                  <a:schemeClr val="tx1"/>
                </a:solidFill>
              </a:rPr>
              <a:t>Hobbies outside medicine</a:t>
            </a:r>
          </a:p>
          <a:p>
            <a:pPr marL="274320" indent="-274320" fontAlgn="auto">
              <a:spcBef>
                <a:spcPts val="1600"/>
              </a:spcBef>
              <a:spcAft>
                <a:spcPts val="0"/>
              </a:spcAft>
              <a:buFont typeface="Wingdings 2"/>
              <a:buChar char=""/>
              <a:defRPr/>
            </a:pPr>
            <a:r>
              <a:rPr lang="en-US" sz="2200" dirty="0">
                <a:solidFill>
                  <a:schemeClr val="tx1"/>
                </a:solidFill>
              </a:rPr>
              <a:t>Humor</a:t>
            </a:r>
          </a:p>
          <a:p>
            <a:pPr marL="274320" indent="-274320" fontAlgn="auto">
              <a:spcBef>
                <a:spcPts val="1600"/>
              </a:spcBef>
              <a:spcAft>
                <a:spcPts val="0"/>
              </a:spcAft>
              <a:buFont typeface="Wingdings 2"/>
              <a:buChar char=""/>
              <a:defRPr/>
            </a:pPr>
            <a:r>
              <a:rPr lang="en-US" sz="2200" dirty="0">
                <a:solidFill>
                  <a:schemeClr val="tx1"/>
                </a:solidFill>
              </a:rPr>
              <a:t>Supportive personal relationships</a:t>
            </a:r>
          </a:p>
          <a:p>
            <a:pPr marL="274320" indent="-274320" fontAlgn="auto">
              <a:spcBef>
                <a:spcPts val="1600"/>
              </a:spcBef>
              <a:spcAft>
                <a:spcPts val="0"/>
              </a:spcAft>
              <a:buFont typeface="Wingdings 2"/>
              <a:buChar char=""/>
              <a:defRPr/>
            </a:pPr>
            <a:r>
              <a:rPr lang="en-US" sz="2200" dirty="0">
                <a:solidFill>
                  <a:schemeClr val="tx1"/>
                </a:solidFill>
              </a:rPr>
              <a:t>Practicing mindfulness</a:t>
            </a:r>
          </a:p>
          <a:p>
            <a:pPr marL="274320" indent="-274320" fontAlgn="auto">
              <a:spcBef>
                <a:spcPts val="1600"/>
              </a:spcBef>
              <a:spcAft>
                <a:spcPts val="0"/>
              </a:spcAft>
              <a:buFont typeface="Wingdings 2"/>
              <a:buChar char=""/>
              <a:defRPr/>
            </a:pPr>
            <a:r>
              <a:rPr lang="en-US" sz="2200" dirty="0">
                <a:solidFill>
                  <a:schemeClr val="tx1"/>
                </a:solidFill>
              </a:rPr>
              <a:t>Focusing on positive emotions like gratitude and optimism</a:t>
            </a:r>
          </a:p>
        </p:txBody>
      </p:sp>
    </p:spTree>
    <p:extLst>
      <p:ext uri="{BB962C8B-B14F-4D97-AF65-F5344CB8AC3E}">
        <p14:creationId xmlns:p14="http://schemas.microsoft.com/office/powerpoint/2010/main" val="1431117950"/>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83543"/>
            <a:ext cx="6060302" cy="586541"/>
          </a:xfrm>
        </p:spPr>
        <p:txBody>
          <a:bodyPr>
            <a:normAutofit fontScale="90000"/>
          </a:bodyPr>
          <a:lstStyle/>
          <a:p>
            <a:r>
              <a:rPr lang="en-US" sz="3200" b="1" dirty="0">
                <a:solidFill>
                  <a:srgbClr val="0033A2"/>
                </a:solidFill>
              </a:rPr>
              <a:t>Association Between a Sense of Calling and Physician Wellbeing</a:t>
            </a:r>
          </a:p>
        </p:txBody>
      </p:sp>
      <p:sp>
        <p:nvSpPr>
          <p:cNvPr id="3" name="Content Placeholder 2"/>
          <p:cNvSpPr>
            <a:spLocks noGrp="1"/>
          </p:cNvSpPr>
          <p:nvPr>
            <p:ph sz="quarter" idx="13"/>
          </p:nvPr>
        </p:nvSpPr>
        <p:spPr>
          <a:xfrm>
            <a:off x="457200" y="1757612"/>
            <a:ext cx="7815262" cy="4571999"/>
          </a:xfrm>
        </p:spPr>
        <p:txBody>
          <a:bodyPr/>
          <a:lstStyle/>
          <a:p>
            <a:r>
              <a:rPr lang="en-US" sz="2400" dirty="0"/>
              <a:t>2009-2010 survey, 1504 primary care physicians and 512 psychiatrists</a:t>
            </a:r>
          </a:p>
          <a:p>
            <a:r>
              <a:rPr lang="en-US" sz="2400" dirty="0"/>
              <a:t>42% agreed that medicine is a calling</a:t>
            </a:r>
          </a:p>
          <a:p>
            <a:r>
              <a:rPr lang="en-US" sz="2400" dirty="0"/>
              <a:t>Physicians who reported that medicine was a calling may be experiencing higher levels of career satisfaction and resilience from burnout</a:t>
            </a:r>
          </a:p>
          <a:p>
            <a:pPr algn="r"/>
            <a:endParaRPr lang="en-US" dirty="0"/>
          </a:p>
          <a:p>
            <a:pPr marL="0" indent="0">
              <a:buNone/>
            </a:pPr>
            <a:endParaRPr lang="en-US" dirty="0"/>
          </a:p>
        </p:txBody>
      </p:sp>
      <p:sp>
        <p:nvSpPr>
          <p:cNvPr id="4" name="TextBox 3"/>
          <p:cNvSpPr txBox="1"/>
          <p:nvPr/>
        </p:nvSpPr>
        <p:spPr>
          <a:xfrm>
            <a:off x="228600" y="5750876"/>
            <a:ext cx="2699795" cy="230832"/>
          </a:xfrm>
          <a:prstGeom prst="rect">
            <a:avLst/>
          </a:prstGeom>
          <a:noFill/>
        </p:spPr>
        <p:txBody>
          <a:bodyPr wrap="square" rtlCol="0">
            <a:spAutoFit/>
          </a:bodyPr>
          <a:lstStyle/>
          <a:p>
            <a:r>
              <a:rPr lang="en-US" sz="900" i="1" dirty="0"/>
              <a:t>Yoon, et. al., Academic Psychiatry 41.3, April 2017</a:t>
            </a:r>
          </a:p>
        </p:txBody>
      </p:sp>
    </p:spTree>
    <p:extLst>
      <p:ext uri="{BB962C8B-B14F-4D97-AF65-F5344CB8AC3E}">
        <p14:creationId xmlns:p14="http://schemas.microsoft.com/office/powerpoint/2010/main" val="30203480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241F6-C8C1-4168-BB13-77E0D449F4E2}"/>
              </a:ext>
            </a:extLst>
          </p:cNvPr>
          <p:cNvSpPr>
            <a:spLocks noGrp="1"/>
          </p:cNvSpPr>
          <p:nvPr>
            <p:ph type="title"/>
          </p:nvPr>
        </p:nvSpPr>
        <p:spPr>
          <a:xfrm>
            <a:off x="870853" y="3348182"/>
            <a:ext cx="6536943" cy="2286000"/>
          </a:xfrm>
        </p:spPr>
        <p:txBody>
          <a:bodyPr/>
          <a:lstStyle/>
          <a:p>
            <a:r>
              <a:rPr lang="en-US" b="1" dirty="0"/>
              <a:t>Evidence-Based </a:t>
            </a:r>
            <a:br>
              <a:rPr lang="en-US" b="1" dirty="0"/>
            </a:br>
            <a:r>
              <a:rPr lang="en-US" b="1" dirty="0"/>
              <a:t>Wellbeing Interventions</a:t>
            </a:r>
            <a:endParaRPr lang="en-US" dirty="0"/>
          </a:p>
        </p:txBody>
      </p:sp>
    </p:spTree>
    <p:extLst>
      <p:ext uri="{BB962C8B-B14F-4D97-AF65-F5344CB8AC3E}">
        <p14:creationId xmlns:p14="http://schemas.microsoft.com/office/powerpoint/2010/main" val="30286105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t>Finding Solutions to </a:t>
            </a:r>
            <a:br>
              <a:rPr lang="en-US" sz="3200" b="1" dirty="0"/>
            </a:br>
            <a:r>
              <a:rPr lang="en-US" sz="3200" b="1" dirty="0"/>
              <a:t>Complex Problems</a:t>
            </a:r>
          </a:p>
        </p:txBody>
      </p:sp>
      <p:sp>
        <p:nvSpPr>
          <p:cNvPr id="3" name="Content Placeholder 2"/>
          <p:cNvSpPr>
            <a:spLocks noGrp="1"/>
          </p:cNvSpPr>
          <p:nvPr>
            <p:ph sz="quarter" idx="13"/>
          </p:nvPr>
        </p:nvSpPr>
        <p:spPr>
          <a:xfrm>
            <a:off x="457200" y="1627658"/>
            <a:ext cx="7815262" cy="4571999"/>
          </a:xfrm>
        </p:spPr>
        <p:txBody>
          <a:bodyPr>
            <a:normAutofit/>
          </a:bodyPr>
          <a:lstStyle/>
          <a:p>
            <a:r>
              <a:rPr lang="en-US" sz="2400" dirty="0"/>
              <a:t>Solutions are complex and local to each organization</a:t>
            </a:r>
          </a:p>
          <a:p>
            <a:r>
              <a:rPr lang="en-US" sz="2400" dirty="0"/>
              <a:t>Solutions can target a: </a:t>
            </a:r>
          </a:p>
          <a:p>
            <a:pPr lvl="1"/>
            <a:r>
              <a:rPr lang="en-US" sz="2400" dirty="0"/>
              <a:t>Patient care team</a:t>
            </a:r>
          </a:p>
          <a:p>
            <a:pPr lvl="1"/>
            <a:r>
              <a:rPr lang="en-US" sz="2400" dirty="0"/>
              <a:t>Division</a:t>
            </a:r>
          </a:p>
          <a:p>
            <a:pPr lvl="1"/>
            <a:r>
              <a:rPr lang="en-US" sz="2400" dirty="0"/>
              <a:t>Department</a:t>
            </a:r>
          </a:p>
          <a:p>
            <a:pPr lvl="1"/>
            <a:r>
              <a:rPr lang="en-US" sz="2400" dirty="0"/>
              <a:t>Hospital or academic institution</a:t>
            </a:r>
          </a:p>
          <a:p>
            <a:r>
              <a:rPr lang="en-US" sz="2400" dirty="0"/>
              <a:t>There are a few common categories of interventions that can be used to generate specific local solutions</a:t>
            </a:r>
            <a:endParaRPr lang="en-US" sz="2400" b="1" dirty="0"/>
          </a:p>
        </p:txBody>
      </p:sp>
    </p:spTree>
    <p:extLst>
      <p:ext uri="{BB962C8B-B14F-4D97-AF65-F5344CB8AC3E}">
        <p14:creationId xmlns:p14="http://schemas.microsoft.com/office/powerpoint/2010/main" val="1084301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Key Points</a:t>
            </a:r>
          </a:p>
        </p:txBody>
      </p:sp>
      <p:sp>
        <p:nvSpPr>
          <p:cNvPr id="3" name="Content Placeholder 2"/>
          <p:cNvSpPr>
            <a:spLocks noGrp="1"/>
          </p:cNvSpPr>
          <p:nvPr>
            <p:ph sz="quarter" idx="13"/>
          </p:nvPr>
        </p:nvSpPr>
        <p:spPr>
          <a:xfrm>
            <a:off x="457200" y="1893875"/>
            <a:ext cx="7815262" cy="4571999"/>
          </a:xfrm>
        </p:spPr>
        <p:txBody>
          <a:bodyPr>
            <a:noAutofit/>
          </a:bodyPr>
          <a:lstStyle/>
          <a:p>
            <a:r>
              <a:rPr lang="en-US" sz="2400" dirty="0"/>
              <a:t>Burnout is the individual’s response to a systemic problem!</a:t>
            </a:r>
          </a:p>
          <a:p>
            <a:r>
              <a:rPr lang="en-US" sz="2400" dirty="0"/>
              <a:t>Burnout needs a systemic organizational response</a:t>
            </a:r>
          </a:p>
          <a:p>
            <a:r>
              <a:rPr lang="en-US" sz="2400" dirty="0"/>
              <a:t>Both individual focused and organization focused interventions can reduce burnout</a:t>
            </a:r>
          </a:p>
          <a:p>
            <a:r>
              <a:rPr lang="en-US" sz="2400" dirty="0"/>
              <a:t>Organization based interventions are more effective for burnout</a:t>
            </a:r>
          </a:p>
        </p:txBody>
      </p:sp>
    </p:spTree>
    <p:extLst>
      <p:ext uri="{BB962C8B-B14F-4D97-AF65-F5344CB8AC3E}">
        <p14:creationId xmlns:p14="http://schemas.microsoft.com/office/powerpoint/2010/main" val="11894973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a:solidFill>
                  <a:srgbClr val="1C2D73"/>
                </a:solidFill>
              </a:rPr>
              <a:t>Controlled Interventions to Reduce Burnout in Physicians</a:t>
            </a:r>
          </a:p>
        </p:txBody>
      </p:sp>
      <p:sp>
        <p:nvSpPr>
          <p:cNvPr id="3" name="Content Placeholder 2"/>
          <p:cNvSpPr>
            <a:spLocks noGrp="1"/>
          </p:cNvSpPr>
          <p:nvPr>
            <p:ph sz="quarter" idx="13"/>
          </p:nvPr>
        </p:nvSpPr>
        <p:spPr>
          <a:xfrm>
            <a:off x="457200" y="1788111"/>
            <a:ext cx="7815262" cy="4571999"/>
          </a:xfrm>
        </p:spPr>
        <p:txBody>
          <a:bodyPr>
            <a:normAutofit/>
          </a:bodyPr>
          <a:lstStyle/>
          <a:p>
            <a:r>
              <a:rPr lang="en-US" dirty="0"/>
              <a:t>20 independent comparisons from 19 studies (1550 physicians)</a:t>
            </a:r>
          </a:p>
          <a:p>
            <a:r>
              <a:rPr lang="en-US" dirty="0"/>
              <a:t>Used the emotional exhaustion domain of the </a:t>
            </a:r>
            <a:r>
              <a:rPr lang="en-US" dirty="0" err="1"/>
              <a:t>Maslach</a:t>
            </a:r>
            <a:endParaRPr lang="en-US" dirty="0"/>
          </a:p>
          <a:p>
            <a:r>
              <a:rPr lang="en-US" b="1" dirty="0">
                <a:solidFill>
                  <a:srgbClr val="C00000"/>
                </a:solidFill>
              </a:rPr>
              <a:t>Organization-directed interventions are more likely to lead to reductions in burnout than physician-directed interventions</a:t>
            </a:r>
          </a:p>
          <a:p>
            <a:pPr lvl="1"/>
            <a:r>
              <a:rPr lang="en-US" sz="2000" dirty="0"/>
              <a:t>Structural changes</a:t>
            </a:r>
          </a:p>
          <a:p>
            <a:pPr lvl="1"/>
            <a:r>
              <a:rPr lang="en-US" sz="2000" dirty="0"/>
              <a:t>Fostering communication between members of the health care team</a:t>
            </a:r>
          </a:p>
          <a:p>
            <a:pPr lvl="1"/>
            <a:r>
              <a:rPr lang="en-US" sz="2000" dirty="0"/>
              <a:t>Cultivating teamwork</a:t>
            </a:r>
          </a:p>
          <a:p>
            <a:r>
              <a:rPr lang="en-US" dirty="0"/>
              <a:t>Interventions targeting experienced physicians showed greater evidence of effectiveness</a:t>
            </a:r>
          </a:p>
          <a:p>
            <a:endParaRPr lang="en-US" dirty="0"/>
          </a:p>
          <a:p>
            <a:pPr lvl="1"/>
            <a:endParaRPr lang="en-US" dirty="0"/>
          </a:p>
          <a:p>
            <a:pPr lvl="1"/>
            <a:endParaRPr lang="en-US" dirty="0"/>
          </a:p>
        </p:txBody>
      </p:sp>
      <p:sp>
        <p:nvSpPr>
          <p:cNvPr id="4" name="TextBox 3"/>
          <p:cNvSpPr txBox="1"/>
          <p:nvPr/>
        </p:nvSpPr>
        <p:spPr>
          <a:xfrm>
            <a:off x="263324" y="5779550"/>
            <a:ext cx="4876800" cy="230832"/>
          </a:xfrm>
          <a:prstGeom prst="rect">
            <a:avLst/>
          </a:prstGeom>
          <a:noFill/>
        </p:spPr>
        <p:txBody>
          <a:bodyPr wrap="square" rtlCol="0">
            <a:spAutoFit/>
          </a:bodyPr>
          <a:lstStyle/>
          <a:p>
            <a:r>
              <a:rPr lang="en-US" sz="900" i="1" dirty="0" err="1"/>
              <a:t>Panagioti</a:t>
            </a:r>
            <a:r>
              <a:rPr lang="en-US" sz="900" i="1" dirty="0"/>
              <a:t>, et.al., JAMA Internal Medicine, December, 2016</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0" y="6147152"/>
            <a:ext cx="1219200" cy="400774"/>
          </a:xfrm>
          <a:prstGeom prst="rect">
            <a:avLst/>
          </a:prstGeom>
        </p:spPr>
      </p:pic>
    </p:spTree>
    <p:extLst>
      <p:ext uri="{BB962C8B-B14F-4D97-AF65-F5344CB8AC3E}">
        <p14:creationId xmlns:p14="http://schemas.microsoft.com/office/powerpoint/2010/main" val="19800697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a:t>Meta-Analysis of Interventions to Reduce Burnout in Physicians</a:t>
            </a:r>
          </a:p>
        </p:txBody>
      </p:sp>
      <p:sp>
        <p:nvSpPr>
          <p:cNvPr id="3" name="Content Placeholder 2"/>
          <p:cNvSpPr>
            <a:spLocks noGrp="1"/>
          </p:cNvSpPr>
          <p:nvPr>
            <p:ph sz="quarter" idx="13"/>
          </p:nvPr>
        </p:nvSpPr>
        <p:spPr>
          <a:xfrm>
            <a:off x="457200" y="1627658"/>
            <a:ext cx="7815262" cy="3198985"/>
          </a:xfrm>
        </p:spPr>
        <p:txBody>
          <a:bodyPr>
            <a:normAutofit/>
          </a:bodyPr>
          <a:lstStyle/>
          <a:p>
            <a:r>
              <a:rPr lang="en-US" dirty="0"/>
              <a:t>2617 articles including 15 randomized trials of 716 physicians and 37 cohort studies of 2914 physicians</a:t>
            </a:r>
          </a:p>
          <a:p>
            <a:r>
              <a:rPr lang="en-US" dirty="0"/>
              <a:t>230 articles met criteria for full review</a:t>
            </a:r>
          </a:p>
          <a:p>
            <a:r>
              <a:rPr lang="en-US" dirty="0"/>
              <a:t>Most studies reported on changes in burnout domain score</a:t>
            </a:r>
          </a:p>
          <a:p>
            <a:r>
              <a:rPr lang="en-US" dirty="0"/>
              <a:t>Both individually-focused and organizational interventions can reduce burnout</a:t>
            </a:r>
          </a:p>
          <a:p>
            <a:r>
              <a:rPr lang="en-US" dirty="0"/>
              <a:t>Both individual and organizational strategies are probably necessary, but there are no studies to date which include both.</a:t>
            </a:r>
          </a:p>
        </p:txBody>
      </p:sp>
      <p:sp>
        <p:nvSpPr>
          <p:cNvPr id="4" name="TextBox 3"/>
          <p:cNvSpPr txBox="1"/>
          <p:nvPr/>
        </p:nvSpPr>
        <p:spPr>
          <a:xfrm>
            <a:off x="457200" y="5853475"/>
            <a:ext cx="3276600" cy="230832"/>
          </a:xfrm>
          <a:prstGeom prst="rect">
            <a:avLst/>
          </a:prstGeom>
          <a:noFill/>
        </p:spPr>
        <p:txBody>
          <a:bodyPr wrap="square" rtlCol="0">
            <a:spAutoFit/>
          </a:bodyPr>
          <a:lstStyle/>
          <a:p>
            <a:r>
              <a:rPr lang="en-US" sz="900" i="1" dirty="0"/>
              <a:t>West, </a:t>
            </a:r>
            <a:r>
              <a:rPr lang="en-US" sz="900" i="1" dirty="0" err="1"/>
              <a:t>et.al</a:t>
            </a:r>
            <a:r>
              <a:rPr lang="en-US" sz="900" i="1" dirty="0"/>
              <a:t>., Lancet, November, 2016</a:t>
            </a:r>
          </a:p>
        </p:txBody>
      </p:sp>
    </p:spTree>
    <p:extLst>
      <p:ext uri="{BB962C8B-B14F-4D97-AF65-F5344CB8AC3E}">
        <p14:creationId xmlns:p14="http://schemas.microsoft.com/office/powerpoint/2010/main" val="10401404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202684"/>
            <a:ext cx="6834851" cy="586541"/>
          </a:xfrm>
        </p:spPr>
        <p:txBody>
          <a:bodyPr>
            <a:noAutofit/>
          </a:bodyPr>
          <a:lstStyle/>
          <a:p>
            <a:r>
              <a:rPr lang="en-US" sz="3200" b="1" dirty="0"/>
              <a:t>Wellbeing Interventions: </a:t>
            </a:r>
            <a:br>
              <a:rPr lang="en-US" sz="3200" b="1" dirty="0"/>
            </a:br>
            <a:r>
              <a:rPr lang="en-US" sz="3200" b="1" dirty="0"/>
              <a:t>An Evidence-Based Framework</a:t>
            </a:r>
          </a:p>
        </p:txBody>
      </p:sp>
      <p:sp>
        <p:nvSpPr>
          <p:cNvPr id="3" name="Content Placeholder 2"/>
          <p:cNvSpPr>
            <a:spLocks noGrp="1"/>
          </p:cNvSpPr>
          <p:nvPr>
            <p:ph sz="quarter" idx="13"/>
          </p:nvPr>
        </p:nvSpPr>
        <p:spPr>
          <a:xfrm>
            <a:off x="411866" y="1972753"/>
            <a:ext cx="8503534" cy="4581112"/>
          </a:xfrm>
        </p:spPr>
        <p:txBody>
          <a:bodyPr numCol="2">
            <a:noAutofit/>
          </a:bodyPr>
          <a:lstStyle/>
          <a:p>
            <a:pPr lvl="0">
              <a:buFont typeface="+mj-lt"/>
              <a:buAutoNum type="arabicPeriod"/>
            </a:pPr>
            <a:r>
              <a:rPr lang="en-US" sz="1600" b="1" dirty="0"/>
              <a:t>Educate and Increase Awareness</a:t>
            </a:r>
          </a:p>
          <a:p>
            <a:pPr lvl="1"/>
            <a:r>
              <a:rPr lang="en-US" sz="1400" dirty="0"/>
              <a:t>Using these slides!</a:t>
            </a:r>
          </a:p>
          <a:p>
            <a:pPr lvl="1"/>
            <a:r>
              <a:rPr lang="en-US" sz="1400" dirty="0"/>
              <a:t>Create a Speaker’s Bureau</a:t>
            </a:r>
          </a:p>
          <a:p>
            <a:pPr marL="457200" lvl="1" indent="0">
              <a:buNone/>
            </a:pPr>
            <a:endParaRPr lang="en-US" sz="1400" dirty="0"/>
          </a:p>
          <a:p>
            <a:pPr lvl="0">
              <a:buFont typeface="+mj-lt"/>
              <a:buAutoNum type="arabicPeriod"/>
            </a:pPr>
            <a:r>
              <a:rPr lang="en-US" sz="1600" b="1" dirty="0"/>
              <a:t>Designate Time for Reflection</a:t>
            </a:r>
          </a:p>
          <a:p>
            <a:pPr lvl="1"/>
            <a:r>
              <a:rPr lang="en-US" sz="1400" dirty="0"/>
              <a:t>Groups, debrief protocols</a:t>
            </a:r>
          </a:p>
          <a:p>
            <a:pPr marL="457200" lvl="1" indent="0">
              <a:buNone/>
            </a:pPr>
            <a:endParaRPr lang="en-US" sz="1400" dirty="0"/>
          </a:p>
          <a:p>
            <a:pPr lvl="0">
              <a:buFont typeface="+mj-lt"/>
              <a:buAutoNum type="arabicPeriod"/>
            </a:pPr>
            <a:r>
              <a:rPr lang="en-US" sz="1600" b="1" dirty="0"/>
              <a:t>Teach Practical Skills </a:t>
            </a:r>
          </a:p>
          <a:p>
            <a:pPr lvl="1"/>
            <a:r>
              <a:rPr lang="en-US" sz="1400" dirty="0"/>
              <a:t>Mindfulness, CBT, exercise</a:t>
            </a:r>
          </a:p>
          <a:p>
            <a:pPr marL="457200" lvl="1" indent="0">
              <a:buNone/>
            </a:pPr>
            <a:endParaRPr lang="en-US" sz="1400" dirty="0"/>
          </a:p>
          <a:p>
            <a:pPr lvl="0">
              <a:buFont typeface="+mj-lt"/>
              <a:buAutoNum type="arabicPeriod"/>
            </a:pPr>
            <a:r>
              <a:rPr lang="en-US" sz="1600" b="1" dirty="0"/>
              <a:t>Build Community</a:t>
            </a:r>
          </a:p>
          <a:p>
            <a:pPr lvl="1"/>
            <a:r>
              <a:rPr lang="en-US" sz="1400" dirty="0"/>
              <a:t>Diversity</a:t>
            </a:r>
          </a:p>
          <a:p>
            <a:pPr lvl="1"/>
            <a:r>
              <a:rPr lang="en-US" sz="1400" dirty="0"/>
              <a:t>Mentoring and coaching programs</a:t>
            </a:r>
          </a:p>
          <a:p>
            <a:pPr lvl="1"/>
            <a:r>
              <a:rPr lang="en-US" sz="1400" dirty="0"/>
              <a:t>Opportunities to socialize at work</a:t>
            </a:r>
          </a:p>
          <a:p>
            <a:pPr marL="457200" lvl="1" indent="0">
              <a:buNone/>
            </a:pPr>
            <a:endParaRPr lang="en-US" sz="1400" dirty="0"/>
          </a:p>
          <a:p>
            <a:pPr lvl="1"/>
            <a:endParaRPr lang="en-US" sz="1600" dirty="0"/>
          </a:p>
          <a:p>
            <a:pPr lvl="0">
              <a:buFont typeface="+mj-lt"/>
              <a:buAutoNum type="arabicPeriod"/>
            </a:pPr>
            <a:r>
              <a:rPr lang="en-US" sz="1600" b="1" dirty="0"/>
              <a:t>Ensure Access to Care</a:t>
            </a:r>
          </a:p>
          <a:p>
            <a:pPr lvl="1"/>
            <a:r>
              <a:rPr lang="en-US" sz="1400" dirty="0"/>
              <a:t>Confidential, easy to access, available both during and after work hours</a:t>
            </a:r>
          </a:p>
          <a:p>
            <a:pPr lvl="1"/>
            <a:r>
              <a:rPr lang="en-US" sz="1400" dirty="0"/>
              <a:t>24-hour emergency phone line</a:t>
            </a:r>
          </a:p>
          <a:p>
            <a:pPr lvl="1"/>
            <a:r>
              <a:rPr lang="en-US" sz="1400" dirty="0"/>
              <a:t>Online resources with screening tools for burnout, depression and suicide</a:t>
            </a:r>
          </a:p>
          <a:p>
            <a:pPr lvl="0">
              <a:buFont typeface="+mj-lt"/>
              <a:buAutoNum type="arabicPeriod"/>
            </a:pPr>
            <a:r>
              <a:rPr lang="en-US" sz="1600" b="1" dirty="0"/>
              <a:t>Improve Workplace Environment</a:t>
            </a:r>
          </a:p>
          <a:p>
            <a:pPr lvl="1"/>
            <a:r>
              <a:rPr lang="en-US" sz="1400" dirty="0"/>
              <a:t>Review workloads and schedules with physician input, autonomy, flexibility</a:t>
            </a:r>
          </a:p>
          <a:p>
            <a:pPr lvl="1"/>
            <a:r>
              <a:rPr lang="en-US" sz="1400" dirty="0"/>
              <a:t>Adequate staffing to reduce admin/clerical tasks for physicians</a:t>
            </a:r>
          </a:p>
          <a:p>
            <a:pPr lvl="1"/>
            <a:r>
              <a:rPr lang="en-US" sz="1400" dirty="0"/>
              <a:t>Personnel optimized to work at top of licenses in most meaningful work</a:t>
            </a:r>
          </a:p>
          <a:p>
            <a:pPr lvl="0">
              <a:buFont typeface="+mj-lt"/>
              <a:buAutoNum type="arabicPeriod"/>
            </a:pPr>
            <a:r>
              <a:rPr lang="en-US" sz="1600" b="1" dirty="0"/>
              <a:t>Transform Institutional Culture</a:t>
            </a:r>
          </a:p>
        </p:txBody>
      </p:sp>
      <p:sp>
        <p:nvSpPr>
          <p:cNvPr id="11" name="Content Placeholder 2"/>
          <p:cNvSpPr txBox="1">
            <a:spLocks/>
          </p:cNvSpPr>
          <p:nvPr/>
        </p:nvSpPr>
        <p:spPr>
          <a:xfrm>
            <a:off x="228600" y="1315740"/>
            <a:ext cx="8305800" cy="772760"/>
          </a:xfrm>
          <a:prstGeom prst="rect">
            <a:avLst/>
          </a:prstGeom>
        </p:spPr>
        <p:txBody>
          <a:bodyPr vert="horz" lIns="91440" tIns="45720" rIns="91440" bIns="45720" rtlCol="0">
            <a:normAutofit/>
          </a:bodyPr>
          <a:lst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1485900"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913"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863"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875"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a:lstStyle>
          <a:p>
            <a:pPr marL="0" indent="0" fontAlgn="auto">
              <a:spcAft>
                <a:spcPts val="0"/>
              </a:spcAft>
              <a:buNone/>
            </a:pPr>
            <a:r>
              <a:rPr lang="en-US" sz="1800" dirty="0"/>
              <a:t>A wellbeing plan may include the following types of organizational interventions:</a:t>
            </a:r>
          </a:p>
        </p:txBody>
      </p:sp>
      <p:sp>
        <p:nvSpPr>
          <p:cNvPr id="15" name="TextBox 14"/>
          <p:cNvSpPr txBox="1"/>
          <p:nvPr/>
        </p:nvSpPr>
        <p:spPr>
          <a:xfrm>
            <a:off x="411866" y="5877589"/>
            <a:ext cx="3075008" cy="230832"/>
          </a:xfrm>
          <a:prstGeom prst="rect">
            <a:avLst/>
          </a:prstGeom>
          <a:noFill/>
        </p:spPr>
        <p:txBody>
          <a:bodyPr wrap="square" rtlCol="0">
            <a:spAutoFit/>
          </a:bodyPr>
          <a:lstStyle/>
          <a:p>
            <a:r>
              <a:rPr lang="en-US" sz="900" i="1" dirty="0"/>
              <a:t>Developed by ML Goldman, CA Bernstein, LS Mayer</a:t>
            </a:r>
          </a:p>
        </p:txBody>
      </p:sp>
    </p:spTree>
    <p:extLst>
      <p:ext uri="{BB962C8B-B14F-4D97-AF65-F5344CB8AC3E}">
        <p14:creationId xmlns:p14="http://schemas.microsoft.com/office/powerpoint/2010/main" val="19611478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457199" y="307788"/>
            <a:ext cx="6881149" cy="586541"/>
          </a:xfrm>
        </p:spPr>
        <p:txBody>
          <a:bodyPr>
            <a:normAutofit fontScale="90000"/>
          </a:bodyPr>
          <a:lstStyle/>
          <a:p>
            <a:r>
              <a:rPr lang="en-US" sz="3600" b="1" dirty="0"/>
              <a:t>1. Educate and Increase Awareness</a:t>
            </a:r>
          </a:p>
        </p:txBody>
      </p:sp>
      <p:sp>
        <p:nvSpPr>
          <p:cNvPr id="10" name="Content Placeholder 2"/>
          <p:cNvSpPr>
            <a:spLocks noGrp="1"/>
          </p:cNvSpPr>
          <p:nvPr>
            <p:ph sz="quarter" idx="13"/>
          </p:nvPr>
        </p:nvSpPr>
        <p:spPr/>
        <p:txBody>
          <a:bodyPr>
            <a:noAutofit/>
          </a:bodyPr>
          <a:lstStyle/>
          <a:p>
            <a:pPr>
              <a:spcBef>
                <a:spcPts val="500"/>
              </a:spcBef>
            </a:pPr>
            <a:r>
              <a:rPr lang="en-US" sz="1800" dirty="0"/>
              <a:t>Offer educational opportunities about: </a:t>
            </a:r>
          </a:p>
          <a:p>
            <a:pPr lvl="1">
              <a:spcBef>
                <a:spcPts val="500"/>
              </a:spcBef>
            </a:pPr>
            <a:r>
              <a:rPr lang="en-US" sz="1800" dirty="0"/>
              <a:t>Burnout, depression, substance abuse, suicide, and stigma</a:t>
            </a:r>
          </a:p>
          <a:p>
            <a:pPr lvl="1">
              <a:spcBef>
                <a:spcPts val="500"/>
              </a:spcBef>
            </a:pPr>
            <a:r>
              <a:rPr lang="en-US" sz="1800" dirty="0"/>
              <a:t>Epidemiology of psychiatric illness and comorbidity</a:t>
            </a:r>
          </a:p>
          <a:p>
            <a:pPr lvl="1">
              <a:spcBef>
                <a:spcPts val="500"/>
              </a:spcBef>
            </a:pPr>
            <a:r>
              <a:rPr lang="en-US" sz="1800" dirty="0"/>
              <a:t>Effectiveness of treatment options for depression and other mental illnesses</a:t>
            </a:r>
          </a:p>
          <a:p>
            <a:pPr lvl="1">
              <a:spcBef>
                <a:spcPts val="500"/>
              </a:spcBef>
            </a:pPr>
            <a:r>
              <a:rPr lang="en-US" sz="1800" dirty="0"/>
              <a:t>Sleep hygiene, nutrition, gyms, housing, fun activities</a:t>
            </a:r>
          </a:p>
          <a:p>
            <a:pPr lvl="1">
              <a:spcBef>
                <a:spcPts val="500"/>
              </a:spcBef>
            </a:pPr>
            <a:r>
              <a:rPr lang="en-US" sz="1800" dirty="0"/>
              <a:t>Both mental and physical health resources</a:t>
            </a:r>
          </a:p>
          <a:p>
            <a:pPr>
              <a:spcBef>
                <a:spcPts val="500"/>
              </a:spcBef>
            </a:pPr>
            <a:r>
              <a:rPr lang="en-US" sz="1800" dirty="0"/>
              <a:t>High-yield venues include:</a:t>
            </a:r>
          </a:p>
          <a:p>
            <a:pPr lvl="1">
              <a:spcBef>
                <a:spcPts val="500"/>
              </a:spcBef>
            </a:pPr>
            <a:r>
              <a:rPr lang="en-US" sz="1800" dirty="0"/>
              <a:t>Orientation sessions for incoming trainees or employees</a:t>
            </a:r>
          </a:p>
          <a:p>
            <a:pPr lvl="1">
              <a:spcBef>
                <a:spcPts val="500"/>
              </a:spcBef>
            </a:pPr>
            <a:r>
              <a:rPr lang="en-US" sz="1800" dirty="0"/>
              <a:t>Departmental grand rounds</a:t>
            </a:r>
          </a:p>
          <a:p>
            <a:pPr lvl="1">
              <a:spcBef>
                <a:spcPts val="500"/>
              </a:spcBef>
            </a:pPr>
            <a:r>
              <a:rPr lang="en-US" sz="1800" dirty="0"/>
              <a:t>Didactic sessions either in training curricula or Graduate Medical Education (GME) and Continuing Medical Education (CME) settings</a:t>
            </a:r>
          </a:p>
        </p:txBody>
      </p:sp>
      <p:sp>
        <p:nvSpPr>
          <p:cNvPr id="15" name="TextBox 14"/>
          <p:cNvSpPr txBox="1"/>
          <p:nvPr/>
        </p:nvSpPr>
        <p:spPr>
          <a:xfrm>
            <a:off x="332772" y="5779550"/>
            <a:ext cx="4655835" cy="230832"/>
          </a:xfrm>
          <a:prstGeom prst="rect">
            <a:avLst/>
          </a:prstGeom>
          <a:noFill/>
        </p:spPr>
        <p:txBody>
          <a:bodyPr wrap="square" rtlCol="0">
            <a:spAutoFit/>
          </a:bodyPr>
          <a:lstStyle/>
          <a:p>
            <a:r>
              <a:rPr lang="en-US" sz="900" i="1" dirty="0"/>
              <a:t>Developed by ML Goldman, CA Bernstein, LS Mayer</a:t>
            </a:r>
          </a:p>
        </p:txBody>
      </p:sp>
    </p:spTree>
    <p:extLst>
      <p:ext uri="{BB962C8B-B14F-4D97-AF65-F5344CB8AC3E}">
        <p14:creationId xmlns:p14="http://schemas.microsoft.com/office/powerpoint/2010/main" val="21287254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normAutofit fontScale="90000"/>
          </a:bodyPr>
          <a:lstStyle/>
          <a:p>
            <a:r>
              <a:rPr lang="en-US" sz="3600" b="1" dirty="0"/>
              <a:t>1. Educate and Increase Awareness (</a:t>
            </a:r>
            <a:r>
              <a:rPr lang="en-US" sz="3600" b="1" dirty="0" err="1"/>
              <a:t>CONt.</a:t>
            </a:r>
            <a:r>
              <a:rPr lang="en-US" sz="3600" b="1" dirty="0"/>
              <a:t>)</a:t>
            </a:r>
          </a:p>
        </p:txBody>
      </p:sp>
      <p:sp>
        <p:nvSpPr>
          <p:cNvPr id="10" name="Content Placeholder 2"/>
          <p:cNvSpPr>
            <a:spLocks noGrp="1"/>
          </p:cNvSpPr>
          <p:nvPr>
            <p:ph sz="quarter" idx="13"/>
          </p:nvPr>
        </p:nvSpPr>
        <p:spPr/>
        <p:txBody>
          <a:bodyPr>
            <a:normAutofit/>
          </a:bodyPr>
          <a:lstStyle/>
          <a:p>
            <a:pPr>
              <a:spcBef>
                <a:spcPts val="500"/>
              </a:spcBef>
            </a:pPr>
            <a:r>
              <a:rPr lang="en-US" sz="2000" dirty="0"/>
              <a:t>Create an electronic resource library or institutional website that includes online modules and links to well-being resources</a:t>
            </a:r>
          </a:p>
          <a:p>
            <a:pPr>
              <a:spcBef>
                <a:spcPts val="500"/>
              </a:spcBef>
            </a:pPr>
            <a:r>
              <a:rPr lang="en-US" sz="2000" dirty="0"/>
              <a:t>Make information about access to mental health resources visible in multiple high-traffic areas, where physicians can learn how to access care without having to draw attention to themselves</a:t>
            </a:r>
          </a:p>
          <a:p>
            <a:pPr>
              <a:spcBef>
                <a:spcPts val="500"/>
              </a:spcBef>
            </a:pPr>
            <a:r>
              <a:rPr lang="en-US" sz="2000" dirty="0"/>
              <a:t>Organize a “Speaker’s Bureau” to include:</a:t>
            </a:r>
          </a:p>
          <a:p>
            <a:pPr lvl="1">
              <a:spcBef>
                <a:spcPts val="500"/>
              </a:spcBef>
            </a:pPr>
            <a:r>
              <a:rPr lang="en-US" sz="2000" dirty="0"/>
              <a:t>Local “Physician Wellness Champions”</a:t>
            </a:r>
          </a:p>
          <a:p>
            <a:pPr lvl="1">
              <a:spcBef>
                <a:spcPts val="500"/>
              </a:spcBef>
            </a:pPr>
            <a:r>
              <a:rPr lang="en-US" sz="2000" dirty="0"/>
              <a:t>Staff psychiatrists who are knowledgeable about depression and suicide</a:t>
            </a:r>
          </a:p>
          <a:p>
            <a:pPr>
              <a:spcBef>
                <a:spcPts val="500"/>
              </a:spcBef>
            </a:pPr>
            <a:r>
              <a:rPr lang="en-US" sz="2000" dirty="0"/>
              <a:t>This is what you are doing as you use this slide deck! </a:t>
            </a:r>
          </a:p>
        </p:txBody>
      </p:sp>
      <p:sp>
        <p:nvSpPr>
          <p:cNvPr id="15" name="TextBox 14"/>
          <p:cNvSpPr txBox="1"/>
          <p:nvPr/>
        </p:nvSpPr>
        <p:spPr>
          <a:xfrm>
            <a:off x="457200" y="5818023"/>
            <a:ext cx="3857263" cy="230832"/>
          </a:xfrm>
          <a:prstGeom prst="rect">
            <a:avLst/>
          </a:prstGeom>
          <a:noFill/>
        </p:spPr>
        <p:txBody>
          <a:bodyPr wrap="square" rtlCol="0">
            <a:spAutoFit/>
          </a:bodyPr>
          <a:lstStyle/>
          <a:p>
            <a:r>
              <a:rPr lang="en-US" sz="900" i="1" dirty="0"/>
              <a:t>Developed by ML Goldman, CA Bernstein, LS Mayer</a:t>
            </a:r>
          </a:p>
        </p:txBody>
      </p:sp>
    </p:spTree>
    <p:extLst>
      <p:ext uri="{BB962C8B-B14F-4D97-AF65-F5344CB8AC3E}">
        <p14:creationId xmlns:p14="http://schemas.microsoft.com/office/powerpoint/2010/main" val="11084416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normAutofit fontScale="90000"/>
          </a:bodyPr>
          <a:lstStyle/>
          <a:p>
            <a:r>
              <a:rPr lang="en-US" sz="3600" b="1" dirty="0"/>
              <a:t>2. Designate Time for Reflection</a:t>
            </a:r>
          </a:p>
        </p:txBody>
      </p:sp>
      <p:sp>
        <p:nvSpPr>
          <p:cNvPr id="10" name="Content Placeholder 2"/>
          <p:cNvSpPr>
            <a:spLocks noGrp="1"/>
          </p:cNvSpPr>
          <p:nvPr>
            <p:ph sz="quarter" idx="13"/>
          </p:nvPr>
        </p:nvSpPr>
        <p:spPr/>
        <p:txBody>
          <a:bodyPr>
            <a:normAutofit/>
          </a:bodyPr>
          <a:lstStyle/>
          <a:p>
            <a:pPr>
              <a:spcBef>
                <a:spcPts val="500"/>
              </a:spcBef>
            </a:pPr>
            <a:r>
              <a:rPr lang="en-US" sz="2000" dirty="0"/>
              <a:t>Provide physicians protected time for structured discussion groups</a:t>
            </a:r>
          </a:p>
          <a:p>
            <a:pPr lvl="1">
              <a:spcBef>
                <a:spcPts val="500"/>
              </a:spcBef>
            </a:pPr>
            <a:r>
              <a:rPr lang="en-US" sz="1800" dirty="0"/>
              <a:t>Membership: ideally 10-15 participants with consistent attendance</a:t>
            </a:r>
          </a:p>
          <a:p>
            <a:pPr lvl="1">
              <a:spcBef>
                <a:spcPts val="500"/>
              </a:spcBef>
            </a:pPr>
            <a:r>
              <a:rPr lang="en-US" sz="1800" dirty="0"/>
              <a:t>Facilitation: faculty (from psychiatry and/or within each department), chaplains, peer co-facilitators, etc.</a:t>
            </a:r>
          </a:p>
          <a:p>
            <a:pPr lvl="1">
              <a:spcBef>
                <a:spcPts val="500"/>
              </a:spcBef>
            </a:pPr>
            <a:r>
              <a:rPr lang="en-US" sz="1800" dirty="0"/>
              <a:t>Structure: follow protocol (e.g. Balint) or allow for open-ended processing</a:t>
            </a:r>
          </a:p>
          <a:p>
            <a:pPr>
              <a:spcBef>
                <a:spcPts val="500"/>
              </a:spcBef>
            </a:pPr>
            <a:r>
              <a:rPr lang="en-US" sz="2000" dirty="0"/>
              <a:t>Disseminate debrief protocols for seminal events (deaths, codes, errors, etc.)</a:t>
            </a:r>
          </a:p>
          <a:p>
            <a:pPr>
              <a:spcBef>
                <a:spcPts val="500"/>
              </a:spcBef>
            </a:pPr>
            <a:r>
              <a:rPr lang="en-US" sz="2000" dirty="0"/>
              <a:t>Have senior physicians recount medical errors they have made and how they got through it</a:t>
            </a:r>
          </a:p>
          <a:p>
            <a:pPr>
              <a:spcBef>
                <a:spcPts val="500"/>
              </a:spcBef>
            </a:pPr>
            <a:r>
              <a:rPr lang="en-US" sz="2000" dirty="0"/>
              <a:t>Policies for flexible work scheduling and regularly planned days off for wellbeing</a:t>
            </a:r>
          </a:p>
        </p:txBody>
      </p:sp>
      <p:sp>
        <p:nvSpPr>
          <p:cNvPr id="15" name="TextBox 14"/>
          <p:cNvSpPr txBox="1"/>
          <p:nvPr/>
        </p:nvSpPr>
        <p:spPr>
          <a:xfrm>
            <a:off x="457200" y="5779550"/>
            <a:ext cx="4655835" cy="230832"/>
          </a:xfrm>
          <a:prstGeom prst="rect">
            <a:avLst/>
          </a:prstGeom>
          <a:noFill/>
        </p:spPr>
        <p:txBody>
          <a:bodyPr wrap="square" rtlCol="0">
            <a:spAutoFit/>
          </a:bodyPr>
          <a:lstStyle/>
          <a:p>
            <a:r>
              <a:rPr lang="en-US" sz="900" i="1" dirty="0"/>
              <a:t>Developed by ML Goldman, CA Bernstein, LS Mayer</a:t>
            </a:r>
          </a:p>
        </p:txBody>
      </p:sp>
    </p:spTree>
    <p:extLst>
      <p:ext uri="{BB962C8B-B14F-4D97-AF65-F5344CB8AC3E}">
        <p14:creationId xmlns:p14="http://schemas.microsoft.com/office/powerpoint/2010/main" val="631987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144683" y="225623"/>
            <a:ext cx="6892724" cy="586541"/>
          </a:xfrm>
        </p:spPr>
        <p:txBody>
          <a:bodyPr>
            <a:normAutofit fontScale="90000"/>
          </a:bodyPr>
          <a:lstStyle/>
          <a:p>
            <a:r>
              <a:rPr lang="en-US" sz="3600" b="1" dirty="0"/>
              <a:t>2. Designate Time for Reflection: </a:t>
            </a:r>
            <a:br>
              <a:rPr lang="en-US" sz="3600" b="1" dirty="0"/>
            </a:br>
            <a:r>
              <a:rPr lang="en-US" sz="3600" b="1" dirty="0"/>
              <a:t>The Evidence</a:t>
            </a:r>
          </a:p>
        </p:txBody>
      </p:sp>
      <p:sp>
        <p:nvSpPr>
          <p:cNvPr id="3" name="Content Placeholder 2"/>
          <p:cNvSpPr>
            <a:spLocks noGrp="1"/>
          </p:cNvSpPr>
          <p:nvPr>
            <p:ph sz="quarter" idx="13"/>
          </p:nvPr>
        </p:nvSpPr>
        <p:spPr>
          <a:xfrm>
            <a:off x="304800" y="1906490"/>
            <a:ext cx="7815262" cy="2376144"/>
          </a:xfrm>
        </p:spPr>
        <p:txBody>
          <a:bodyPr>
            <a:normAutofit/>
          </a:bodyPr>
          <a:lstStyle/>
          <a:p>
            <a:r>
              <a:rPr lang="en-US" dirty="0"/>
              <a:t>12 studies involved individual-focused interventions</a:t>
            </a:r>
          </a:p>
          <a:p>
            <a:r>
              <a:rPr lang="en-US" dirty="0"/>
              <a:t>Interventions included</a:t>
            </a:r>
          </a:p>
          <a:p>
            <a:pPr lvl="2"/>
            <a:r>
              <a:rPr lang="en-US" dirty="0"/>
              <a:t>Facilitated small group curricula</a:t>
            </a:r>
          </a:p>
          <a:p>
            <a:pPr lvl="2"/>
            <a:r>
              <a:rPr lang="en-US" dirty="0"/>
              <a:t>Stress management and self-care training</a:t>
            </a:r>
          </a:p>
          <a:p>
            <a:pPr lvl="2"/>
            <a:r>
              <a:rPr lang="en-US" dirty="0"/>
              <a:t>Communication skills training</a:t>
            </a:r>
          </a:p>
          <a:p>
            <a:r>
              <a:rPr lang="en-US" dirty="0"/>
              <a:t>Four of these studies indicated funding or coverage for physicians to participate during the workday</a:t>
            </a:r>
          </a:p>
          <a:p>
            <a:pPr lvl="2"/>
            <a:endParaRPr lang="en-US" dirty="0"/>
          </a:p>
          <a:p>
            <a:pPr lvl="1"/>
            <a:endParaRPr lang="en-US" dirty="0"/>
          </a:p>
        </p:txBody>
      </p:sp>
      <p:sp>
        <p:nvSpPr>
          <p:cNvPr id="4" name="TextBox 3"/>
          <p:cNvSpPr txBox="1"/>
          <p:nvPr/>
        </p:nvSpPr>
        <p:spPr>
          <a:xfrm>
            <a:off x="304800" y="5738059"/>
            <a:ext cx="1905965" cy="230832"/>
          </a:xfrm>
          <a:prstGeom prst="rect">
            <a:avLst/>
          </a:prstGeom>
          <a:noFill/>
        </p:spPr>
        <p:txBody>
          <a:bodyPr wrap="square" rtlCol="0">
            <a:spAutoFit/>
          </a:bodyPr>
          <a:lstStyle/>
          <a:p>
            <a:r>
              <a:rPr lang="en-US" sz="900" i="1" dirty="0"/>
              <a:t>West, et.al., Lancet, November, 2016</a:t>
            </a:r>
          </a:p>
        </p:txBody>
      </p:sp>
    </p:spTree>
    <p:extLst>
      <p:ext uri="{BB962C8B-B14F-4D97-AF65-F5344CB8AC3E}">
        <p14:creationId xmlns:p14="http://schemas.microsoft.com/office/powerpoint/2010/main" val="10811354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normAutofit fontScale="90000"/>
          </a:bodyPr>
          <a:lstStyle/>
          <a:p>
            <a:r>
              <a:rPr lang="en-US" sz="3600" b="1" dirty="0"/>
              <a:t>3. Teach Practical Skills</a:t>
            </a:r>
          </a:p>
        </p:txBody>
      </p:sp>
      <p:sp>
        <p:nvSpPr>
          <p:cNvPr id="10" name="Content Placeholder 2"/>
          <p:cNvSpPr>
            <a:spLocks noGrp="1"/>
          </p:cNvSpPr>
          <p:nvPr>
            <p:ph sz="quarter" idx="13"/>
          </p:nvPr>
        </p:nvSpPr>
        <p:spPr/>
        <p:txBody>
          <a:bodyPr>
            <a:normAutofit/>
          </a:bodyPr>
          <a:lstStyle/>
          <a:p>
            <a:pPr>
              <a:spcBef>
                <a:spcPts val="500"/>
              </a:spcBef>
            </a:pPr>
            <a:r>
              <a:rPr lang="en-US" dirty="0"/>
              <a:t>Develop and maintain training in:</a:t>
            </a:r>
          </a:p>
          <a:p>
            <a:pPr lvl="1">
              <a:spcBef>
                <a:spcPts val="500"/>
              </a:spcBef>
            </a:pPr>
            <a:r>
              <a:rPr lang="en-US" sz="2000" dirty="0"/>
              <a:t>Mindfulness-based stress reduction techniques</a:t>
            </a:r>
          </a:p>
          <a:p>
            <a:pPr lvl="1">
              <a:spcBef>
                <a:spcPts val="500"/>
              </a:spcBef>
            </a:pPr>
            <a:r>
              <a:rPr lang="en-US" sz="2000" dirty="0"/>
              <a:t>Stress awareness and Cognitive-Behavioral techniques</a:t>
            </a:r>
          </a:p>
          <a:p>
            <a:pPr lvl="1">
              <a:spcBef>
                <a:spcPts val="500"/>
              </a:spcBef>
            </a:pPr>
            <a:r>
              <a:rPr lang="en-US" sz="2000" dirty="0"/>
              <a:t>Positive psychology</a:t>
            </a:r>
          </a:p>
          <a:p>
            <a:pPr>
              <a:spcBef>
                <a:spcPts val="500"/>
              </a:spcBef>
            </a:pPr>
            <a:r>
              <a:rPr lang="en-US" dirty="0"/>
              <a:t>Facilitate narrative practice and medical humanities</a:t>
            </a:r>
          </a:p>
          <a:p>
            <a:pPr>
              <a:spcBef>
                <a:spcPts val="500"/>
              </a:spcBef>
            </a:pPr>
            <a:r>
              <a:rPr lang="en-US" dirty="0"/>
              <a:t>Arrange physical exercise groups (e.g. yoga classes)</a:t>
            </a:r>
          </a:p>
        </p:txBody>
      </p:sp>
      <p:sp>
        <p:nvSpPr>
          <p:cNvPr id="15" name="TextBox 14"/>
          <p:cNvSpPr txBox="1"/>
          <p:nvPr/>
        </p:nvSpPr>
        <p:spPr>
          <a:xfrm>
            <a:off x="457200" y="5695645"/>
            <a:ext cx="4655835" cy="230832"/>
          </a:xfrm>
          <a:prstGeom prst="rect">
            <a:avLst/>
          </a:prstGeom>
          <a:noFill/>
        </p:spPr>
        <p:txBody>
          <a:bodyPr wrap="square" rtlCol="0">
            <a:spAutoFit/>
          </a:bodyPr>
          <a:lstStyle/>
          <a:p>
            <a:r>
              <a:rPr lang="en-US" sz="900" i="1" dirty="0"/>
              <a:t>Developed by ML Goldman, CA Bernstein, LS Mayer</a:t>
            </a:r>
          </a:p>
        </p:txBody>
      </p:sp>
    </p:spTree>
    <p:extLst>
      <p:ext uri="{BB962C8B-B14F-4D97-AF65-F5344CB8AC3E}">
        <p14:creationId xmlns:p14="http://schemas.microsoft.com/office/powerpoint/2010/main" val="4825201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p:txBody>
          <a:bodyPr>
            <a:normAutofit fontScale="90000"/>
          </a:bodyPr>
          <a:lstStyle/>
          <a:p>
            <a:r>
              <a:rPr lang="en-US" sz="3600" b="1" dirty="0"/>
              <a:t>3. Teach Practical Skills: </a:t>
            </a:r>
            <a:br>
              <a:rPr lang="en-US" sz="3600" b="1" dirty="0"/>
            </a:br>
            <a:r>
              <a:rPr lang="en-US" sz="3600" b="1" dirty="0"/>
              <a:t>The Evidence</a:t>
            </a:r>
          </a:p>
        </p:txBody>
      </p:sp>
      <p:sp>
        <p:nvSpPr>
          <p:cNvPr id="3" name="Content Placeholder 2"/>
          <p:cNvSpPr>
            <a:spLocks noGrp="1"/>
          </p:cNvSpPr>
          <p:nvPr>
            <p:ph sz="quarter" idx="13"/>
          </p:nvPr>
        </p:nvSpPr>
        <p:spPr/>
        <p:txBody>
          <a:bodyPr>
            <a:normAutofit/>
          </a:bodyPr>
          <a:lstStyle/>
          <a:p>
            <a:r>
              <a:rPr lang="en-US" dirty="0"/>
              <a:t>12 studies implemented physician-directed interventions </a:t>
            </a:r>
          </a:p>
          <a:p>
            <a:pPr lvl="1"/>
            <a:r>
              <a:rPr lang="en-US" dirty="0"/>
              <a:t>Interventions included</a:t>
            </a:r>
          </a:p>
          <a:p>
            <a:pPr lvl="2"/>
            <a:r>
              <a:rPr lang="en-US" dirty="0"/>
              <a:t>Mindfulness-based stress reduction techniques</a:t>
            </a:r>
          </a:p>
          <a:p>
            <a:pPr lvl="2"/>
            <a:r>
              <a:rPr lang="en-US" dirty="0"/>
              <a:t>Educational interventions targeting </a:t>
            </a:r>
          </a:p>
          <a:p>
            <a:pPr lvl="3"/>
            <a:r>
              <a:rPr lang="en-US" dirty="0"/>
              <a:t>Physicians’ self confidence </a:t>
            </a:r>
          </a:p>
          <a:p>
            <a:pPr lvl="3"/>
            <a:r>
              <a:rPr lang="en-US" dirty="0"/>
              <a:t>Communication skills</a:t>
            </a:r>
          </a:p>
          <a:p>
            <a:pPr lvl="3"/>
            <a:r>
              <a:rPr lang="en-US" dirty="0"/>
              <a:t>Exercise</a:t>
            </a:r>
          </a:p>
          <a:p>
            <a:pPr lvl="3"/>
            <a:r>
              <a:rPr lang="en-US" dirty="0"/>
              <a:t>A combination of above</a:t>
            </a:r>
          </a:p>
        </p:txBody>
      </p:sp>
      <p:sp>
        <p:nvSpPr>
          <p:cNvPr id="4" name="TextBox 3"/>
          <p:cNvSpPr txBox="1"/>
          <p:nvPr/>
        </p:nvSpPr>
        <p:spPr>
          <a:xfrm>
            <a:off x="457200" y="5818023"/>
            <a:ext cx="4876800" cy="230832"/>
          </a:xfrm>
          <a:prstGeom prst="rect">
            <a:avLst/>
          </a:prstGeom>
          <a:noFill/>
        </p:spPr>
        <p:txBody>
          <a:bodyPr wrap="square" rtlCol="0">
            <a:spAutoFit/>
          </a:bodyPr>
          <a:lstStyle/>
          <a:p>
            <a:r>
              <a:rPr lang="en-US" sz="900" i="1" dirty="0" err="1"/>
              <a:t>Panagioti</a:t>
            </a:r>
            <a:r>
              <a:rPr lang="en-US" sz="900" i="1" dirty="0"/>
              <a:t>, et.al., JAMA Internal Medicine, December, 2016</a:t>
            </a:r>
          </a:p>
        </p:txBody>
      </p:sp>
    </p:spTree>
    <p:extLst>
      <p:ext uri="{BB962C8B-B14F-4D97-AF65-F5344CB8AC3E}">
        <p14:creationId xmlns:p14="http://schemas.microsoft.com/office/powerpoint/2010/main" val="25503277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normAutofit fontScale="90000"/>
          </a:bodyPr>
          <a:lstStyle/>
          <a:p>
            <a:r>
              <a:rPr lang="en-US" sz="3600" b="1" dirty="0"/>
              <a:t>4. Build Community</a:t>
            </a:r>
          </a:p>
        </p:txBody>
      </p:sp>
      <p:sp>
        <p:nvSpPr>
          <p:cNvPr id="10" name="Content Placeholder 2"/>
          <p:cNvSpPr>
            <a:spLocks noGrp="1"/>
          </p:cNvSpPr>
          <p:nvPr>
            <p:ph sz="quarter" idx="13"/>
          </p:nvPr>
        </p:nvSpPr>
        <p:spPr/>
        <p:txBody>
          <a:bodyPr>
            <a:normAutofit/>
          </a:bodyPr>
          <a:lstStyle/>
          <a:p>
            <a:pPr>
              <a:spcBef>
                <a:spcPts val="500"/>
              </a:spcBef>
            </a:pPr>
            <a:r>
              <a:rPr lang="en-US"/>
              <a:t>Expand structured mentorship and professional development programs </a:t>
            </a:r>
          </a:p>
          <a:p>
            <a:pPr lvl="1">
              <a:spcBef>
                <a:spcPts val="500"/>
              </a:spcBef>
            </a:pPr>
            <a:r>
              <a:rPr lang="en-US"/>
              <a:t>Vital for younger physicians who are prone to burnout.</a:t>
            </a:r>
          </a:p>
          <a:p>
            <a:pPr lvl="1">
              <a:spcBef>
                <a:spcPts val="500"/>
              </a:spcBef>
            </a:pPr>
            <a:r>
              <a:rPr lang="en-US"/>
              <a:t>“Buddy/big sib” programs among trainees help promote camaraderie and informal support</a:t>
            </a:r>
          </a:p>
          <a:p>
            <a:pPr lvl="1">
              <a:spcBef>
                <a:spcPts val="500"/>
              </a:spcBef>
            </a:pPr>
            <a:r>
              <a:rPr lang="en-US"/>
              <a:t>Coaching programs between faculty members and trainees or early career physicians provide opportunities for reflection and support</a:t>
            </a:r>
          </a:p>
          <a:p>
            <a:pPr>
              <a:spcBef>
                <a:spcPts val="500"/>
              </a:spcBef>
            </a:pPr>
            <a:r>
              <a:rPr lang="en-US"/>
              <a:t>Recurring social events and shared community resources (e.g. childcare)</a:t>
            </a:r>
          </a:p>
          <a:p>
            <a:pPr>
              <a:spcBef>
                <a:spcPts val="500"/>
              </a:spcBef>
            </a:pPr>
            <a:r>
              <a:rPr lang="en-US"/>
              <a:t>Department led team-building activities and funded annual retreats</a:t>
            </a:r>
            <a:endParaRPr lang="en-US" dirty="0"/>
          </a:p>
        </p:txBody>
      </p:sp>
      <p:sp>
        <p:nvSpPr>
          <p:cNvPr id="15" name="TextBox 14"/>
          <p:cNvSpPr txBox="1"/>
          <p:nvPr/>
        </p:nvSpPr>
        <p:spPr>
          <a:xfrm>
            <a:off x="355922" y="5779550"/>
            <a:ext cx="4655835" cy="230832"/>
          </a:xfrm>
          <a:prstGeom prst="rect">
            <a:avLst/>
          </a:prstGeom>
          <a:noFill/>
        </p:spPr>
        <p:txBody>
          <a:bodyPr wrap="square" rtlCol="0">
            <a:spAutoFit/>
          </a:bodyPr>
          <a:lstStyle/>
          <a:p>
            <a:r>
              <a:rPr lang="en-US" sz="900" i="1" dirty="0"/>
              <a:t>Developed by ML Goldman, CA Bernstein, LS Mayer</a:t>
            </a:r>
          </a:p>
        </p:txBody>
      </p:sp>
    </p:spTree>
    <p:extLst>
      <p:ext uri="{BB962C8B-B14F-4D97-AF65-F5344CB8AC3E}">
        <p14:creationId xmlns:p14="http://schemas.microsoft.com/office/powerpoint/2010/main" val="332689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t>A Call to Action</a:t>
            </a:r>
          </a:p>
        </p:txBody>
      </p:sp>
    </p:spTree>
    <p:extLst>
      <p:ext uri="{BB962C8B-B14F-4D97-AF65-F5344CB8AC3E}">
        <p14:creationId xmlns:p14="http://schemas.microsoft.com/office/powerpoint/2010/main" val="186811205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normAutofit fontScale="90000"/>
          </a:bodyPr>
          <a:lstStyle/>
          <a:p>
            <a:r>
              <a:rPr lang="en-US" sz="3600" b="1" dirty="0"/>
              <a:t>5. Ensure Access to Care</a:t>
            </a:r>
          </a:p>
        </p:txBody>
      </p:sp>
      <p:sp>
        <p:nvSpPr>
          <p:cNvPr id="10" name="Content Placeholder 2"/>
          <p:cNvSpPr>
            <a:spLocks noGrp="1"/>
          </p:cNvSpPr>
          <p:nvPr>
            <p:ph sz="quarter" idx="13"/>
          </p:nvPr>
        </p:nvSpPr>
        <p:spPr/>
        <p:txBody>
          <a:bodyPr>
            <a:normAutofit/>
          </a:bodyPr>
          <a:lstStyle/>
          <a:p>
            <a:pPr>
              <a:spcBef>
                <a:spcPts val="500"/>
              </a:spcBef>
            </a:pPr>
            <a:r>
              <a:rPr lang="en-US"/>
              <a:t>Screen for burnout and depression</a:t>
            </a:r>
          </a:p>
          <a:p>
            <a:pPr>
              <a:spcBef>
                <a:spcPts val="500"/>
              </a:spcBef>
            </a:pPr>
            <a:r>
              <a:rPr lang="en-US"/>
              <a:t>Define a clear system for referrals to individual mental health services</a:t>
            </a:r>
          </a:p>
          <a:p>
            <a:pPr>
              <a:spcBef>
                <a:spcPts val="500"/>
              </a:spcBef>
            </a:pPr>
            <a:r>
              <a:rPr lang="en-US"/>
              <a:t>Provide in-house mental health services for physicians</a:t>
            </a:r>
          </a:p>
          <a:p>
            <a:pPr>
              <a:spcBef>
                <a:spcPts val="500"/>
              </a:spcBef>
            </a:pPr>
            <a:r>
              <a:rPr lang="en-US"/>
              <a:t>Develop walk-in well-being center</a:t>
            </a:r>
          </a:p>
          <a:p>
            <a:pPr>
              <a:spcBef>
                <a:spcPts val="500"/>
              </a:spcBef>
            </a:pPr>
            <a:r>
              <a:rPr lang="en-US"/>
              <a:t>Arrange after-hours emergency phone line</a:t>
            </a:r>
            <a:endParaRPr lang="en-US" dirty="0"/>
          </a:p>
        </p:txBody>
      </p:sp>
      <p:sp>
        <p:nvSpPr>
          <p:cNvPr id="15" name="TextBox 14"/>
          <p:cNvSpPr txBox="1"/>
          <p:nvPr/>
        </p:nvSpPr>
        <p:spPr>
          <a:xfrm>
            <a:off x="457200" y="5818023"/>
            <a:ext cx="4655835" cy="230832"/>
          </a:xfrm>
          <a:prstGeom prst="rect">
            <a:avLst/>
          </a:prstGeom>
          <a:noFill/>
        </p:spPr>
        <p:txBody>
          <a:bodyPr wrap="square" rtlCol="0">
            <a:spAutoFit/>
          </a:bodyPr>
          <a:lstStyle/>
          <a:p>
            <a:r>
              <a:rPr lang="en-US" sz="900" i="1" dirty="0"/>
              <a:t>Developed by ML Goldman, CA Bernstein, LS Mayer</a:t>
            </a:r>
          </a:p>
        </p:txBody>
      </p:sp>
    </p:spTree>
    <p:extLst>
      <p:ext uri="{BB962C8B-B14F-4D97-AF65-F5344CB8AC3E}">
        <p14:creationId xmlns:p14="http://schemas.microsoft.com/office/powerpoint/2010/main" val="2523389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a:t>Evidence-Based Interventions for Depression: Therapy</a:t>
            </a:r>
          </a:p>
        </p:txBody>
      </p:sp>
      <p:sp>
        <p:nvSpPr>
          <p:cNvPr id="3" name="Content Placeholder 2"/>
          <p:cNvSpPr>
            <a:spLocks noGrp="1"/>
          </p:cNvSpPr>
          <p:nvPr>
            <p:ph sz="quarter" idx="13"/>
          </p:nvPr>
        </p:nvSpPr>
        <p:spPr/>
        <p:txBody>
          <a:bodyPr>
            <a:normAutofit/>
          </a:bodyPr>
          <a:lstStyle/>
          <a:p>
            <a:r>
              <a:rPr lang="en-US" dirty="0"/>
              <a:t>Recommended therapies for treatment of acute mild to moderate depression:</a:t>
            </a:r>
          </a:p>
          <a:p>
            <a:pPr lvl="1"/>
            <a:r>
              <a:rPr lang="en-US" dirty="0"/>
              <a:t>Cognitive Behavioral Therapy (CBT)</a:t>
            </a:r>
          </a:p>
          <a:p>
            <a:pPr lvl="1"/>
            <a:r>
              <a:rPr lang="en-US" dirty="0"/>
              <a:t>Interpersonal Psychotherapy (IPT)</a:t>
            </a:r>
          </a:p>
          <a:p>
            <a:pPr lvl="1"/>
            <a:r>
              <a:rPr lang="en-US" dirty="0"/>
              <a:t>Psychodynamic Therapy</a:t>
            </a:r>
          </a:p>
          <a:p>
            <a:pPr lvl="1"/>
            <a:r>
              <a:rPr lang="en-US" dirty="0"/>
              <a:t>Problem-Solving Therapy</a:t>
            </a:r>
          </a:p>
          <a:p>
            <a:r>
              <a:rPr lang="en-US" dirty="0"/>
              <a:t>Effectiveness varies with skill and training of therapist, but thought to be equal to medication for mild to moderate depression</a:t>
            </a:r>
          </a:p>
          <a:p>
            <a:r>
              <a:rPr lang="en-US" dirty="0"/>
              <a:t>Consider adding medication or adjusting therapy approach if no response in 4-8 weeks with therapy alone</a:t>
            </a:r>
          </a:p>
          <a:p>
            <a:r>
              <a:rPr lang="en-US" dirty="0"/>
              <a:t>If moderate to severe depression, initiate both medication and therapy</a:t>
            </a:r>
          </a:p>
          <a:p>
            <a:r>
              <a:rPr lang="en-US" dirty="0"/>
              <a:t>Therapy may have longer term effects than medication alone after cessation of treatment</a:t>
            </a:r>
          </a:p>
        </p:txBody>
      </p:sp>
      <p:sp>
        <p:nvSpPr>
          <p:cNvPr id="4" name="TextBox 3"/>
          <p:cNvSpPr txBox="1"/>
          <p:nvPr/>
        </p:nvSpPr>
        <p:spPr>
          <a:xfrm>
            <a:off x="228600" y="5933439"/>
            <a:ext cx="4514377" cy="230832"/>
          </a:xfrm>
          <a:prstGeom prst="rect">
            <a:avLst/>
          </a:prstGeom>
          <a:noFill/>
        </p:spPr>
        <p:txBody>
          <a:bodyPr wrap="none" rtlCol="0">
            <a:spAutoFit/>
          </a:bodyPr>
          <a:lstStyle/>
          <a:p>
            <a:r>
              <a:rPr lang="en-US" sz="900" i="1" dirty="0"/>
              <a:t>http://</a:t>
            </a:r>
            <a:r>
              <a:rPr lang="en-US" sz="900" i="1" dirty="0" err="1"/>
              <a:t>psychiatryonline.org</a:t>
            </a:r>
            <a:r>
              <a:rPr lang="en-US" sz="900" i="1" dirty="0"/>
              <a:t>/</a:t>
            </a:r>
            <a:r>
              <a:rPr lang="en-US" sz="900" i="1" dirty="0" err="1"/>
              <a:t>pb</a:t>
            </a:r>
            <a:r>
              <a:rPr lang="en-US" sz="900" i="1" dirty="0"/>
              <a:t>/assets/raw/</a:t>
            </a:r>
            <a:r>
              <a:rPr lang="en-US" sz="900" i="1" dirty="0" err="1"/>
              <a:t>sitewide</a:t>
            </a:r>
            <a:r>
              <a:rPr lang="en-US" sz="900" i="1" dirty="0"/>
              <a:t>/</a:t>
            </a:r>
            <a:r>
              <a:rPr lang="en-US" sz="900" i="1" dirty="0" err="1"/>
              <a:t>practice_guidelines</a:t>
            </a:r>
            <a:r>
              <a:rPr lang="en-US" sz="900" i="1" dirty="0"/>
              <a:t>/guidelines/</a:t>
            </a:r>
            <a:r>
              <a:rPr lang="en-US" sz="900" i="1" dirty="0" err="1"/>
              <a:t>mdd.pdf</a:t>
            </a:r>
            <a:endParaRPr lang="en-US" sz="900" i="1" dirty="0"/>
          </a:p>
        </p:txBody>
      </p:sp>
    </p:spTree>
    <p:extLst>
      <p:ext uri="{BB962C8B-B14F-4D97-AF65-F5344CB8AC3E}">
        <p14:creationId xmlns:p14="http://schemas.microsoft.com/office/powerpoint/2010/main" val="132399484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a:t>Evidence-Based Interventions for Depression: Medication</a:t>
            </a:r>
          </a:p>
        </p:txBody>
      </p:sp>
      <p:sp>
        <p:nvSpPr>
          <p:cNvPr id="3" name="Content Placeholder 2"/>
          <p:cNvSpPr>
            <a:spLocks noGrp="1"/>
          </p:cNvSpPr>
          <p:nvPr>
            <p:ph sz="quarter" idx="13"/>
          </p:nvPr>
        </p:nvSpPr>
        <p:spPr/>
        <p:txBody>
          <a:bodyPr>
            <a:normAutofit/>
          </a:bodyPr>
          <a:lstStyle/>
          <a:p>
            <a:r>
              <a:rPr lang="en-US"/>
              <a:t>Consider medication if:</a:t>
            </a:r>
          </a:p>
          <a:p>
            <a:pPr lvl="1"/>
            <a:r>
              <a:rPr lang="en-US"/>
              <a:t>Moderate to severe symptoms</a:t>
            </a:r>
          </a:p>
          <a:p>
            <a:pPr lvl="1"/>
            <a:r>
              <a:rPr lang="en-US"/>
              <a:t>Prior positive response to antidepressants</a:t>
            </a:r>
          </a:p>
          <a:p>
            <a:pPr lvl="1"/>
            <a:r>
              <a:rPr lang="en-US"/>
              <a:t>Significant sleep or appetite disturbances</a:t>
            </a:r>
          </a:p>
          <a:p>
            <a:pPr lvl="1"/>
            <a:r>
              <a:rPr lang="en-US"/>
              <a:t>Agitation</a:t>
            </a:r>
          </a:p>
          <a:p>
            <a:pPr lvl="1"/>
            <a:r>
              <a:rPr lang="en-US"/>
              <a:t>Patient preference</a:t>
            </a:r>
          </a:p>
          <a:p>
            <a:pPr lvl="1"/>
            <a:r>
              <a:rPr lang="en-US"/>
              <a:t>Anticipation of need for maintenance therapy</a:t>
            </a:r>
          </a:p>
          <a:p>
            <a:r>
              <a:rPr lang="en-US"/>
              <a:t>Antidepressant response rates in clinical trials: 50-75%</a:t>
            </a:r>
          </a:p>
          <a:p>
            <a:r>
              <a:rPr lang="en-US"/>
              <a:t>Generally comparable efficacy: </a:t>
            </a:r>
          </a:p>
          <a:p>
            <a:pPr lvl="1"/>
            <a:r>
              <a:rPr lang="en-US"/>
              <a:t>selective serotonin reuptake inhibitors (SSRIs)</a:t>
            </a:r>
          </a:p>
          <a:p>
            <a:pPr lvl="1"/>
            <a:r>
              <a:rPr lang="en-US"/>
              <a:t>selective norepinephrine reuptake inhibitors (SNRIs)</a:t>
            </a:r>
          </a:p>
          <a:p>
            <a:pPr lvl="1"/>
            <a:r>
              <a:rPr lang="en-US"/>
              <a:t>tricyclic antidepressants (TCAs)</a:t>
            </a:r>
          </a:p>
          <a:p>
            <a:pPr lvl="1"/>
            <a:r>
              <a:rPr lang="en-US"/>
              <a:t>monoamine oxidase inhibitors (MAOIs)</a:t>
            </a:r>
          </a:p>
          <a:p>
            <a:pPr lvl="1"/>
            <a:r>
              <a:rPr lang="en-US"/>
              <a:t>others (bupropion, nefazodone, trazodone, mirtazapine)</a:t>
            </a:r>
            <a:endParaRPr lang="en-US" dirty="0"/>
          </a:p>
        </p:txBody>
      </p:sp>
      <p:sp>
        <p:nvSpPr>
          <p:cNvPr id="9" name="TextBox 8"/>
          <p:cNvSpPr txBox="1"/>
          <p:nvPr/>
        </p:nvSpPr>
        <p:spPr>
          <a:xfrm>
            <a:off x="457200" y="5894966"/>
            <a:ext cx="4514377" cy="230832"/>
          </a:xfrm>
          <a:prstGeom prst="rect">
            <a:avLst/>
          </a:prstGeom>
          <a:noFill/>
        </p:spPr>
        <p:txBody>
          <a:bodyPr wrap="none" rtlCol="0">
            <a:spAutoFit/>
          </a:bodyPr>
          <a:lstStyle/>
          <a:p>
            <a:r>
              <a:rPr lang="en-US" sz="900" i="1" dirty="0"/>
              <a:t>http://</a:t>
            </a:r>
            <a:r>
              <a:rPr lang="en-US" sz="900" i="1" dirty="0" err="1"/>
              <a:t>psychiatryonline.org</a:t>
            </a:r>
            <a:r>
              <a:rPr lang="en-US" sz="900" i="1" dirty="0"/>
              <a:t>/</a:t>
            </a:r>
            <a:r>
              <a:rPr lang="en-US" sz="900" i="1" dirty="0" err="1"/>
              <a:t>pb</a:t>
            </a:r>
            <a:r>
              <a:rPr lang="en-US" sz="900" i="1" dirty="0"/>
              <a:t>/assets/raw/</a:t>
            </a:r>
            <a:r>
              <a:rPr lang="en-US" sz="900" i="1" dirty="0" err="1"/>
              <a:t>sitewide</a:t>
            </a:r>
            <a:r>
              <a:rPr lang="en-US" sz="900" i="1" dirty="0"/>
              <a:t>/</a:t>
            </a:r>
            <a:r>
              <a:rPr lang="en-US" sz="900" i="1" dirty="0" err="1"/>
              <a:t>practice_guidelines</a:t>
            </a:r>
            <a:r>
              <a:rPr lang="en-US" sz="900" i="1" dirty="0"/>
              <a:t>/guidelines/</a:t>
            </a:r>
            <a:r>
              <a:rPr lang="en-US" sz="900" i="1" dirty="0" err="1"/>
              <a:t>mdd.pdf</a:t>
            </a:r>
            <a:endParaRPr lang="en-US" sz="900" i="1" dirty="0"/>
          </a:p>
        </p:txBody>
      </p:sp>
    </p:spTree>
    <p:extLst>
      <p:ext uri="{BB962C8B-B14F-4D97-AF65-F5344CB8AC3E}">
        <p14:creationId xmlns:p14="http://schemas.microsoft.com/office/powerpoint/2010/main" val="99496276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a:solidFill>
                  <a:srgbClr val="1C2D73"/>
                </a:solidFill>
              </a:rPr>
              <a:t>Web-Based Cognitive </a:t>
            </a:r>
            <a:br>
              <a:rPr lang="en-US" sz="3600" b="1" dirty="0">
                <a:solidFill>
                  <a:srgbClr val="1C2D73"/>
                </a:solidFill>
              </a:rPr>
            </a:br>
            <a:r>
              <a:rPr lang="en-US" sz="3600" b="1" dirty="0">
                <a:solidFill>
                  <a:srgbClr val="1C2D73"/>
                </a:solidFill>
              </a:rPr>
              <a:t>Behavioral Therapy</a:t>
            </a:r>
          </a:p>
        </p:txBody>
      </p:sp>
      <p:sp>
        <p:nvSpPr>
          <p:cNvPr id="3" name="Content Placeholder 2"/>
          <p:cNvSpPr>
            <a:spLocks noGrp="1"/>
          </p:cNvSpPr>
          <p:nvPr>
            <p:ph sz="quarter" idx="13"/>
          </p:nvPr>
        </p:nvSpPr>
        <p:spPr/>
        <p:txBody>
          <a:bodyPr>
            <a:normAutofit/>
          </a:bodyPr>
          <a:lstStyle/>
          <a:p>
            <a:r>
              <a:rPr lang="en-US"/>
              <a:t>Randomized clinical trial – 119 interns at 2 hospitals, multiple specialties</a:t>
            </a:r>
          </a:p>
          <a:p>
            <a:r>
              <a:rPr lang="en-US"/>
              <a:t>Two groups: wCBT versus attention control </a:t>
            </a:r>
            <a:r>
              <a:rPr lang="en-US" sz="1900"/>
              <a:t>(email once/week for 4 weeks with educational information and how to access resources)</a:t>
            </a:r>
          </a:p>
          <a:p>
            <a:r>
              <a:rPr lang="en-US"/>
              <a:t>PHQ-9 to assess suicidal ideation at start of internship and 3 month intervals</a:t>
            </a:r>
          </a:p>
          <a:p>
            <a:r>
              <a:rPr lang="en-US"/>
              <a:t>12% of interns in the wCBT group endorsed suicidal ideation compared to 21.2% in the control group</a:t>
            </a:r>
            <a:endParaRPr lang="en-US" dirty="0"/>
          </a:p>
        </p:txBody>
      </p:sp>
      <p:sp>
        <p:nvSpPr>
          <p:cNvPr id="8" name="TextBox 7"/>
          <p:cNvSpPr txBox="1"/>
          <p:nvPr/>
        </p:nvSpPr>
        <p:spPr>
          <a:xfrm>
            <a:off x="457200" y="5779550"/>
            <a:ext cx="1830950" cy="230832"/>
          </a:xfrm>
          <a:prstGeom prst="rect">
            <a:avLst/>
          </a:prstGeom>
          <a:noFill/>
        </p:spPr>
        <p:txBody>
          <a:bodyPr wrap="none" rtlCol="0">
            <a:spAutoFit/>
          </a:bodyPr>
          <a:lstStyle/>
          <a:p>
            <a:r>
              <a:rPr lang="en-US" sz="900" i="1" dirty="0" err="1"/>
              <a:t>Guille</a:t>
            </a:r>
            <a:r>
              <a:rPr lang="en-US" sz="900" i="1" dirty="0"/>
              <a:t>, </a:t>
            </a:r>
            <a:r>
              <a:rPr lang="en-US" sz="900" i="1" dirty="0" err="1"/>
              <a:t>et.al</a:t>
            </a:r>
            <a:r>
              <a:rPr lang="en-US" sz="900" i="1" dirty="0"/>
              <a:t>, JAMA Psychiatry, 2015</a:t>
            </a:r>
          </a:p>
        </p:txBody>
      </p:sp>
    </p:spTree>
    <p:extLst>
      <p:ext uri="{BB962C8B-B14F-4D97-AF65-F5344CB8AC3E}">
        <p14:creationId xmlns:p14="http://schemas.microsoft.com/office/powerpoint/2010/main" val="346512573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010" y="307788"/>
            <a:ext cx="6695954" cy="586541"/>
          </a:xfrm>
        </p:spPr>
        <p:txBody>
          <a:bodyPr>
            <a:normAutofit fontScale="90000"/>
          </a:bodyPr>
          <a:lstStyle/>
          <a:p>
            <a:r>
              <a:rPr lang="en-US" sz="3000" b="1" dirty="0"/>
              <a:t>Positive Outcomes for Treatment of Substance Use Disorders in Physicians</a:t>
            </a:r>
          </a:p>
        </p:txBody>
      </p:sp>
      <p:sp>
        <p:nvSpPr>
          <p:cNvPr id="3" name="Content Placeholder 2"/>
          <p:cNvSpPr>
            <a:spLocks noGrp="1"/>
          </p:cNvSpPr>
          <p:nvPr>
            <p:ph sz="quarter" idx="13"/>
          </p:nvPr>
        </p:nvSpPr>
        <p:spPr>
          <a:xfrm>
            <a:off x="457200" y="1652234"/>
            <a:ext cx="7815262" cy="4571999"/>
          </a:xfrm>
        </p:spPr>
        <p:txBody>
          <a:bodyPr>
            <a:noAutofit/>
          </a:bodyPr>
          <a:lstStyle/>
          <a:p>
            <a:r>
              <a:rPr lang="en-US" dirty="0"/>
              <a:t>More than 10% US physicians have a substance use disorder</a:t>
            </a:r>
          </a:p>
          <a:p>
            <a:r>
              <a:rPr lang="en-US" dirty="0"/>
              <a:t>Physician Health Programs arrange evaluation, referral to treatment, monitoring and contractual agreement with licensing boards</a:t>
            </a:r>
          </a:p>
          <a:p>
            <a:r>
              <a:rPr lang="en-US" dirty="0"/>
              <a:t>With satisfactory treatment and monitoring, majority of physicians can return to practice</a:t>
            </a:r>
          </a:p>
          <a:p>
            <a:r>
              <a:rPr lang="en-US" dirty="0"/>
              <a:t>Success rates of &gt;75% in five-year, longitudinal, large cohort study of 16 state physician programs from 1995-2001</a:t>
            </a:r>
          </a:p>
          <a:p>
            <a:pPr lvl="1"/>
            <a:r>
              <a:rPr lang="en-US" sz="2000" dirty="0"/>
              <a:t>~1/3 prescribed an antidepressant for comorbid anxiety or depression</a:t>
            </a:r>
          </a:p>
        </p:txBody>
      </p:sp>
      <p:sp>
        <p:nvSpPr>
          <p:cNvPr id="8" name="TextBox 7"/>
          <p:cNvSpPr txBox="1"/>
          <p:nvPr/>
        </p:nvSpPr>
        <p:spPr>
          <a:xfrm>
            <a:off x="457200" y="5779550"/>
            <a:ext cx="1955985" cy="230832"/>
          </a:xfrm>
          <a:prstGeom prst="rect">
            <a:avLst/>
          </a:prstGeom>
          <a:noFill/>
        </p:spPr>
        <p:txBody>
          <a:bodyPr wrap="none" rtlCol="0">
            <a:spAutoFit/>
          </a:bodyPr>
          <a:lstStyle/>
          <a:p>
            <a:r>
              <a:rPr lang="da-DK" sz="900" i="1" dirty="0" err="1"/>
              <a:t>McLellan</a:t>
            </a:r>
            <a:r>
              <a:rPr lang="da-DK" sz="900" i="1" dirty="0"/>
              <a:t> et al., BMJ 2008; 337:a2038.</a:t>
            </a:r>
          </a:p>
        </p:txBody>
      </p:sp>
    </p:spTree>
    <p:extLst>
      <p:ext uri="{BB962C8B-B14F-4D97-AF65-F5344CB8AC3E}">
        <p14:creationId xmlns:p14="http://schemas.microsoft.com/office/powerpoint/2010/main" val="13552717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normAutofit fontScale="90000"/>
          </a:bodyPr>
          <a:lstStyle/>
          <a:p>
            <a:r>
              <a:rPr lang="en-US" sz="3600" b="1" dirty="0"/>
              <a:t>6. Improve Workplace Environment</a:t>
            </a:r>
          </a:p>
        </p:txBody>
      </p:sp>
      <p:sp>
        <p:nvSpPr>
          <p:cNvPr id="10" name="Content Placeholder 2"/>
          <p:cNvSpPr>
            <a:spLocks noGrp="1"/>
          </p:cNvSpPr>
          <p:nvPr>
            <p:ph sz="quarter" idx="13"/>
          </p:nvPr>
        </p:nvSpPr>
        <p:spPr>
          <a:xfrm>
            <a:off x="376177" y="1473937"/>
            <a:ext cx="7815262" cy="4571999"/>
          </a:xfrm>
        </p:spPr>
        <p:txBody>
          <a:bodyPr>
            <a:normAutofit/>
          </a:bodyPr>
          <a:lstStyle/>
          <a:p>
            <a:pPr>
              <a:spcBef>
                <a:spcPts val="500"/>
              </a:spcBef>
            </a:pPr>
            <a:r>
              <a:rPr lang="en-US" dirty="0"/>
              <a:t>Involve staff in Quality Improvement to address workflow issues including:</a:t>
            </a:r>
          </a:p>
          <a:p>
            <a:pPr lvl="1">
              <a:spcBef>
                <a:spcPts val="500"/>
              </a:spcBef>
            </a:pPr>
            <a:r>
              <a:rPr lang="en-US" dirty="0"/>
              <a:t>Health information technology updates to improve user experience</a:t>
            </a:r>
          </a:p>
          <a:p>
            <a:pPr lvl="1">
              <a:spcBef>
                <a:spcPts val="500"/>
              </a:spcBef>
            </a:pPr>
            <a:r>
              <a:rPr lang="en-US" dirty="0"/>
              <a:t>Physical infrastructure with shared spaces conducive to collaboration and team building</a:t>
            </a:r>
          </a:p>
          <a:p>
            <a:pPr lvl="1">
              <a:spcBef>
                <a:spcPts val="500"/>
              </a:spcBef>
            </a:pPr>
            <a:r>
              <a:rPr lang="en-US" dirty="0"/>
              <a:t>Personnel optimized to work at top of licenses (e.g. task shifting)</a:t>
            </a:r>
          </a:p>
          <a:p>
            <a:pPr lvl="1">
              <a:spcBef>
                <a:spcPts val="500"/>
              </a:spcBef>
            </a:pPr>
            <a:r>
              <a:rPr lang="en-US" dirty="0"/>
              <a:t>Physicians given autonomy to spend at least 20% of day in most meaningful work </a:t>
            </a:r>
          </a:p>
          <a:p>
            <a:pPr>
              <a:spcBef>
                <a:spcPts val="500"/>
              </a:spcBef>
            </a:pPr>
            <a:r>
              <a:rPr lang="en-US" dirty="0"/>
              <a:t>Hold regular meetings with leadership to improve work environment with follow-up</a:t>
            </a:r>
          </a:p>
          <a:p>
            <a:pPr>
              <a:spcBef>
                <a:spcPts val="500"/>
              </a:spcBef>
            </a:pPr>
            <a:r>
              <a:rPr lang="en-US" dirty="0"/>
              <a:t>Develop a comprehensive strategic plan with operations management to address workforce issues</a:t>
            </a:r>
          </a:p>
        </p:txBody>
      </p:sp>
      <p:sp>
        <p:nvSpPr>
          <p:cNvPr id="15" name="TextBox 14"/>
          <p:cNvSpPr txBox="1"/>
          <p:nvPr/>
        </p:nvSpPr>
        <p:spPr>
          <a:xfrm>
            <a:off x="457200" y="5815104"/>
            <a:ext cx="2584048" cy="230832"/>
          </a:xfrm>
          <a:prstGeom prst="rect">
            <a:avLst/>
          </a:prstGeom>
          <a:noFill/>
        </p:spPr>
        <p:txBody>
          <a:bodyPr wrap="square" rtlCol="0">
            <a:spAutoFit/>
          </a:bodyPr>
          <a:lstStyle/>
          <a:p>
            <a:r>
              <a:rPr lang="en-US" sz="900" i="1" dirty="0"/>
              <a:t>Developed by ML Goldman, CA Bernstein, LS Mayer</a:t>
            </a:r>
          </a:p>
        </p:txBody>
      </p:sp>
    </p:spTree>
    <p:extLst>
      <p:ext uri="{BB962C8B-B14F-4D97-AF65-F5344CB8AC3E}">
        <p14:creationId xmlns:p14="http://schemas.microsoft.com/office/powerpoint/2010/main" val="192866894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79093" y="274596"/>
            <a:ext cx="7309414" cy="586541"/>
          </a:xfrm>
        </p:spPr>
        <p:txBody>
          <a:bodyPr>
            <a:noAutofit/>
          </a:bodyPr>
          <a:lstStyle/>
          <a:p>
            <a:r>
              <a:rPr lang="en-US" sz="2800" b="1" dirty="0"/>
              <a:t>6. Improve Workplace Environment: </a:t>
            </a:r>
            <a:br>
              <a:rPr lang="en-US" sz="2800" b="1" dirty="0"/>
            </a:br>
            <a:r>
              <a:rPr lang="en-US" sz="2800" b="1" dirty="0"/>
              <a:t>The Evidence</a:t>
            </a:r>
          </a:p>
        </p:txBody>
      </p:sp>
      <p:sp>
        <p:nvSpPr>
          <p:cNvPr id="3" name="Content Placeholder 2"/>
          <p:cNvSpPr>
            <a:spLocks noGrp="1"/>
          </p:cNvSpPr>
          <p:nvPr>
            <p:ph sz="quarter" idx="13"/>
          </p:nvPr>
        </p:nvSpPr>
        <p:spPr>
          <a:xfrm>
            <a:off x="457200" y="1906489"/>
            <a:ext cx="7815262" cy="2190949"/>
          </a:xfrm>
        </p:spPr>
        <p:txBody>
          <a:bodyPr>
            <a:normAutofit/>
          </a:bodyPr>
          <a:lstStyle/>
          <a:p>
            <a:r>
              <a:rPr lang="en-US" dirty="0"/>
              <a:t>3 studies examined structural interventions within the work environment</a:t>
            </a:r>
          </a:p>
          <a:p>
            <a:pPr lvl="1"/>
            <a:r>
              <a:rPr lang="en-US" dirty="0"/>
              <a:t>Interventions included: </a:t>
            </a:r>
          </a:p>
          <a:p>
            <a:pPr lvl="2"/>
            <a:r>
              <a:rPr lang="en-US" dirty="0"/>
              <a:t>Shortened attending rotation length</a:t>
            </a:r>
          </a:p>
          <a:p>
            <a:pPr lvl="2"/>
            <a:r>
              <a:rPr lang="en-US" dirty="0"/>
              <a:t>Various modifications to clinical work processes</a:t>
            </a:r>
          </a:p>
          <a:p>
            <a:pPr lvl="2"/>
            <a:r>
              <a:rPr lang="en-US" dirty="0"/>
              <a:t>Shortened resident shifts</a:t>
            </a:r>
          </a:p>
        </p:txBody>
      </p:sp>
      <p:sp>
        <p:nvSpPr>
          <p:cNvPr id="4" name="TextBox 3"/>
          <p:cNvSpPr txBox="1"/>
          <p:nvPr/>
        </p:nvSpPr>
        <p:spPr>
          <a:xfrm>
            <a:off x="457200" y="5766031"/>
            <a:ext cx="3276600" cy="230832"/>
          </a:xfrm>
          <a:prstGeom prst="rect">
            <a:avLst/>
          </a:prstGeom>
          <a:noFill/>
        </p:spPr>
        <p:txBody>
          <a:bodyPr wrap="square" rtlCol="0">
            <a:spAutoFit/>
          </a:bodyPr>
          <a:lstStyle/>
          <a:p>
            <a:r>
              <a:rPr lang="en-US" sz="900" i="1" dirty="0"/>
              <a:t>West, et.al., Lancet, November, 2016</a:t>
            </a:r>
          </a:p>
        </p:txBody>
      </p:sp>
    </p:spTree>
    <p:extLst>
      <p:ext uri="{BB962C8B-B14F-4D97-AF65-F5344CB8AC3E}">
        <p14:creationId xmlns:p14="http://schemas.microsoft.com/office/powerpoint/2010/main" val="352671300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148542" y="310074"/>
            <a:ext cx="7471458" cy="586541"/>
          </a:xfrm>
        </p:spPr>
        <p:txBody>
          <a:bodyPr>
            <a:noAutofit/>
          </a:bodyPr>
          <a:lstStyle/>
          <a:p>
            <a:r>
              <a:rPr lang="en-US" sz="2800" b="1" dirty="0"/>
              <a:t>6. Improve Workplace Environment: </a:t>
            </a:r>
            <a:br>
              <a:rPr lang="en-US" sz="2800" b="1" dirty="0"/>
            </a:br>
            <a:r>
              <a:rPr lang="en-US" sz="2800" b="1" dirty="0"/>
              <a:t>The Evidence</a:t>
            </a:r>
          </a:p>
        </p:txBody>
      </p:sp>
      <p:sp>
        <p:nvSpPr>
          <p:cNvPr id="3" name="Content Placeholder 2"/>
          <p:cNvSpPr>
            <a:spLocks noGrp="1"/>
          </p:cNvSpPr>
          <p:nvPr>
            <p:ph sz="quarter" idx="13"/>
          </p:nvPr>
        </p:nvSpPr>
        <p:spPr>
          <a:xfrm>
            <a:off x="414338" y="1824723"/>
            <a:ext cx="7815262" cy="4571999"/>
          </a:xfrm>
        </p:spPr>
        <p:txBody>
          <a:bodyPr>
            <a:normAutofit/>
          </a:bodyPr>
          <a:lstStyle/>
          <a:p>
            <a:r>
              <a:rPr lang="en-US" dirty="0"/>
              <a:t>5 studies examined simple workload interventions that focused on rescheduling hourly shifts and reducing workload. </a:t>
            </a:r>
          </a:p>
          <a:p>
            <a:r>
              <a:rPr lang="en-US" dirty="0"/>
              <a:t>3 Studies tested more extensive organization directed interventions </a:t>
            </a:r>
          </a:p>
          <a:p>
            <a:pPr lvl="1"/>
            <a:r>
              <a:rPr lang="en-US" dirty="0"/>
              <a:t>Interventions focused on</a:t>
            </a:r>
          </a:p>
          <a:p>
            <a:pPr lvl="2"/>
            <a:r>
              <a:rPr lang="en-US" dirty="0"/>
              <a:t>Teamwork and leadership, </a:t>
            </a:r>
          </a:p>
          <a:p>
            <a:pPr lvl="2"/>
            <a:r>
              <a:rPr lang="en-US" dirty="0"/>
              <a:t>Structural changes, and </a:t>
            </a:r>
          </a:p>
          <a:p>
            <a:pPr lvl="2"/>
            <a:r>
              <a:rPr lang="en-US" dirty="0"/>
              <a:t>Elements of physician interventions such as communication skills training and mindfulness. </a:t>
            </a:r>
          </a:p>
          <a:p>
            <a:pPr lvl="1"/>
            <a:endParaRPr lang="en-US" dirty="0"/>
          </a:p>
          <a:p>
            <a:pPr lvl="1"/>
            <a:endParaRPr lang="en-US" dirty="0"/>
          </a:p>
        </p:txBody>
      </p:sp>
      <p:sp>
        <p:nvSpPr>
          <p:cNvPr id="4" name="TextBox 3"/>
          <p:cNvSpPr txBox="1"/>
          <p:nvPr/>
        </p:nvSpPr>
        <p:spPr>
          <a:xfrm>
            <a:off x="414338" y="5849293"/>
            <a:ext cx="4876800" cy="230832"/>
          </a:xfrm>
          <a:prstGeom prst="rect">
            <a:avLst/>
          </a:prstGeom>
          <a:noFill/>
        </p:spPr>
        <p:txBody>
          <a:bodyPr wrap="square" rtlCol="0">
            <a:spAutoFit/>
          </a:bodyPr>
          <a:lstStyle/>
          <a:p>
            <a:r>
              <a:rPr lang="en-US" sz="900" i="1" dirty="0" err="1"/>
              <a:t>Panagioti</a:t>
            </a:r>
            <a:r>
              <a:rPr lang="en-US" sz="900" i="1" dirty="0"/>
              <a:t>, et.al., JAMA Internal Medicine, December, 2016</a:t>
            </a:r>
          </a:p>
        </p:txBody>
      </p:sp>
    </p:spTree>
    <p:extLst>
      <p:ext uri="{BB962C8B-B14F-4D97-AF65-F5344CB8AC3E}">
        <p14:creationId xmlns:p14="http://schemas.microsoft.com/office/powerpoint/2010/main" val="294780654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normAutofit fontScale="90000"/>
          </a:bodyPr>
          <a:lstStyle/>
          <a:p>
            <a:r>
              <a:rPr lang="en-US" sz="3600" b="1" dirty="0"/>
              <a:t>7. Transform Institutional Culture</a:t>
            </a:r>
          </a:p>
        </p:txBody>
      </p:sp>
      <p:sp>
        <p:nvSpPr>
          <p:cNvPr id="10" name="Content Placeholder 2"/>
          <p:cNvSpPr>
            <a:spLocks noGrp="1"/>
          </p:cNvSpPr>
          <p:nvPr>
            <p:ph sz="quarter" idx="13"/>
          </p:nvPr>
        </p:nvSpPr>
        <p:spPr>
          <a:xfrm>
            <a:off x="457200" y="1731830"/>
            <a:ext cx="7815262" cy="3708271"/>
          </a:xfrm>
        </p:spPr>
        <p:txBody>
          <a:bodyPr>
            <a:normAutofit/>
          </a:bodyPr>
          <a:lstStyle/>
          <a:p>
            <a:pPr>
              <a:spcBef>
                <a:spcPts val="500"/>
              </a:spcBef>
            </a:pPr>
            <a:r>
              <a:rPr lang="en-US" dirty="0"/>
              <a:t>Encourage department chairs and executives to engage in participatory leadership styles to facilitate a culture of wellbeing</a:t>
            </a:r>
          </a:p>
          <a:p>
            <a:pPr>
              <a:spcBef>
                <a:spcPts val="500"/>
              </a:spcBef>
            </a:pPr>
            <a:r>
              <a:rPr lang="en-US" dirty="0"/>
              <a:t>Promote clear and standardized policies for taking personal days to care for self, sick coverage, and parental leave</a:t>
            </a:r>
          </a:p>
          <a:p>
            <a:pPr>
              <a:spcBef>
                <a:spcPts val="500"/>
              </a:spcBef>
            </a:pPr>
            <a:r>
              <a:rPr lang="en-US" dirty="0"/>
              <a:t>Establish an institutional Well-Being Committee with broad member input</a:t>
            </a:r>
          </a:p>
          <a:p>
            <a:pPr>
              <a:spcBef>
                <a:spcPts val="500"/>
              </a:spcBef>
            </a:pPr>
            <a:r>
              <a:rPr lang="en-US" dirty="0"/>
              <a:t>Participate in existing and innovative research studies</a:t>
            </a:r>
          </a:p>
          <a:p>
            <a:pPr>
              <a:spcBef>
                <a:spcPts val="500"/>
              </a:spcBef>
            </a:pPr>
            <a:r>
              <a:rPr lang="en-US" dirty="0"/>
              <a:t>Assess adherence to regulatory guidelines and requirements</a:t>
            </a:r>
          </a:p>
        </p:txBody>
      </p:sp>
      <p:sp>
        <p:nvSpPr>
          <p:cNvPr id="15" name="TextBox 14"/>
          <p:cNvSpPr txBox="1"/>
          <p:nvPr/>
        </p:nvSpPr>
        <p:spPr>
          <a:xfrm>
            <a:off x="457200" y="5818057"/>
            <a:ext cx="4655835" cy="230832"/>
          </a:xfrm>
          <a:prstGeom prst="rect">
            <a:avLst/>
          </a:prstGeom>
          <a:noFill/>
        </p:spPr>
        <p:txBody>
          <a:bodyPr wrap="square" rtlCol="0">
            <a:spAutoFit/>
          </a:bodyPr>
          <a:lstStyle/>
          <a:p>
            <a:r>
              <a:rPr lang="en-US" sz="900" i="1" dirty="0"/>
              <a:t>Developed by ML Goldman, CA Bernstein, LS Mayer</a:t>
            </a:r>
          </a:p>
        </p:txBody>
      </p:sp>
    </p:spTree>
    <p:extLst>
      <p:ext uri="{BB962C8B-B14F-4D97-AF65-F5344CB8AC3E}">
        <p14:creationId xmlns:p14="http://schemas.microsoft.com/office/powerpoint/2010/main" val="102079079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a:t>Takeaway</a:t>
            </a:r>
          </a:p>
        </p:txBody>
      </p:sp>
      <p:sp>
        <p:nvSpPr>
          <p:cNvPr id="3" name="Content Placeholder 2"/>
          <p:cNvSpPr>
            <a:spLocks noGrp="1"/>
          </p:cNvSpPr>
          <p:nvPr>
            <p:ph sz="quarter" idx="13"/>
          </p:nvPr>
        </p:nvSpPr>
        <p:spPr>
          <a:xfrm>
            <a:off x="664369" y="1143000"/>
            <a:ext cx="7815262" cy="4571999"/>
          </a:xfrm>
        </p:spPr>
        <p:txBody>
          <a:bodyPr>
            <a:normAutofit/>
          </a:bodyPr>
          <a:lstStyle/>
          <a:p>
            <a:pPr lvl="1"/>
            <a:endParaRPr lang="en-US" sz="2500" b="1" dirty="0">
              <a:solidFill>
                <a:srgbClr val="C00000"/>
              </a:solidFill>
            </a:endParaRPr>
          </a:p>
          <a:p>
            <a:pPr lvl="1"/>
            <a:r>
              <a:rPr lang="en-US" sz="2400" dirty="0"/>
              <a:t>Variety of interventions have been effective in reducing burnout</a:t>
            </a:r>
          </a:p>
          <a:p>
            <a:pPr lvl="1"/>
            <a:endParaRPr lang="en-US" sz="2400" b="1" dirty="0">
              <a:solidFill>
                <a:srgbClr val="C00000"/>
              </a:solidFill>
            </a:endParaRPr>
          </a:p>
          <a:p>
            <a:pPr lvl="1"/>
            <a:r>
              <a:rPr lang="en-US" sz="2400" b="1" dirty="0">
                <a:solidFill>
                  <a:srgbClr val="C00000"/>
                </a:solidFill>
              </a:rPr>
              <a:t>One Size Does Not Fit All</a:t>
            </a:r>
          </a:p>
          <a:p>
            <a:pPr lvl="1"/>
            <a:endParaRPr lang="en-US" sz="2400" dirty="0"/>
          </a:p>
          <a:p>
            <a:pPr lvl="1"/>
            <a:r>
              <a:rPr lang="en-US" sz="2400" dirty="0"/>
              <a:t>Solutions are complex and can target a: </a:t>
            </a:r>
          </a:p>
          <a:p>
            <a:pPr lvl="4"/>
            <a:r>
              <a:rPr lang="en-US" sz="1600" dirty="0"/>
              <a:t>Patient care team</a:t>
            </a:r>
          </a:p>
          <a:p>
            <a:pPr lvl="4"/>
            <a:r>
              <a:rPr lang="en-US" sz="1600" dirty="0"/>
              <a:t>Division</a:t>
            </a:r>
          </a:p>
          <a:p>
            <a:pPr lvl="4"/>
            <a:r>
              <a:rPr lang="en-US" sz="1600" dirty="0"/>
              <a:t>Department</a:t>
            </a:r>
          </a:p>
          <a:p>
            <a:pPr lvl="4"/>
            <a:r>
              <a:rPr lang="en-US" sz="1600" dirty="0"/>
              <a:t>Hospital or academic institution</a:t>
            </a:r>
          </a:p>
          <a:p>
            <a:pPr lvl="4"/>
            <a:endParaRPr lang="en-US" dirty="0"/>
          </a:p>
          <a:p>
            <a:pPr lvl="2"/>
            <a:endParaRPr lang="en-US" dirty="0"/>
          </a:p>
          <a:p>
            <a:pPr lvl="2"/>
            <a:endParaRPr lang="en-US" dirty="0"/>
          </a:p>
        </p:txBody>
      </p:sp>
    </p:spTree>
    <p:extLst>
      <p:ext uri="{BB962C8B-B14F-4D97-AF65-F5344CB8AC3E}">
        <p14:creationId xmlns:p14="http://schemas.microsoft.com/office/powerpoint/2010/main" val="2937794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Summer 2014</a:t>
            </a:r>
          </a:p>
        </p:txBody>
      </p:sp>
      <p:pic>
        <p:nvPicPr>
          <p:cNvPr id="4" name="Picture 3"/>
          <p:cNvPicPr>
            <a:picLocks noChangeAspect="1"/>
          </p:cNvPicPr>
          <p:nvPr/>
        </p:nvPicPr>
        <p:blipFill>
          <a:blip r:embed="rId3" cstate="print"/>
          <a:stretch>
            <a:fillRect/>
          </a:stretch>
        </p:blipFill>
        <p:spPr>
          <a:xfrm>
            <a:off x="1573821" y="1151466"/>
            <a:ext cx="5997946" cy="4596966"/>
          </a:xfrm>
          <a:prstGeom prst="rect">
            <a:avLst/>
          </a:prstGeom>
        </p:spPr>
      </p:pic>
    </p:spTree>
    <p:extLst>
      <p:ext uri="{BB962C8B-B14F-4D97-AF65-F5344CB8AC3E}">
        <p14:creationId xmlns:p14="http://schemas.microsoft.com/office/powerpoint/2010/main" val="151846380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C3ABB52-9221-4BF6-807C-8F26720D9254}"/>
              </a:ext>
            </a:extLst>
          </p:cNvPr>
          <p:cNvSpPr>
            <a:spLocks noGrp="1"/>
          </p:cNvSpPr>
          <p:nvPr>
            <p:ph type="title"/>
          </p:nvPr>
        </p:nvSpPr>
        <p:spPr/>
        <p:txBody>
          <a:bodyPr>
            <a:normAutofit fontScale="90000"/>
          </a:bodyPr>
          <a:lstStyle/>
          <a:p>
            <a:r>
              <a:rPr lang="en-US" sz="4400" b="1" dirty="0"/>
              <a:t>How to Start Implementing Interventions at Your Organization</a:t>
            </a:r>
          </a:p>
        </p:txBody>
      </p:sp>
    </p:spTree>
    <p:extLst>
      <p:ext uri="{BB962C8B-B14F-4D97-AF65-F5344CB8AC3E}">
        <p14:creationId xmlns:p14="http://schemas.microsoft.com/office/powerpoint/2010/main" val="74675127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7788"/>
            <a:ext cx="6719104" cy="586541"/>
          </a:xfrm>
        </p:spPr>
        <p:txBody>
          <a:bodyPr>
            <a:normAutofit fontScale="90000"/>
          </a:bodyPr>
          <a:lstStyle/>
          <a:p>
            <a:r>
              <a:rPr lang="en-US" sz="4400" b="1" dirty="0">
                <a:solidFill>
                  <a:srgbClr val="1C2D73"/>
                </a:solidFill>
              </a:rPr>
              <a:t>6-Step Plan to Wellbeing</a:t>
            </a:r>
          </a:p>
        </p:txBody>
      </p:sp>
      <p:sp>
        <p:nvSpPr>
          <p:cNvPr id="3" name="Content Placeholder 2"/>
          <p:cNvSpPr>
            <a:spLocks noGrp="1"/>
          </p:cNvSpPr>
          <p:nvPr>
            <p:ph sz="quarter" idx="13"/>
          </p:nvPr>
        </p:nvSpPr>
        <p:spPr>
          <a:xfrm>
            <a:off x="457200" y="1441029"/>
            <a:ext cx="7815262" cy="4571999"/>
          </a:xfrm>
        </p:spPr>
        <p:txBody>
          <a:bodyPr>
            <a:normAutofit/>
          </a:bodyPr>
          <a:lstStyle/>
          <a:p>
            <a:pPr marL="457200" indent="-457200">
              <a:buFont typeface="+mj-lt"/>
              <a:buAutoNum type="arabicPeriod"/>
            </a:pPr>
            <a:r>
              <a:rPr lang="en-US" sz="3200" dirty="0"/>
              <a:t>Get Organized</a:t>
            </a:r>
          </a:p>
          <a:p>
            <a:pPr marL="457200" indent="-457200">
              <a:buFont typeface="+mj-lt"/>
              <a:buAutoNum type="arabicPeriod"/>
            </a:pPr>
            <a:r>
              <a:rPr lang="en-US" sz="3200" dirty="0"/>
              <a:t>Assess Your Needs</a:t>
            </a:r>
          </a:p>
          <a:p>
            <a:pPr marL="457200" indent="-457200">
              <a:buFont typeface="+mj-lt"/>
              <a:buAutoNum type="arabicPeriod"/>
            </a:pPr>
            <a:r>
              <a:rPr lang="en-US" sz="3200" dirty="0"/>
              <a:t>Choose Your Priorities</a:t>
            </a:r>
          </a:p>
          <a:p>
            <a:pPr marL="457200" indent="-457200">
              <a:buFont typeface="+mj-lt"/>
              <a:buAutoNum type="arabicPeriod"/>
            </a:pPr>
            <a:r>
              <a:rPr lang="en-US" sz="3200" dirty="0"/>
              <a:t>Engage Leadership</a:t>
            </a:r>
          </a:p>
          <a:p>
            <a:pPr marL="457200" indent="-457200">
              <a:buFont typeface="+mj-lt"/>
              <a:buAutoNum type="arabicPeriod"/>
            </a:pPr>
            <a:r>
              <a:rPr lang="en-US" sz="3200" dirty="0"/>
              <a:t>Stay Accountable</a:t>
            </a:r>
          </a:p>
          <a:p>
            <a:pPr marL="457200" indent="-457200">
              <a:buFont typeface="+mj-lt"/>
              <a:buAutoNum type="arabicPeriod"/>
            </a:pPr>
            <a:r>
              <a:rPr lang="en-US" sz="3200" dirty="0"/>
              <a:t>Anticipate Obstacles</a:t>
            </a:r>
          </a:p>
          <a:p>
            <a:pPr marL="457200" indent="-457200">
              <a:buFont typeface="+mj-lt"/>
              <a:buAutoNum type="arabicPeriod"/>
            </a:pPr>
            <a:endParaRPr lang="en-US" dirty="0"/>
          </a:p>
          <a:p>
            <a:endParaRPr lang="en-US" b="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4535" y="2856868"/>
            <a:ext cx="2209800" cy="2859740"/>
          </a:xfrm>
          <a:prstGeom prst="rect">
            <a:avLst/>
          </a:prstGeom>
          <a:solidFill>
            <a:schemeClr val="bg1"/>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Title 1"/>
          <p:cNvSpPr txBox="1">
            <a:spLocks/>
          </p:cNvSpPr>
          <p:nvPr/>
        </p:nvSpPr>
        <p:spPr>
          <a:xfrm>
            <a:off x="5333035" y="1626224"/>
            <a:ext cx="3352800" cy="800100"/>
          </a:xfrm>
          <a:prstGeom prst="rect">
            <a:avLst/>
          </a:prstGeom>
          <a:noFill/>
          <a:ln w="38100">
            <a:noFill/>
          </a:ln>
        </p:spPr>
        <p:txBody>
          <a:bodyPr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600" b="1" dirty="0">
                <a:solidFill>
                  <a:srgbClr val="C00000"/>
                </a:solidFill>
              </a:rPr>
              <a:t>For additional resources, </a:t>
            </a:r>
          </a:p>
          <a:p>
            <a:pPr algn="ctr"/>
            <a:r>
              <a:rPr lang="en-US" sz="1600" b="1" dirty="0">
                <a:solidFill>
                  <a:srgbClr val="C00000"/>
                </a:solidFill>
              </a:rPr>
              <a:t>including a how-to manual for wellbeing ambassadors, visit: </a:t>
            </a:r>
          </a:p>
          <a:p>
            <a:pPr algn="ctr"/>
            <a:r>
              <a:rPr lang="en-US" sz="1600" b="1" u="sng" dirty="0" err="1">
                <a:solidFill>
                  <a:srgbClr val="C00000"/>
                </a:solidFill>
              </a:rPr>
              <a:t>www.psychiatry.org</a:t>
            </a:r>
            <a:r>
              <a:rPr lang="en-US" sz="1600" b="1" u="sng" dirty="0">
                <a:solidFill>
                  <a:srgbClr val="C00000"/>
                </a:solidFill>
              </a:rPr>
              <a:t>/burnout</a:t>
            </a:r>
            <a:endParaRPr lang="en-US" sz="1600" b="1" dirty="0">
              <a:solidFill>
                <a:srgbClr val="C00000"/>
              </a:solidFill>
            </a:endParaRPr>
          </a:p>
        </p:txBody>
      </p:sp>
    </p:spTree>
    <p:extLst>
      <p:ext uri="{BB962C8B-B14F-4D97-AF65-F5344CB8AC3E}">
        <p14:creationId xmlns:p14="http://schemas.microsoft.com/office/powerpoint/2010/main" val="104698159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1C2D73"/>
                </a:solidFill>
              </a:rPr>
              <a:t>#1: Get Organized</a:t>
            </a:r>
          </a:p>
        </p:txBody>
      </p:sp>
      <p:sp>
        <p:nvSpPr>
          <p:cNvPr id="3" name="Content Placeholder 2"/>
          <p:cNvSpPr>
            <a:spLocks noGrp="1"/>
          </p:cNvSpPr>
          <p:nvPr>
            <p:ph sz="quarter" idx="13"/>
          </p:nvPr>
        </p:nvSpPr>
        <p:spPr>
          <a:xfrm>
            <a:off x="162046" y="1730415"/>
            <a:ext cx="5324354" cy="4571999"/>
          </a:xfrm>
        </p:spPr>
        <p:txBody>
          <a:bodyPr/>
          <a:lstStyle/>
          <a:p>
            <a:r>
              <a:rPr lang="en-US" dirty="0"/>
              <a:t>Clearly Designated Intervention Group</a:t>
            </a:r>
          </a:p>
          <a:p>
            <a:pPr lvl="1"/>
            <a:r>
              <a:rPr lang="en-US" sz="2100" dirty="0"/>
              <a:t>Wellbeing Taskforce</a:t>
            </a:r>
          </a:p>
          <a:p>
            <a:pPr marL="1028700" lvl="3" indent="0">
              <a:buNone/>
            </a:pPr>
            <a:r>
              <a:rPr lang="en-US" sz="2100" dirty="0"/>
              <a:t>and/or</a:t>
            </a:r>
          </a:p>
          <a:p>
            <a:pPr lvl="1"/>
            <a:r>
              <a:rPr lang="en-US" sz="2100" dirty="0"/>
              <a:t>Wellbeing Committee</a:t>
            </a:r>
          </a:p>
          <a:p>
            <a:pPr lvl="1"/>
            <a:r>
              <a:rPr lang="en-US" sz="2100" dirty="0"/>
              <a:t>Wellbeing Champions at each organizational level</a:t>
            </a:r>
          </a:p>
        </p:txBody>
      </p:sp>
      <p:sp>
        <p:nvSpPr>
          <p:cNvPr id="4" name="Title 1"/>
          <p:cNvSpPr txBox="1">
            <a:spLocks/>
          </p:cNvSpPr>
          <p:nvPr/>
        </p:nvSpPr>
        <p:spPr>
          <a:xfrm>
            <a:off x="1066800" y="4973018"/>
            <a:ext cx="2895600" cy="800100"/>
          </a:xfrm>
          <a:prstGeom prst="rect">
            <a:avLst/>
          </a:prstGeom>
          <a:noFill/>
          <a:ln w="38100">
            <a:noFill/>
          </a:ln>
        </p:spPr>
        <p:txBody>
          <a:bodyPr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600" b="1" u="sng" dirty="0">
                <a:solidFill>
                  <a:srgbClr val="C00000"/>
                </a:solidFill>
              </a:rPr>
              <a:t>Useful Tip</a:t>
            </a:r>
            <a:r>
              <a:rPr lang="en-US" sz="1600" b="1" dirty="0">
                <a:solidFill>
                  <a:srgbClr val="C00000"/>
                </a:solidFill>
              </a:rPr>
              <a:t>: Including junior and senior colleagues will enrich your taskforce!</a:t>
            </a:r>
          </a:p>
        </p:txBody>
      </p:sp>
      <p:pic>
        <p:nvPicPr>
          <p:cNvPr id="5" name="Picture 3" descr="C:\Users\anshu\Desktop\board-755789_640.jpg"/>
          <p:cNvPicPr>
            <a:picLocks noChangeAspect="1" noChangeArrowheads="1"/>
          </p:cNvPicPr>
          <p:nvPr/>
        </p:nvPicPr>
        <p:blipFill>
          <a:blip r:embed="rId3" cstate="print"/>
          <a:srcRect l="3600" r="4200"/>
          <a:stretch>
            <a:fillRect/>
          </a:stretch>
        </p:blipFill>
        <p:spPr bwMode="auto">
          <a:xfrm>
            <a:off x="5486400" y="1730415"/>
            <a:ext cx="3027460" cy="2534618"/>
          </a:xfrm>
          <a:prstGeom prst="rect">
            <a:avLst/>
          </a:prstGeom>
          <a:noFill/>
        </p:spPr>
      </p:pic>
    </p:spTree>
    <p:extLst>
      <p:ext uri="{BB962C8B-B14F-4D97-AF65-F5344CB8AC3E}">
        <p14:creationId xmlns:p14="http://schemas.microsoft.com/office/powerpoint/2010/main" val="142835606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solidFill>
                  <a:srgbClr val="1C2D73"/>
                </a:solidFill>
              </a:rPr>
              <a:t>#2: Assess Your Needs</a:t>
            </a:r>
          </a:p>
        </p:txBody>
      </p:sp>
      <p:sp>
        <p:nvSpPr>
          <p:cNvPr id="3" name="Content Placeholder 2"/>
          <p:cNvSpPr>
            <a:spLocks noGrp="1"/>
          </p:cNvSpPr>
          <p:nvPr>
            <p:ph sz="quarter" idx="13"/>
          </p:nvPr>
        </p:nvSpPr>
        <p:spPr/>
        <p:txBody>
          <a:bodyPr>
            <a:normAutofit/>
          </a:bodyPr>
          <a:lstStyle/>
          <a:p>
            <a:r>
              <a:rPr lang="en-US" dirty="0"/>
              <a:t>Assess Your Needs:</a:t>
            </a:r>
          </a:p>
          <a:p>
            <a:pPr lvl="1"/>
            <a:r>
              <a:rPr lang="en-US" dirty="0"/>
              <a:t>Formal</a:t>
            </a:r>
          </a:p>
          <a:p>
            <a:pPr lvl="2"/>
            <a:r>
              <a:rPr lang="en-US" sz="2000" dirty="0"/>
              <a:t>Depression screening</a:t>
            </a:r>
          </a:p>
          <a:p>
            <a:pPr lvl="2"/>
            <a:r>
              <a:rPr lang="en-US" sz="2000" dirty="0"/>
              <a:t>Physician burnout surveys</a:t>
            </a:r>
          </a:p>
          <a:p>
            <a:pPr lvl="2"/>
            <a:r>
              <a:rPr lang="en-US" sz="2000" dirty="0"/>
              <a:t>Physician satisfaction with work life</a:t>
            </a:r>
          </a:p>
          <a:p>
            <a:pPr lvl="1"/>
            <a:r>
              <a:rPr lang="en-US" dirty="0"/>
              <a:t>Informal</a:t>
            </a:r>
          </a:p>
          <a:p>
            <a:pPr lvl="2"/>
            <a:r>
              <a:rPr lang="en-US" sz="2000" dirty="0"/>
              <a:t>Meetings</a:t>
            </a:r>
          </a:p>
          <a:p>
            <a:pPr lvl="2"/>
            <a:r>
              <a:rPr lang="en-US" sz="2000" dirty="0"/>
              <a:t>Focus groups</a:t>
            </a:r>
          </a:p>
          <a:p>
            <a:pPr lvl="2"/>
            <a:r>
              <a:rPr lang="en-US" sz="2000" dirty="0"/>
              <a:t>Town halls</a:t>
            </a:r>
          </a:p>
          <a:p>
            <a:pPr lvl="2"/>
            <a:r>
              <a:rPr lang="en-US" sz="2000" dirty="0"/>
              <a:t>Suggestion boxes</a:t>
            </a:r>
          </a:p>
        </p:txBody>
      </p:sp>
      <p:sp>
        <p:nvSpPr>
          <p:cNvPr id="4" name="Title 1"/>
          <p:cNvSpPr txBox="1">
            <a:spLocks/>
          </p:cNvSpPr>
          <p:nvPr/>
        </p:nvSpPr>
        <p:spPr>
          <a:xfrm>
            <a:off x="1126312" y="4980421"/>
            <a:ext cx="3538577" cy="1367118"/>
          </a:xfrm>
          <a:prstGeom prst="rect">
            <a:avLst/>
          </a:prstGeom>
          <a:noFill/>
          <a:ln w="38100">
            <a:noFill/>
          </a:ln>
        </p:spPr>
        <p:txBody>
          <a:bodyPr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4288" algn="ctr"/>
            <a:r>
              <a:rPr lang="en-US" sz="1600" b="1" u="sng" dirty="0">
                <a:solidFill>
                  <a:srgbClr val="C00000"/>
                </a:solidFill>
              </a:rPr>
              <a:t>Useful Tip</a:t>
            </a:r>
            <a:r>
              <a:rPr lang="en-US" sz="1600" b="1" dirty="0">
                <a:solidFill>
                  <a:srgbClr val="C00000"/>
                </a:solidFill>
              </a:rPr>
              <a:t>: Acknowledging that physician burnout is a problem for your organization can be a good start </a:t>
            </a:r>
          </a:p>
        </p:txBody>
      </p:sp>
      <p:pic>
        <p:nvPicPr>
          <p:cNvPr id="5" name="Picture 2" descr="C:\Users\anshu\Desktop\microscopy-148139_640.png"/>
          <p:cNvPicPr>
            <a:picLocks noChangeAspect="1" noChangeArrowheads="1"/>
          </p:cNvPicPr>
          <p:nvPr/>
        </p:nvPicPr>
        <p:blipFill>
          <a:blip r:embed="rId2" cstate="print"/>
          <a:srcRect/>
          <a:stretch>
            <a:fillRect/>
          </a:stretch>
        </p:blipFill>
        <p:spPr bwMode="auto">
          <a:xfrm>
            <a:off x="6248400" y="1905000"/>
            <a:ext cx="2438400" cy="3352800"/>
          </a:xfrm>
          <a:prstGeom prst="rect">
            <a:avLst/>
          </a:prstGeom>
          <a:noFill/>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0" y="6147152"/>
            <a:ext cx="1219200" cy="400774"/>
          </a:xfrm>
          <a:prstGeom prst="rect">
            <a:avLst/>
          </a:prstGeom>
        </p:spPr>
      </p:pic>
    </p:spTree>
    <p:extLst>
      <p:ext uri="{BB962C8B-B14F-4D97-AF65-F5344CB8AC3E}">
        <p14:creationId xmlns:p14="http://schemas.microsoft.com/office/powerpoint/2010/main" val="344852927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p:txBody>
          <a:bodyPr>
            <a:normAutofit/>
          </a:bodyPr>
          <a:lstStyle/>
          <a:p>
            <a:r>
              <a:rPr lang="en-US" sz="3200" b="1" dirty="0">
                <a:solidFill>
                  <a:srgbClr val="1C2D73"/>
                </a:solidFill>
              </a:rPr>
              <a:t>#3: Choose Your Priorities</a:t>
            </a:r>
          </a:p>
        </p:txBody>
      </p:sp>
      <p:sp>
        <p:nvSpPr>
          <p:cNvPr id="3" name="Content Placeholder 2"/>
          <p:cNvSpPr>
            <a:spLocks noGrp="1"/>
          </p:cNvSpPr>
          <p:nvPr>
            <p:ph sz="quarter" idx="13"/>
          </p:nvPr>
        </p:nvSpPr>
        <p:spPr/>
        <p:txBody>
          <a:bodyPr>
            <a:normAutofit/>
          </a:bodyPr>
          <a:lstStyle/>
          <a:p>
            <a:r>
              <a:rPr lang="en-US" sz="2800" dirty="0"/>
              <a:t>Choose a few interventions based on</a:t>
            </a:r>
          </a:p>
          <a:p>
            <a:pPr lvl="1"/>
            <a:r>
              <a:rPr lang="en-US" sz="2400" dirty="0"/>
              <a:t>Urgency</a:t>
            </a:r>
          </a:p>
          <a:p>
            <a:pPr lvl="1"/>
            <a:r>
              <a:rPr lang="en-US" sz="2400" dirty="0"/>
              <a:t>Impact</a:t>
            </a:r>
          </a:p>
          <a:p>
            <a:pPr lvl="1"/>
            <a:r>
              <a:rPr lang="en-US" sz="2400" dirty="0"/>
              <a:t>Feasibility</a:t>
            </a:r>
          </a:p>
          <a:p>
            <a:r>
              <a:rPr lang="en-US" sz="2800" dirty="0"/>
              <a:t>Interventions can be a mix of</a:t>
            </a:r>
          </a:p>
          <a:p>
            <a:pPr lvl="1"/>
            <a:r>
              <a:rPr lang="en-US" sz="2400" dirty="0"/>
              <a:t>Low-, Medium- or High-resource interventions</a:t>
            </a:r>
          </a:p>
          <a:p>
            <a:pPr lvl="1"/>
            <a:r>
              <a:rPr lang="en-US" sz="2400" dirty="0"/>
              <a:t>Short- or Long-Term interventions</a:t>
            </a:r>
          </a:p>
        </p:txBody>
      </p:sp>
      <p:sp>
        <p:nvSpPr>
          <p:cNvPr id="4" name="Title 1"/>
          <p:cNvSpPr txBox="1">
            <a:spLocks/>
          </p:cNvSpPr>
          <p:nvPr/>
        </p:nvSpPr>
        <p:spPr>
          <a:xfrm>
            <a:off x="2492374" y="4880878"/>
            <a:ext cx="4160839" cy="1231363"/>
          </a:xfrm>
          <a:prstGeom prst="rect">
            <a:avLst/>
          </a:prstGeom>
          <a:noFill/>
          <a:ln w="38100">
            <a:noFill/>
          </a:ln>
        </p:spPr>
        <p:txBody>
          <a:bodyPr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4288" algn="ctr"/>
            <a:r>
              <a:rPr lang="en-US" sz="1600" b="1" u="sng" dirty="0">
                <a:solidFill>
                  <a:srgbClr val="C00000"/>
                </a:solidFill>
              </a:rPr>
              <a:t>Useful Tip</a:t>
            </a:r>
            <a:r>
              <a:rPr lang="en-US" sz="1600" b="1" dirty="0">
                <a:solidFill>
                  <a:srgbClr val="C00000"/>
                </a:solidFill>
              </a:rPr>
              <a:t>: There is no perfect universal solution! Don’t wait for a comprehensive solution. Just get started.</a:t>
            </a:r>
          </a:p>
        </p:txBody>
      </p:sp>
    </p:spTree>
    <p:extLst>
      <p:ext uri="{BB962C8B-B14F-4D97-AF65-F5344CB8AC3E}">
        <p14:creationId xmlns:p14="http://schemas.microsoft.com/office/powerpoint/2010/main" val="245743186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1C2D73"/>
                </a:solidFill>
              </a:rPr>
              <a:t>Framework of Interventions</a:t>
            </a:r>
          </a:p>
        </p:txBody>
      </p:sp>
      <p:grpSp>
        <p:nvGrpSpPr>
          <p:cNvPr id="3" name="Group 2">
            <a:extLst>
              <a:ext uri="{FF2B5EF4-FFF2-40B4-BE49-F238E27FC236}">
                <a16:creationId xmlns:a16="http://schemas.microsoft.com/office/drawing/2014/main" id="{3EE8EA95-DD25-4853-8992-A554698FC8DE}"/>
              </a:ext>
            </a:extLst>
          </p:cNvPr>
          <p:cNvGrpSpPr/>
          <p:nvPr/>
        </p:nvGrpSpPr>
        <p:grpSpPr>
          <a:xfrm>
            <a:off x="848496" y="1076875"/>
            <a:ext cx="7369529" cy="5091770"/>
            <a:chOff x="848496" y="1076875"/>
            <a:chExt cx="7369529" cy="5091770"/>
          </a:xfrm>
        </p:grpSpPr>
        <p:pic>
          <p:nvPicPr>
            <p:cNvPr id="8" name="Picture 7"/>
            <p:cNvPicPr/>
            <p:nvPr/>
          </p:nvPicPr>
          <p:blipFill rotWithShape="1">
            <a:blip r:embed="rId3">
              <a:extLst>
                <a:ext uri="{28A0092B-C50C-407E-A947-70E740481C1C}">
                  <a14:useLocalDpi xmlns:a14="http://schemas.microsoft.com/office/drawing/2010/main" val="0"/>
                </a:ext>
              </a:extLst>
            </a:blip>
            <a:srcRect l="3951" t="4154" b="11173"/>
            <a:stretch/>
          </p:blipFill>
          <p:spPr bwMode="auto">
            <a:xfrm>
              <a:off x="848496" y="1076875"/>
              <a:ext cx="7369529" cy="4860938"/>
            </a:xfrm>
            <a:prstGeom prst="rect">
              <a:avLst/>
            </a:prstGeom>
            <a:ln>
              <a:noFill/>
            </a:ln>
            <a:extLst>
              <a:ext uri="{53640926-AAD7-44d8-BBD7-CCE9431645EC}">
                <a14:shadowObscured xmlns:lc="http://schemas.openxmlformats.org/drawingml/2006/lockedCanvas" xmlns:a14="http://schemas.microsoft.com/office/drawing/2010/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ext>
            </a:extLst>
          </p:spPr>
        </p:pic>
        <p:sp>
          <p:nvSpPr>
            <p:cNvPr id="9" name="TextBox 8"/>
            <p:cNvSpPr txBox="1"/>
            <p:nvPr/>
          </p:nvSpPr>
          <p:spPr>
            <a:xfrm>
              <a:off x="848496" y="5937813"/>
              <a:ext cx="4655835" cy="230832"/>
            </a:xfrm>
            <a:prstGeom prst="rect">
              <a:avLst/>
            </a:prstGeom>
            <a:noFill/>
          </p:spPr>
          <p:txBody>
            <a:bodyPr wrap="square" rtlCol="0">
              <a:spAutoFit/>
            </a:bodyPr>
            <a:lstStyle/>
            <a:p>
              <a:r>
                <a:rPr lang="en-US" sz="900" i="1" dirty="0"/>
                <a:t>Developed by ML Goldman, CA Bernstein, LS Mayer</a:t>
              </a:r>
            </a:p>
          </p:txBody>
        </p:sp>
      </p:grpSp>
    </p:spTree>
    <p:extLst>
      <p:ext uri="{BB962C8B-B14F-4D97-AF65-F5344CB8AC3E}">
        <p14:creationId xmlns:p14="http://schemas.microsoft.com/office/powerpoint/2010/main" val="32139810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1C2D73"/>
                </a:solidFill>
              </a:rPr>
              <a:t>#4: Engage Leadership</a:t>
            </a:r>
          </a:p>
        </p:txBody>
      </p:sp>
      <p:sp>
        <p:nvSpPr>
          <p:cNvPr id="3" name="Content Placeholder 2"/>
          <p:cNvSpPr>
            <a:spLocks noGrp="1"/>
          </p:cNvSpPr>
          <p:nvPr>
            <p:ph sz="quarter" idx="13"/>
          </p:nvPr>
        </p:nvSpPr>
        <p:spPr>
          <a:xfrm>
            <a:off x="457200" y="1775541"/>
            <a:ext cx="7815262" cy="3305746"/>
          </a:xfrm>
        </p:spPr>
        <p:txBody>
          <a:bodyPr>
            <a:normAutofit/>
          </a:bodyPr>
          <a:lstStyle/>
          <a:p>
            <a:pPr lvl="0"/>
            <a:r>
              <a:rPr lang="en-US" dirty="0"/>
              <a:t>Establish an institutional wellbeing committee charged with rolling out the goals identified in the needs assessment</a:t>
            </a:r>
          </a:p>
          <a:p>
            <a:pPr lvl="0"/>
            <a:r>
              <a:rPr lang="en-US" dirty="0"/>
              <a:t>Create a task force with institutional GME to review adherence to revised ACGME policies</a:t>
            </a:r>
          </a:p>
          <a:p>
            <a:pPr lvl="0"/>
            <a:r>
              <a:rPr lang="en-US" dirty="0"/>
              <a:t>Compensate for volunteering, teaching, and committee work</a:t>
            </a:r>
          </a:p>
          <a:p>
            <a:pPr lvl="0"/>
            <a:r>
              <a:rPr lang="en-US" dirty="0"/>
              <a:t>Celebrate team achievements and milestones</a:t>
            </a:r>
          </a:p>
          <a:p>
            <a:pPr lvl="0"/>
            <a:r>
              <a:rPr lang="en-US" dirty="0"/>
              <a:t>Role model how to voice empathy and concern for colleagues</a:t>
            </a:r>
          </a:p>
          <a:p>
            <a:pPr lvl="0"/>
            <a:r>
              <a:rPr lang="en-US" dirty="0"/>
              <a:t>Promote effective leadership and hire more leaders who care</a:t>
            </a:r>
          </a:p>
        </p:txBody>
      </p:sp>
      <p:sp>
        <p:nvSpPr>
          <p:cNvPr id="9" name="TextBox 8"/>
          <p:cNvSpPr txBox="1"/>
          <p:nvPr/>
        </p:nvSpPr>
        <p:spPr>
          <a:xfrm>
            <a:off x="457200" y="5847083"/>
            <a:ext cx="4655835" cy="230832"/>
          </a:xfrm>
          <a:prstGeom prst="rect">
            <a:avLst/>
          </a:prstGeom>
          <a:noFill/>
        </p:spPr>
        <p:txBody>
          <a:bodyPr wrap="square" rtlCol="0">
            <a:spAutoFit/>
          </a:bodyPr>
          <a:lstStyle/>
          <a:p>
            <a:r>
              <a:rPr lang="en-US" sz="900" i="1" dirty="0" err="1"/>
              <a:t>Shanafelt</a:t>
            </a:r>
            <a:r>
              <a:rPr lang="en-US" sz="900" i="1" dirty="0"/>
              <a:t> TD, </a:t>
            </a:r>
            <a:r>
              <a:rPr lang="en-US" sz="900" i="1" dirty="0" err="1"/>
              <a:t>Noseworthy</a:t>
            </a:r>
            <a:r>
              <a:rPr lang="en-US" sz="900" i="1" dirty="0"/>
              <a:t> JH. Mayo </a:t>
            </a:r>
            <a:r>
              <a:rPr lang="en-US" sz="900" i="1" dirty="0" err="1"/>
              <a:t>Clin</a:t>
            </a:r>
            <a:r>
              <a:rPr lang="en-US" sz="900" i="1" dirty="0"/>
              <a:t> Proc. 2017</a:t>
            </a:r>
          </a:p>
        </p:txBody>
      </p:sp>
    </p:spTree>
    <p:extLst>
      <p:ext uri="{BB962C8B-B14F-4D97-AF65-F5344CB8AC3E}">
        <p14:creationId xmlns:p14="http://schemas.microsoft.com/office/powerpoint/2010/main" val="35237743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1C2D73"/>
                </a:solidFill>
              </a:rPr>
              <a:t>#4: Engage Leadership (cont.)</a:t>
            </a:r>
          </a:p>
        </p:txBody>
      </p:sp>
      <p:sp>
        <p:nvSpPr>
          <p:cNvPr id="3" name="Content Placeholder 2"/>
          <p:cNvSpPr>
            <a:spLocks noGrp="1"/>
          </p:cNvSpPr>
          <p:nvPr>
            <p:ph sz="quarter" idx="13"/>
          </p:nvPr>
        </p:nvSpPr>
        <p:spPr/>
        <p:txBody>
          <a:bodyPr>
            <a:normAutofit/>
          </a:bodyPr>
          <a:lstStyle/>
          <a:p>
            <a:pPr lvl="0"/>
            <a:r>
              <a:rPr lang="en-US" dirty="0"/>
              <a:t>Make the case to executive leadership:</a:t>
            </a:r>
          </a:p>
          <a:p>
            <a:pPr lvl="1"/>
            <a:r>
              <a:rPr lang="en-US" dirty="0"/>
              <a:t>Improve the patient experience and reduce medical errors</a:t>
            </a:r>
          </a:p>
          <a:p>
            <a:pPr lvl="1"/>
            <a:r>
              <a:rPr lang="en-US" dirty="0"/>
              <a:t>Improve retention of valued members of the medical staff and prevent resource-intensive adverse outcomes among physicians (e.g. leave of absence, attrition, suicide)</a:t>
            </a:r>
          </a:p>
          <a:p>
            <a:pPr lvl="1"/>
            <a:r>
              <a:rPr lang="en-US" dirty="0"/>
              <a:t>Enhance creativity and flexibility in responding to the challenges of the changing health care system</a:t>
            </a:r>
          </a:p>
          <a:p>
            <a:pPr lvl="1"/>
            <a:r>
              <a:rPr lang="en-US" dirty="0"/>
              <a:t>Establish your institution as a leader on an issue of national importance</a:t>
            </a:r>
          </a:p>
        </p:txBody>
      </p:sp>
      <p:sp>
        <p:nvSpPr>
          <p:cNvPr id="9" name="TextBox 8"/>
          <p:cNvSpPr txBox="1"/>
          <p:nvPr/>
        </p:nvSpPr>
        <p:spPr>
          <a:xfrm>
            <a:off x="457200" y="5818023"/>
            <a:ext cx="4655835" cy="230832"/>
          </a:xfrm>
          <a:prstGeom prst="rect">
            <a:avLst/>
          </a:prstGeom>
          <a:noFill/>
        </p:spPr>
        <p:txBody>
          <a:bodyPr wrap="square" rtlCol="0">
            <a:spAutoFit/>
          </a:bodyPr>
          <a:lstStyle/>
          <a:p>
            <a:r>
              <a:rPr lang="en-US" sz="900" i="1" dirty="0" err="1"/>
              <a:t>Shanafelt</a:t>
            </a:r>
            <a:r>
              <a:rPr lang="en-US" sz="900" i="1" dirty="0"/>
              <a:t> TD, </a:t>
            </a:r>
            <a:r>
              <a:rPr lang="en-US" sz="900" i="1" dirty="0" err="1"/>
              <a:t>Noseworthy</a:t>
            </a:r>
            <a:r>
              <a:rPr lang="en-US" sz="900" i="1" dirty="0"/>
              <a:t> JH. Mayo </a:t>
            </a:r>
            <a:r>
              <a:rPr lang="en-US" sz="900" i="1" dirty="0" err="1"/>
              <a:t>Clin</a:t>
            </a:r>
            <a:r>
              <a:rPr lang="en-US" sz="900" i="1" dirty="0"/>
              <a:t> Proc. 2017</a:t>
            </a:r>
          </a:p>
        </p:txBody>
      </p:sp>
    </p:spTree>
    <p:extLst>
      <p:ext uri="{BB962C8B-B14F-4D97-AF65-F5344CB8AC3E}">
        <p14:creationId xmlns:p14="http://schemas.microsoft.com/office/powerpoint/2010/main" val="201785864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br>
              <a:rPr lang="en-US" sz="3200" dirty="0">
                <a:solidFill>
                  <a:srgbClr val="1C2D73"/>
                </a:solidFill>
              </a:rPr>
            </a:br>
            <a:r>
              <a:rPr lang="en-US" sz="3200" b="1" dirty="0">
                <a:solidFill>
                  <a:srgbClr val="1C2D73"/>
                </a:solidFill>
              </a:rPr>
              <a:t>#5: Stay Accountable</a:t>
            </a:r>
            <a:br>
              <a:rPr lang="en-US" sz="3200" b="1" dirty="0">
                <a:solidFill>
                  <a:srgbClr val="1C2D73"/>
                </a:solidFill>
              </a:rPr>
            </a:br>
            <a:endParaRPr lang="en-US" sz="3200" b="1" dirty="0">
              <a:solidFill>
                <a:srgbClr val="1C2D73"/>
              </a:solidFill>
            </a:endParaRPr>
          </a:p>
        </p:txBody>
      </p:sp>
      <p:sp>
        <p:nvSpPr>
          <p:cNvPr id="3" name="Content Placeholder 2"/>
          <p:cNvSpPr>
            <a:spLocks noGrp="1"/>
          </p:cNvSpPr>
          <p:nvPr>
            <p:ph sz="quarter" idx="13"/>
          </p:nvPr>
        </p:nvSpPr>
        <p:spPr>
          <a:xfrm>
            <a:off x="287161" y="1975927"/>
            <a:ext cx="7815262" cy="4571999"/>
          </a:xfrm>
        </p:spPr>
        <p:txBody>
          <a:bodyPr>
            <a:normAutofit/>
          </a:bodyPr>
          <a:lstStyle/>
          <a:p>
            <a:r>
              <a:rPr lang="en-US" dirty="0"/>
              <a:t>Accountability</a:t>
            </a:r>
          </a:p>
          <a:p>
            <a:pPr lvl="1"/>
            <a:r>
              <a:rPr lang="en-US" sz="2000" dirty="0"/>
              <a:t>Communicate the </a:t>
            </a:r>
          </a:p>
          <a:p>
            <a:pPr lvl="1">
              <a:buNone/>
            </a:pPr>
            <a:r>
              <a:rPr lang="en-US" sz="2000" dirty="0"/>
              <a:t>	proposed plans</a:t>
            </a:r>
          </a:p>
          <a:p>
            <a:pPr lvl="1"/>
            <a:r>
              <a:rPr lang="en-US" sz="2000" dirty="0"/>
              <a:t>Give regular updates</a:t>
            </a:r>
          </a:p>
          <a:p>
            <a:pPr lvl="2"/>
            <a:r>
              <a:rPr lang="en-US" sz="1600" dirty="0"/>
              <a:t>Include successes, failures and roadblocks</a:t>
            </a:r>
          </a:p>
          <a:p>
            <a:r>
              <a:rPr lang="en-US" dirty="0"/>
              <a:t>Assess the impact of your interventions</a:t>
            </a:r>
          </a:p>
          <a:p>
            <a:pPr lvl="1"/>
            <a:r>
              <a:rPr lang="en-US" sz="2000" dirty="0"/>
              <a:t>Reuse the baseline measures</a:t>
            </a:r>
          </a:p>
        </p:txBody>
      </p:sp>
      <p:sp>
        <p:nvSpPr>
          <p:cNvPr id="4" name="Title 1"/>
          <p:cNvSpPr txBox="1">
            <a:spLocks/>
          </p:cNvSpPr>
          <p:nvPr/>
        </p:nvSpPr>
        <p:spPr>
          <a:xfrm>
            <a:off x="893867" y="5051761"/>
            <a:ext cx="3200400" cy="918870"/>
          </a:xfrm>
          <a:prstGeom prst="rect">
            <a:avLst/>
          </a:prstGeom>
          <a:noFill/>
          <a:ln w="38100">
            <a:noFill/>
          </a:ln>
        </p:spPr>
        <p:txBody>
          <a:bodyPr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600" b="1" u="sng" dirty="0">
                <a:solidFill>
                  <a:srgbClr val="C00000"/>
                </a:solidFill>
              </a:rPr>
              <a:t>Useful Tip</a:t>
            </a:r>
            <a:r>
              <a:rPr lang="en-US" sz="1600" b="1" dirty="0">
                <a:solidFill>
                  <a:srgbClr val="C00000"/>
                </a:solidFill>
              </a:rPr>
              <a:t>: Goal alignment and accountability by themselves can be wellness intervention</a:t>
            </a:r>
          </a:p>
        </p:txBody>
      </p:sp>
      <p:pic>
        <p:nvPicPr>
          <p:cNvPr id="5" name="Picture 3" descr="C:\Users\anshu\Desktop\crossroads-1580168_1280.jpg"/>
          <p:cNvPicPr>
            <a:picLocks noChangeAspect="1" noChangeArrowheads="1"/>
          </p:cNvPicPr>
          <p:nvPr/>
        </p:nvPicPr>
        <p:blipFill>
          <a:blip r:embed="rId3" cstate="print"/>
          <a:srcRect r="6328"/>
          <a:stretch>
            <a:fillRect/>
          </a:stretch>
        </p:blipFill>
        <p:spPr bwMode="auto">
          <a:xfrm>
            <a:off x="5181600" y="1975927"/>
            <a:ext cx="3657600" cy="3047509"/>
          </a:xfrm>
          <a:prstGeom prst="rect">
            <a:avLst/>
          </a:prstGeom>
          <a:noFill/>
        </p:spPr>
      </p:pic>
    </p:spTree>
    <p:extLst>
      <p:ext uri="{BB962C8B-B14F-4D97-AF65-F5344CB8AC3E}">
        <p14:creationId xmlns:p14="http://schemas.microsoft.com/office/powerpoint/2010/main" val="53919519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1C2D73"/>
                </a:solidFill>
              </a:rPr>
              <a:t>#6: Anticipate Obstacles</a:t>
            </a:r>
          </a:p>
        </p:txBody>
      </p:sp>
      <p:sp>
        <p:nvSpPr>
          <p:cNvPr id="3" name="Content Placeholder 2"/>
          <p:cNvSpPr>
            <a:spLocks noGrp="1"/>
          </p:cNvSpPr>
          <p:nvPr>
            <p:ph sz="quarter" idx="13"/>
          </p:nvPr>
        </p:nvSpPr>
        <p:spPr/>
        <p:txBody>
          <a:bodyPr>
            <a:normAutofit/>
          </a:bodyPr>
          <a:lstStyle/>
          <a:p>
            <a:r>
              <a:rPr lang="en-US"/>
              <a:t>Some challenges are likely to arise:</a:t>
            </a:r>
          </a:p>
          <a:p>
            <a:pPr lvl="1"/>
            <a:r>
              <a:rPr lang="en-US"/>
              <a:t>Limitations of your own energy and resources </a:t>
            </a:r>
            <a:r>
              <a:rPr lang="mr-IN"/>
              <a:t>–</a:t>
            </a:r>
            <a:r>
              <a:rPr lang="en-US"/>
              <a:t> don’t burn out on burnout!</a:t>
            </a:r>
          </a:p>
          <a:p>
            <a:pPr lvl="1"/>
            <a:r>
              <a:rPr lang="en-US"/>
              <a:t>Insufficient mental health services may limit referral options</a:t>
            </a:r>
          </a:p>
          <a:p>
            <a:pPr lvl="1"/>
            <a:r>
              <a:rPr lang="en-US"/>
              <a:t>Perceived concerns among physicians about repercussions of seeking mental health treatment on medical licensure </a:t>
            </a:r>
          </a:p>
          <a:p>
            <a:pPr lvl="1"/>
            <a:r>
              <a:rPr lang="en-US"/>
              <a:t>Stigma </a:t>
            </a:r>
          </a:p>
          <a:p>
            <a:pPr lvl="1"/>
            <a:r>
              <a:rPr lang="en-US"/>
              <a:t>Tragedy such as the loss of a colleague to suicide</a:t>
            </a:r>
          </a:p>
          <a:p>
            <a:r>
              <a:rPr lang="en-US"/>
              <a:t>Be in touch with the members of the APA Workgroup to share your experiences and seek further assistance whenever needed! </a:t>
            </a:r>
          </a:p>
          <a:p>
            <a:endParaRPr lang="en-US"/>
          </a:p>
          <a:p>
            <a:endParaRPr lang="en-US" b="1" dirty="0"/>
          </a:p>
        </p:txBody>
      </p:sp>
    </p:spTree>
    <p:extLst>
      <p:ext uri="{BB962C8B-B14F-4D97-AF65-F5344CB8AC3E}">
        <p14:creationId xmlns:p14="http://schemas.microsoft.com/office/powerpoint/2010/main" val="1760040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JAMA Psychiatry</a:t>
            </a:r>
          </a:p>
        </p:txBody>
      </p:sp>
      <p:pic>
        <p:nvPicPr>
          <p:cNvPr id="4" name="Picture 3" descr="Screen Shot 2016-04-27 at 7.08.47 AM.png"/>
          <p:cNvPicPr>
            <a:picLocks noChangeAspect="1"/>
          </p:cNvPicPr>
          <p:nvPr/>
        </p:nvPicPr>
        <p:blipFill rotWithShape="1">
          <a:blip r:embed="rId2" cstate="print">
            <a:extLst>
              <a:ext uri="{28A0092B-C50C-407E-A947-70E740481C1C}">
                <a14:useLocalDpi xmlns:a14="http://schemas.microsoft.com/office/drawing/2010/main" val="0"/>
              </a:ext>
            </a:extLst>
          </a:blip>
          <a:srcRect t="37006"/>
          <a:stretch/>
        </p:blipFill>
        <p:spPr>
          <a:xfrm>
            <a:off x="304800" y="1286936"/>
            <a:ext cx="7924800" cy="840005"/>
          </a:xfrm>
          <a:prstGeom prst="rect">
            <a:avLst/>
          </a:prstGeom>
        </p:spPr>
      </p:pic>
      <p:pic>
        <p:nvPicPr>
          <p:cNvPr id="5" name="Picture 4" descr="Screen Shot 2016-04-27 at 7.09.47 A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2125136"/>
            <a:ext cx="901124" cy="2743200"/>
          </a:xfrm>
          <a:prstGeom prst="rect">
            <a:avLst/>
          </a:prstGeom>
        </p:spPr>
      </p:pic>
      <p:pic>
        <p:nvPicPr>
          <p:cNvPr id="6" name="Picture 5" descr="Screen Shot 2016-04-27 at 7.09.03 AM.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0200" y="2125137"/>
            <a:ext cx="6858000" cy="3677390"/>
          </a:xfrm>
          <a:prstGeom prst="rect">
            <a:avLst/>
          </a:prstGeom>
        </p:spPr>
      </p:pic>
    </p:spTree>
    <p:extLst>
      <p:ext uri="{BB962C8B-B14F-4D97-AF65-F5344CB8AC3E}">
        <p14:creationId xmlns:p14="http://schemas.microsoft.com/office/powerpoint/2010/main" val="34330888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1C2D73"/>
                </a:solidFill>
              </a:rPr>
              <a:t>Key Points</a:t>
            </a:r>
          </a:p>
        </p:txBody>
      </p:sp>
      <p:sp>
        <p:nvSpPr>
          <p:cNvPr id="3" name="Content Placeholder 2"/>
          <p:cNvSpPr>
            <a:spLocks noGrp="1"/>
          </p:cNvSpPr>
          <p:nvPr>
            <p:ph sz="quarter" idx="13"/>
          </p:nvPr>
        </p:nvSpPr>
        <p:spPr/>
        <p:txBody>
          <a:bodyPr>
            <a:noAutofit/>
          </a:bodyPr>
          <a:lstStyle/>
          <a:p>
            <a:r>
              <a:rPr lang="en-US" sz="2800"/>
              <a:t>Burnout is the individual’s response to a systemic problem!</a:t>
            </a:r>
          </a:p>
          <a:p>
            <a:r>
              <a:rPr lang="en-US" sz="2800"/>
              <a:t>Burnout needs a systemic organizational response</a:t>
            </a:r>
          </a:p>
          <a:p>
            <a:r>
              <a:rPr lang="en-US" sz="2800"/>
              <a:t>Both individual focused and organization focused interventions can reduce burnout</a:t>
            </a:r>
          </a:p>
          <a:p>
            <a:r>
              <a:rPr lang="en-US" sz="2800"/>
              <a:t>Organization based interventions are more effective for burnout</a:t>
            </a:r>
            <a:endParaRPr lang="en-US" dirty="0"/>
          </a:p>
        </p:txBody>
      </p:sp>
    </p:spTree>
    <p:extLst>
      <p:ext uri="{BB962C8B-B14F-4D97-AF65-F5344CB8AC3E}">
        <p14:creationId xmlns:p14="http://schemas.microsoft.com/office/powerpoint/2010/main" val="188725333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1849" y="2863774"/>
            <a:ext cx="6060302" cy="586541"/>
          </a:xfrm>
        </p:spPr>
        <p:txBody>
          <a:bodyPr>
            <a:noAutofit/>
          </a:bodyPr>
          <a:lstStyle/>
          <a:p>
            <a:pPr algn="ctr"/>
            <a:r>
              <a:rPr lang="en-US" sz="3600" b="1" dirty="0">
                <a:solidFill>
                  <a:srgbClr val="1C2D73"/>
                </a:solidFill>
              </a:rPr>
              <a:t>DISCUSS: </a:t>
            </a:r>
            <a:br>
              <a:rPr lang="en-US" sz="3200" b="1" dirty="0">
                <a:solidFill>
                  <a:srgbClr val="1C2D73"/>
                </a:solidFill>
              </a:rPr>
            </a:br>
            <a:r>
              <a:rPr lang="en-US" sz="3200" b="1" dirty="0">
                <a:solidFill>
                  <a:srgbClr val="1C2D73"/>
                </a:solidFill>
              </a:rPr>
              <a:t>What are your greatest needs and priorities at your institution? </a:t>
            </a:r>
          </a:p>
        </p:txBody>
      </p:sp>
    </p:spTree>
    <p:extLst>
      <p:ext uri="{BB962C8B-B14F-4D97-AF65-F5344CB8AC3E}">
        <p14:creationId xmlns:p14="http://schemas.microsoft.com/office/powerpoint/2010/main" val="69537151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2C87C07-839B-444A-B2FE-2638D533AF3E}"/>
              </a:ext>
            </a:extLst>
          </p:cNvPr>
          <p:cNvSpPr>
            <a:spLocks noGrp="1"/>
          </p:cNvSpPr>
          <p:nvPr>
            <p:ph type="title"/>
          </p:nvPr>
        </p:nvSpPr>
        <p:spPr/>
        <p:txBody>
          <a:bodyPr>
            <a:normAutofit/>
          </a:bodyPr>
          <a:lstStyle/>
          <a:p>
            <a:r>
              <a:rPr lang="en-US" sz="4400" b="1" dirty="0"/>
              <a:t>Examples of Programs</a:t>
            </a:r>
          </a:p>
        </p:txBody>
      </p:sp>
    </p:spTree>
    <p:extLst>
      <p:ext uri="{BB962C8B-B14F-4D97-AF65-F5344CB8AC3E}">
        <p14:creationId xmlns:p14="http://schemas.microsoft.com/office/powerpoint/2010/main" val="247223643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MGH – SMART-R Curriculum</a:t>
            </a:r>
          </a:p>
        </p:txBody>
      </p:sp>
      <p:sp>
        <p:nvSpPr>
          <p:cNvPr id="3" name="Content Placeholder 2"/>
          <p:cNvSpPr>
            <a:spLocks noGrp="1"/>
          </p:cNvSpPr>
          <p:nvPr>
            <p:ph sz="quarter" idx="13"/>
          </p:nvPr>
        </p:nvSpPr>
        <p:spPr/>
        <p:txBody>
          <a:bodyPr>
            <a:normAutofit/>
          </a:bodyPr>
          <a:lstStyle/>
          <a:p>
            <a:r>
              <a:rPr lang="en-US" dirty="0">
                <a:latin typeface="Calisto MT" charset="0"/>
                <a:ea typeface="Calisto MT" charset="0"/>
                <a:cs typeface="Calisto MT" charset="0"/>
              </a:rPr>
              <a:t>Stress Management and Resiliency Training for Residents</a:t>
            </a:r>
          </a:p>
          <a:p>
            <a:r>
              <a:rPr lang="en-US" dirty="0">
                <a:latin typeface="Calisto MT" charset="0"/>
                <a:ea typeface="Calisto MT" charset="0"/>
                <a:cs typeface="Calisto MT" charset="0"/>
              </a:rPr>
              <a:t>Adapted from Benson Henry Institute’s “Relaxation Response and Resiliency Program”</a:t>
            </a:r>
          </a:p>
          <a:p>
            <a:r>
              <a:rPr lang="en-US" dirty="0">
                <a:latin typeface="Calisto MT" charset="0"/>
                <a:ea typeface="Calisto MT" charset="0"/>
                <a:cs typeface="Calisto MT" charset="0"/>
              </a:rPr>
              <a:t>Basic Tenets:</a:t>
            </a:r>
            <a:endParaRPr lang="en-US" sz="1900" dirty="0">
              <a:solidFill>
                <a:prstClr val="black"/>
              </a:solidFill>
              <a:latin typeface="Calisto MT" charset="0"/>
              <a:ea typeface="Calisto MT" charset="0"/>
              <a:cs typeface="Calisto MT" charset="0"/>
            </a:endParaRPr>
          </a:p>
          <a:p>
            <a:pPr lvl="1"/>
            <a:r>
              <a:rPr lang="en-US" dirty="0">
                <a:latin typeface="Calisto MT" charset="0"/>
                <a:ea typeface="Calisto MT" charset="0"/>
                <a:cs typeface="Calisto MT" charset="0"/>
              </a:rPr>
              <a:t>Relaxation Techniques and Meditation</a:t>
            </a:r>
          </a:p>
          <a:p>
            <a:pPr lvl="1"/>
            <a:r>
              <a:rPr lang="en-US" dirty="0">
                <a:latin typeface="Calisto MT" charset="0"/>
                <a:ea typeface="Calisto MT" charset="0"/>
                <a:cs typeface="Calisto MT" charset="0"/>
              </a:rPr>
              <a:t>Stress Awareness and Cognitive Reframing</a:t>
            </a:r>
          </a:p>
          <a:p>
            <a:pPr lvl="1"/>
            <a:r>
              <a:rPr lang="en-US" dirty="0">
                <a:latin typeface="Calisto MT" charset="0"/>
                <a:ea typeface="Calisto MT" charset="0"/>
                <a:cs typeface="Calisto MT" charset="0"/>
              </a:rPr>
              <a:t>Positive Perspective Taking and Meaning Finding</a:t>
            </a:r>
          </a:p>
          <a:p>
            <a:pPr lvl="1"/>
            <a:r>
              <a:rPr lang="en-US" dirty="0">
                <a:latin typeface="Calisto MT" charset="0"/>
                <a:ea typeface="Calisto MT" charset="0"/>
                <a:cs typeface="Calisto MT" charset="0"/>
              </a:rPr>
              <a:t>During Protected Time</a:t>
            </a:r>
          </a:p>
          <a:p>
            <a:pPr lvl="1"/>
            <a:endParaRPr lang="en-US" dirty="0">
              <a:latin typeface="Calisto MT" charset="0"/>
              <a:ea typeface="Calisto MT" charset="0"/>
              <a:cs typeface="Calisto MT" charset="0"/>
            </a:endParaRPr>
          </a:p>
        </p:txBody>
      </p:sp>
      <p:sp>
        <p:nvSpPr>
          <p:cNvPr id="5" name="TextBox 4"/>
          <p:cNvSpPr txBox="1"/>
          <p:nvPr/>
        </p:nvSpPr>
        <p:spPr>
          <a:xfrm>
            <a:off x="457200" y="5779550"/>
            <a:ext cx="2015295" cy="230832"/>
          </a:xfrm>
          <a:prstGeom prst="rect">
            <a:avLst/>
          </a:prstGeom>
          <a:noFill/>
        </p:spPr>
        <p:txBody>
          <a:bodyPr wrap="none" rtlCol="0">
            <a:spAutoFit/>
          </a:bodyPr>
          <a:lstStyle/>
          <a:p>
            <a:r>
              <a:rPr lang="en-US" sz="900" i="1" dirty="0" err="1"/>
              <a:t>Chaukos</a:t>
            </a:r>
            <a:r>
              <a:rPr lang="en-US" sz="900" i="1" dirty="0"/>
              <a:t>, D et al. </a:t>
            </a:r>
            <a:r>
              <a:rPr lang="en-US" sz="900" i="1" dirty="0" err="1"/>
              <a:t>Acad</a:t>
            </a:r>
            <a:r>
              <a:rPr lang="en-US" sz="900" i="1" dirty="0"/>
              <a:t> Psychiatry. 2017</a:t>
            </a:r>
          </a:p>
        </p:txBody>
      </p:sp>
    </p:spTree>
    <p:extLst>
      <p:ext uri="{BB962C8B-B14F-4D97-AF65-F5344CB8AC3E}">
        <p14:creationId xmlns:p14="http://schemas.microsoft.com/office/powerpoint/2010/main" val="36916430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t>Oregon Health Sciences University</a:t>
            </a:r>
          </a:p>
        </p:txBody>
      </p:sp>
      <p:sp>
        <p:nvSpPr>
          <p:cNvPr id="3" name="Content Placeholder 2"/>
          <p:cNvSpPr>
            <a:spLocks noGrp="1"/>
          </p:cNvSpPr>
          <p:nvPr>
            <p:ph sz="quarter" idx="13"/>
          </p:nvPr>
        </p:nvSpPr>
        <p:spPr/>
        <p:txBody>
          <a:bodyPr>
            <a:noAutofit/>
          </a:bodyPr>
          <a:lstStyle/>
          <a:p>
            <a:pPr>
              <a:lnSpc>
                <a:spcPct val="110000"/>
              </a:lnSpc>
              <a:spcBef>
                <a:spcPts val="0"/>
              </a:spcBef>
            </a:pPr>
            <a:r>
              <a:rPr lang="en-US" sz="2000" dirty="0"/>
              <a:t>Wellness and Suicide Prevention Program (2300 trainees and faculty)</a:t>
            </a:r>
          </a:p>
          <a:p>
            <a:pPr>
              <a:lnSpc>
                <a:spcPct val="110000"/>
              </a:lnSpc>
              <a:spcBef>
                <a:spcPts val="0"/>
              </a:spcBef>
            </a:pPr>
            <a:r>
              <a:rPr lang="en-US" sz="2000" dirty="0"/>
              <a:t>Two psychologists and 2 psychiatrists (2.4 FTEs)</a:t>
            </a:r>
          </a:p>
          <a:p>
            <a:pPr marL="0" indent="0">
              <a:lnSpc>
                <a:spcPct val="110000"/>
              </a:lnSpc>
              <a:spcBef>
                <a:spcPts val="0"/>
              </a:spcBef>
              <a:buNone/>
            </a:pPr>
            <a:endParaRPr lang="en-US" sz="1100" dirty="0"/>
          </a:p>
          <a:p>
            <a:pPr marL="0" indent="0">
              <a:lnSpc>
                <a:spcPct val="110000"/>
              </a:lnSpc>
              <a:spcBef>
                <a:spcPts val="0"/>
              </a:spcBef>
              <a:buNone/>
            </a:pPr>
            <a:r>
              <a:rPr lang="en-US" sz="2000" b="1" dirty="0"/>
              <a:t>DESIGN</a:t>
            </a:r>
            <a:r>
              <a:rPr lang="en-US" sz="2000" dirty="0"/>
              <a:t>:</a:t>
            </a:r>
          </a:p>
          <a:p>
            <a:pPr>
              <a:lnSpc>
                <a:spcPct val="110000"/>
              </a:lnSpc>
              <a:spcBef>
                <a:spcPts val="0"/>
              </a:spcBef>
            </a:pPr>
            <a:r>
              <a:rPr lang="en-US" sz="2000" dirty="0"/>
              <a:t>Wellness promotion workshops</a:t>
            </a:r>
          </a:p>
          <a:p>
            <a:pPr>
              <a:lnSpc>
                <a:spcPct val="110000"/>
              </a:lnSpc>
              <a:spcBef>
                <a:spcPts val="0"/>
              </a:spcBef>
            </a:pPr>
            <a:r>
              <a:rPr lang="en-US" sz="2000" dirty="0"/>
              <a:t>Orientation presentations</a:t>
            </a:r>
          </a:p>
          <a:p>
            <a:pPr>
              <a:lnSpc>
                <a:spcPct val="110000"/>
              </a:lnSpc>
              <a:spcBef>
                <a:spcPts val="0"/>
              </a:spcBef>
            </a:pPr>
            <a:r>
              <a:rPr lang="en-US" sz="2000" dirty="0"/>
              <a:t>Suicide prevention screening offered</a:t>
            </a:r>
          </a:p>
          <a:p>
            <a:pPr>
              <a:lnSpc>
                <a:spcPct val="110000"/>
              </a:lnSpc>
              <a:spcBef>
                <a:spcPts val="0"/>
              </a:spcBef>
            </a:pPr>
            <a:r>
              <a:rPr lang="en-US" sz="2000" dirty="0"/>
              <a:t>Resident support groups</a:t>
            </a:r>
          </a:p>
          <a:p>
            <a:pPr>
              <a:lnSpc>
                <a:spcPct val="110000"/>
              </a:lnSpc>
              <a:spcBef>
                <a:spcPts val="0"/>
              </a:spcBef>
            </a:pPr>
            <a:r>
              <a:rPr lang="en-US" sz="2000" dirty="0"/>
              <a:t>Records stored in encrypted database in secure location – not documented in EHR</a:t>
            </a:r>
          </a:p>
          <a:p>
            <a:pPr>
              <a:lnSpc>
                <a:spcPct val="110000"/>
              </a:lnSpc>
              <a:spcBef>
                <a:spcPts val="0"/>
              </a:spcBef>
            </a:pPr>
            <a:r>
              <a:rPr lang="en-US" sz="2000" dirty="0"/>
              <a:t>85% of expense is for clinicians</a:t>
            </a:r>
          </a:p>
          <a:p>
            <a:pPr>
              <a:lnSpc>
                <a:spcPct val="110000"/>
              </a:lnSpc>
              <a:spcBef>
                <a:spcPts val="0"/>
              </a:spcBef>
            </a:pPr>
            <a:r>
              <a:rPr lang="en-US" sz="2000" dirty="0"/>
              <a:t>$200,000 estimated start up cost</a:t>
            </a:r>
          </a:p>
          <a:p>
            <a:pPr>
              <a:lnSpc>
                <a:spcPct val="110000"/>
              </a:lnSpc>
              <a:spcBef>
                <a:spcPts val="0"/>
              </a:spcBef>
            </a:pPr>
            <a:endParaRPr lang="en-US" sz="500" dirty="0"/>
          </a:p>
          <a:p>
            <a:pPr>
              <a:lnSpc>
                <a:spcPct val="110000"/>
              </a:lnSpc>
              <a:spcBef>
                <a:spcPts val="0"/>
              </a:spcBef>
            </a:pPr>
            <a:endParaRPr lang="en-US" sz="300" dirty="0"/>
          </a:p>
          <a:p>
            <a:pPr marL="2744787" lvl="8" indent="0">
              <a:lnSpc>
                <a:spcPct val="110000"/>
              </a:lnSpc>
              <a:spcBef>
                <a:spcPts val="0"/>
              </a:spcBef>
              <a:buNone/>
            </a:pPr>
            <a:r>
              <a:rPr lang="en-US" sz="300" dirty="0"/>
              <a:t>		</a:t>
            </a:r>
          </a:p>
          <a:p>
            <a:pPr marL="2744787" lvl="8" indent="0">
              <a:lnSpc>
                <a:spcPct val="110000"/>
              </a:lnSpc>
              <a:spcBef>
                <a:spcPts val="0"/>
              </a:spcBef>
              <a:buNone/>
            </a:pPr>
            <a:r>
              <a:rPr lang="en-US" sz="300" dirty="0"/>
              <a:t>			</a:t>
            </a:r>
          </a:p>
          <a:p>
            <a:pPr>
              <a:lnSpc>
                <a:spcPct val="110000"/>
              </a:lnSpc>
              <a:spcBef>
                <a:spcPts val="0"/>
              </a:spcBef>
            </a:pPr>
            <a:endParaRPr lang="en-US" sz="500" dirty="0"/>
          </a:p>
        </p:txBody>
      </p:sp>
      <p:sp>
        <p:nvSpPr>
          <p:cNvPr id="6" name="TextBox 5"/>
          <p:cNvSpPr txBox="1"/>
          <p:nvPr/>
        </p:nvSpPr>
        <p:spPr>
          <a:xfrm>
            <a:off x="457200" y="5779550"/>
            <a:ext cx="2463800" cy="230832"/>
          </a:xfrm>
          <a:prstGeom prst="rect">
            <a:avLst/>
          </a:prstGeom>
          <a:noFill/>
        </p:spPr>
        <p:txBody>
          <a:bodyPr wrap="square" rtlCol="0">
            <a:spAutoFit/>
          </a:bodyPr>
          <a:lstStyle/>
          <a:p>
            <a:r>
              <a:rPr lang="en-US" sz="900" i="1" dirty="0" err="1">
                <a:ea typeface="Arial" charset="0"/>
              </a:rPr>
              <a:t>Ey</a:t>
            </a:r>
            <a:r>
              <a:rPr lang="en-US" sz="900" i="1" dirty="0">
                <a:ea typeface="Arial" charset="0"/>
              </a:rPr>
              <a:t> et al, JGME, 2016</a:t>
            </a:r>
          </a:p>
        </p:txBody>
      </p:sp>
    </p:spTree>
    <p:extLst>
      <p:ext uri="{BB962C8B-B14F-4D97-AF65-F5344CB8AC3E}">
        <p14:creationId xmlns:p14="http://schemas.microsoft.com/office/powerpoint/2010/main" val="267703136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a:t>OHSU Continued</a:t>
            </a:r>
          </a:p>
        </p:txBody>
      </p:sp>
      <p:sp>
        <p:nvSpPr>
          <p:cNvPr id="3" name="Content Placeholder 2"/>
          <p:cNvSpPr>
            <a:spLocks noGrp="1"/>
          </p:cNvSpPr>
          <p:nvPr>
            <p:ph sz="quarter" idx="13"/>
          </p:nvPr>
        </p:nvSpPr>
        <p:spPr/>
        <p:txBody>
          <a:bodyPr>
            <a:noAutofit/>
          </a:bodyPr>
          <a:lstStyle/>
          <a:p>
            <a:pPr marL="0" indent="0">
              <a:lnSpc>
                <a:spcPct val="110000"/>
              </a:lnSpc>
              <a:spcBef>
                <a:spcPts val="0"/>
              </a:spcBef>
              <a:buNone/>
            </a:pPr>
            <a:r>
              <a:rPr lang="en-US" b="1" dirty="0"/>
              <a:t>Interventions</a:t>
            </a:r>
            <a:r>
              <a:rPr lang="en-US" dirty="0"/>
              <a:t>:</a:t>
            </a:r>
          </a:p>
          <a:p>
            <a:pPr>
              <a:lnSpc>
                <a:spcPct val="110000"/>
              </a:lnSpc>
              <a:spcBef>
                <a:spcPts val="0"/>
              </a:spcBef>
            </a:pPr>
            <a:r>
              <a:rPr lang="en-US" dirty="0"/>
              <a:t>Individual coaching and CBT, mindfulness, brief insight-oriented treatments</a:t>
            </a:r>
          </a:p>
          <a:p>
            <a:pPr>
              <a:lnSpc>
                <a:spcPct val="110000"/>
              </a:lnSpc>
              <a:spcBef>
                <a:spcPts val="0"/>
              </a:spcBef>
            </a:pPr>
            <a:r>
              <a:rPr lang="en-US" dirty="0"/>
              <a:t>Psychiatric evaluation and medication management</a:t>
            </a:r>
          </a:p>
          <a:p>
            <a:pPr>
              <a:lnSpc>
                <a:spcPct val="110000"/>
              </a:lnSpc>
              <a:spcBef>
                <a:spcPts val="0"/>
              </a:spcBef>
            </a:pPr>
            <a:r>
              <a:rPr lang="en-US" dirty="0"/>
              <a:t>Consultation with GME, program leaders and chief residents about distressed trainees and faculty</a:t>
            </a:r>
          </a:p>
          <a:p>
            <a:pPr>
              <a:lnSpc>
                <a:spcPct val="110000"/>
              </a:lnSpc>
              <a:spcBef>
                <a:spcPts val="0"/>
              </a:spcBef>
            </a:pPr>
            <a:r>
              <a:rPr lang="en-US" dirty="0"/>
              <a:t>Referrals to the community for fitness for duty, neuropsychological testing, hospitalization</a:t>
            </a:r>
          </a:p>
          <a:p>
            <a:pPr>
              <a:lnSpc>
                <a:spcPct val="110000"/>
              </a:lnSpc>
              <a:spcBef>
                <a:spcPts val="0"/>
              </a:spcBef>
            </a:pPr>
            <a:r>
              <a:rPr lang="en-US" dirty="0"/>
              <a:t>25% increase in utilization of services over 10 years</a:t>
            </a:r>
          </a:p>
          <a:p>
            <a:pPr>
              <a:lnSpc>
                <a:spcPct val="110000"/>
              </a:lnSpc>
              <a:spcBef>
                <a:spcPts val="0"/>
              </a:spcBef>
            </a:pPr>
            <a:endParaRPr lang="en-US" sz="500" dirty="0"/>
          </a:p>
          <a:p>
            <a:pPr>
              <a:lnSpc>
                <a:spcPct val="110000"/>
              </a:lnSpc>
              <a:spcBef>
                <a:spcPts val="0"/>
              </a:spcBef>
            </a:pPr>
            <a:endParaRPr lang="en-US" sz="300" dirty="0"/>
          </a:p>
          <a:p>
            <a:pPr marL="2744787" lvl="8" indent="0">
              <a:lnSpc>
                <a:spcPct val="110000"/>
              </a:lnSpc>
              <a:spcBef>
                <a:spcPts val="0"/>
              </a:spcBef>
              <a:buNone/>
            </a:pPr>
            <a:r>
              <a:rPr lang="en-US" sz="300" dirty="0"/>
              <a:t>		</a:t>
            </a:r>
          </a:p>
          <a:p>
            <a:pPr marL="2744787" lvl="8" indent="0">
              <a:lnSpc>
                <a:spcPct val="110000"/>
              </a:lnSpc>
              <a:spcBef>
                <a:spcPts val="0"/>
              </a:spcBef>
              <a:buNone/>
            </a:pPr>
            <a:r>
              <a:rPr lang="en-US" sz="300" dirty="0"/>
              <a:t>			</a:t>
            </a:r>
          </a:p>
          <a:p>
            <a:pPr>
              <a:lnSpc>
                <a:spcPct val="110000"/>
              </a:lnSpc>
              <a:spcBef>
                <a:spcPts val="0"/>
              </a:spcBef>
            </a:pPr>
            <a:endParaRPr lang="en-US" sz="500" dirty="0"/>
          </a:p>
        </p:txBody>
      </p:sp>
      <p:sp>
        <p:nvSpPr>
          <p:cNvPr id="7" name="TextBox 6"/>
          <p:cNvSpPr txBox="1"/>
          <p:nvPr/>
        </p:nvSpPr>
        <p:spPr>
          <a:xfrm>
            <a:off x="228600" y="6335816"/>
            <a:ext cx="2463800" cy="307777"/>
          </a:xfrm>
          <a:prstGeom prst="rect">
            <a:avLst/>
          </a:prstGeom>
          <a:noFill/>
        </p:spPr>
        <p:txBody>
          <a:bodyPr wrap="square" rtlCol="0">
            <a:spAutoFit/>
          </a:bodyPr>
          <a:lstStyle/>
          <a:p>
            <a:r>
              <a:rPr lang="en-US" sz="1400" i="1" dirty="0" err="1">
                <a:ea typeface="Arial" charset="0"/>
              </a:rPr>
              <a:t>Ey</a:t>
            </a:r>
            <a:r>
              <a:rPr lang="en-US" sz="1400" i="1" dirty="0">
                <a:ea typeface="Arial" charset="0"/>
              </a:rPr>
              <a:t> et al, JGME, 2016</a:t>
            </a:r>
          </a:p>
        </p:txBody>
      </p:sp>
    </p:spTree>
    <p:extLst>
      <p:ext uri="{BB962C8B-B14F-4D97-AF65-F5344CB8AC3E}">
        <p14:creationId xmlns:p14="http://schemas.microsoft.com/office/powerpoint/2010/main" val="154979474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3D56A33-86EC-4E41-9A1F-3A42DB96CF61}"/>
              </a:ext>
            </a:extLst>
          </p:cNvPr>
          <p:cNvSpPr>
            <a:spLocks noGrp="1"/>
          </p:cNvSpPr>
          <p:nvPr>
            <p:ph type="title"/>
          </p:nvPr>
        </p:nvSpPr>
        <p:spPr/>
        <p:txBody>
          <a:bodyPr>
            <a:normAutofit/>
          </a:bodyPr>
          <a:lstStyle/>
          <a:p>
            <a:r>
              <a:rPr lang="en-US" sz="4400" b="1" dirty="0"/>
              <a:t>Progress Across </a:t>
            </a:r>
            <a:br>
              <a:rPr lang="en-US" sz="4400" b="1" dirty="0"/>
            </a:br>
            <a:r>
              <a:rPr lang="en-US" sz="4400" b="1" dirty="0"/>
              <a:t>the Continuum</a:t>
            </a:r>
          </a:p>
        </p:txBody>
      </p:sp>
    </p:spTree>
    <p:extLst>
      <p:ext uri="{BB962C8B-B14F-4D97-AF65-F5344CB8AC3E}">
        <p14:creationId xmlns:p14="http://schemas.microsoft.com/office/powerpoint/2010/main" val="95068006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a:solidFill>
                  <a:srgbClr val="1C2D73"/>
                </a:solidFill>
              </a:rPr>
              <a:t>Current National Initiatives</a:t>
            </a:r>
            <a:br>
              <a:rPr lang="en-US" sz="3600" b="1" dirty="0">
                <a:solidFill>
                  <a:srgbClr val="1C2D73"/>
                </a:solidFill>
              </a:rPr>
            </a:br>
            <a:r>
              <a:rPr lang="en-US" sz="3600" b="1" dirty="0">
                <a:solidFill>
                  <a:srgbClr val="1C2D73"/>
                </a:solidFill>
              </a:rPr>
              <a:t>(a sample)</a:t>
            </a:r>
          </a:p>
        </p:txBody>
      </p:sp>
      <p:sp>
        <p:nvSpPr>
          <p:cNvPr id="3" name="Content Placeholder 2"/>
          <p:cNvSpPr>
            <a:spLocks noGrp="1"/>
          </p:cNvSpPr>
          <p:nvPr>
            <p:ph sz="quarter" idx="13"/>
          </p:nvPr>
        </p:nvSpPr>
        <p:spPr/>
        <p:txBody>
          <a:bodyPr>
            <a:normAutofit/>
          </a:bodyPr>
          <a:lstStyle/>
          <a:p>
            <a:pPr>
              <a:spcBef>
                <a:spcPts val="1000"/>
              </a:spcBef>
            </a:pPr>
            <a:r>
              <a:rPr lang="en-US" dirty="0"/>
              <a:t>APA Workgroup on Psychiatrist Wellbeing and Burnout</a:t>
            </a:r>
          </a:p>
          <a:p>
            <a:pPr>
              <a:spcBef>
                <a:spcPts val="1000"/>
              </a:spcBef>
            </a:pPr>
            <a:r>
              <a:rPr lang="en-US" dirty="0"/>
              <a:t>Coalition for Physician Accountability</a:t>
            </a:r>
          </a:p>
          <a:p>
            <a:pPr>
              <a:spcBef>
                <a:spcPts val="1000"/>
              </a:spcBef>
            </a:pPr>
            <a:r>
              <a:rPr lang="en-US" dirty="0"/>
              <a:t>AMA</a:t>
            </a:r>
          </a:p>
          <a:p>
            <a:pPr>
              <a:spcBef>
                <a:spcPts val="1000"/>
              </a:spcBef>
            </a:pPr>
            <a:r>
              <a:rPr lang="en-US" dirty="0"/>
              <a:t>National Academy of Medicine</a:t>
            </a:r>
          </a:p>
          <a:p>
            <a:pPr>
              <a:spcBef>
                <a:spcPts val="1000"/>
              </a:spcBef>
            </a:pPr>
            <a:r>
              <a:rPr lang="en-US" dirty="0"/>
              <a:t>AAMC</a:t>
            </a:r>
          </a:p>
          <a:p>
            <a:pPr>
              <a:spcBef>
                <a:spcPts val="1000"/>
              </a:spcBef>
            </a:pPr>
            <a:r>
              <a:rPr lang="en-US" dirty="0"/>
              <a:t>FSMB </a:t>
            </a:r>
          </a:p>
          <a:p>
            <a:pPr>
              <a:spcBef>
                <a:spcPts val="1000"/>
              </a:spcBef>
            </a:pPr>
            <a:r>
              <a:rPr lang="en-US" dirty="0"/>
              <a:t>Emergency Medicine</a:t>
            </a:r>
          </a:p>
          <a:p>
            <a:pPr>
              <a:spcBef>
                <a:spcPts val="1000"/>
              </a:spcBef>
            </a:pPr>
            <a:r>
              <a:rPr lang="en-US" dirty="0"/>
              <a:t>CHARM</a:t>
            </a:r>
          </a:p>
          <a:p>
            <a:pPr>
              <a:spcBef>
                <a:spcPts val="1000"/>
              </a:spcBef>
            </a:pPr>
            <a:r>
              <a:rPr lang="en-US" dirty="0"/>
              <a:t>Osteopathic Community</a:t>
            </a:r>
          </a:p>
          <a:p>
            <a:pPr>
              <a:spcBef>
                <a:spcPts val="1000"/>
              </a:spcBef>
            </a:pPr>
            <a:r>
              <a:rPr lang="en-US" dirty="0"/>
              <a:t>Nursing Community</a:t>
            </a:r>
          </a:p>
        </p:txBody>
      </p:sp>
    </p:spTree>
    <p:extLst>
      <p:ext uri="{BB962C8B-B14F-4D97-AF65-F5344CB8AC3E}">
        <p14:creationId xmlns:p14="http://schemas.microsoft.com/office/powerpoint/2010/main" val="117791211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a:solidFill>
                  <a:srgbClr val="1C2D73"/>
                </a:solidFill>
              </a:rPr>
              <a:t>ACGME Revisions to CPRs</a:t>
            </a:r>
          </a:p>
        </p:txBody>
      </p:sp>
      <p:sp>
        <p:nvSpPr>
          <p:cNvPr id="3" name="Content Placeholder 2"/>
          <p:cNvSpPr>
            <a:spLocks noGrp="1"/>
          </p:cNvSpPr>
          <p:nvPr>
            <p:ph sz="quarter" idx="13"/>
          </p:nvPr>
        </p:nvSpPr>
        <p:spPr/>
        <p:txBody>
          <a:bodyPr>
            <a:normAutofit fontScale="85000" lnSpcReduction="20000"/>
          </a:bodyPr>
          <a:lstStyle/>
          <a:p>
            <a:pPr>
              <a:spcBef>
                <a:spcPts val="1000"/>
              </a:spcBef>
            </a:pPr>
            <a:r>
              <a:rPr lang="en-US" dirty="0"/>
              <a:t>Accreditation Council for Graduate Medical Education (ACGME) released new Common Program Requirements, including section VI.C on Well-Being, effective 7/1/2017: </a:t>
            </a:r>
          </a:p>
          <a:p>
            <a:pPr lvl="1">
              <a:spcBef>
                <a:spcPts val="1000"/>
              </a:spcBef>
            </a:pPr>
            <a:r>
              <a:rPr lang="en-US" dirty="0"/>
              <a:t>Helping residents find meaning in work: protected time with patients; minimizing non-physician obligations; administrative support; progressive autonomy and flexibility; enhancement of professional relationships</a:t>
            </a:r>
          </a:p>
          <a:p>
            <a:pPr lvl="1">
              <a:spcBef>
                <a:spcPts val="1000"/>
              </a:spcBef>
            </a:pPr>
            <a:r>
              <a:rPr lang="en-US" dirty="0"/>
              <a:t>Attention to scheduling, work intensity, and work compression</a:t>
            </a:r>
          </a:p>
          <a:p>
            <a:pPr lvl="1">
              <a:spcBef>
                <a:spcPts val="1000"/>
              </a:spcBef>
            </a:pPr>
            <a:r>
              <a:rPr lang="en-US" dirty="0"/>
              <a:t>Evaluating the safety of residents and faculty members in the learning and working environment</a:t>
            </a:r>
          </a:p>
          <a:p>
            <a:pPr lvl="1">
              <a:spcBef>
                <a:spcPts val="1000"/>
              </a:spcBef>
            </a:pPr>
            <a:r>
              <a:rPr lang="en-US" dirty="0"/>
              <a:t>Establishing policies and programs supporting optimal resident and faculty member well-being, including the opportunity to attend appointments for personal care, even during working hours</a:t>
            </a:r>
          </a:p>
          <a:p>
            <a:pPr lvl="1">
              <a:spcBef>
                <a:spcPts val="1000"/>
              </a:spcBef>
            </a:pPr>
            <a:r>
              <a:rPr lang="en-US" dirty="0"/>
              <a:t>Attention to and education in resident and faculty member burnout, depression, and substance abuse in themselves and others; provision of services and resources for care, and tools to identify symptoms and report them; and availability and access to confidential, affordable mental health counseling and treatment, including access to urgent and emergent care 24 hours a day, seven days a week.</a:t>
            </a:r>
          </a:p>
          <a:p>
            <a:pPr lvl="1">
              <a:spcBef>
                <a:spcPts val="1000"/>
              </a:spcBef>
            </a:pPr>
            <a:r>
              <a:rPr lang="en-US" dirty="0"/>
              <a:t>Establishing policies and procedures ensuring continuity of patient care in support of patient and physician safety when residents and faculty members are unable to work, including but not limited to circumstances related to fatigue, illness, and family emergencies.</a:t>
            </a:r>
          </a:p>
        </p:txBody>
      </p:sp>
      <p:sp>
        <p:nvSpPr>
          <p:cNvPr id="4" name="TextBox 3"/>
          <p:cNvSpPr txBox="1"/>
          <p:nvPr/>
        </p:nvSpPr>
        <p:spPr>
          <a:xfrm>
            <a:off x="457200" y="5895265"/>
            <a:ext cx="3190297" cy="230832"/>
          </a:xfrm>
          <a:prstGeom prst="rect">
            <a:avLst/>
          </a:prstGeom>
          <a:noFill/>
        </p:spPr>
        <p:txBody>
          <a:bodyPr wrap="none" rtlCol="0">
            <a:spAutoFit/>
          </a:bodyPr>
          <a:lstStyle/>
          <a:p>
            <a:r>
              <a:rPr lang="en-US" sz="900" i="1" dirty="0"/>
              <a:t>http://</a:t>
            </a:r>
            <a:r>
              <a:rPr lang="en-US" sz="900" i="1" dirty="0" err="1"/>
              <a:t>acgme.org</a:t>
            </a:r>
            <a:r>
              <a:rPr lang="en-US" sz="900" i="1" dirty="0"/>
              <a:t>/What-We-Do/Initiatives/Physician-Well-Being</a:t>
            </a:r>
          </a:p>
        </p:txBody>
      </p:sp>
    </p:spTree>
    <p:extLst>
      <p:ext uri="{BB962C8B-B14F-4D97-AF65-F5344CB8AC3E}">
        <p14:creationId xmlns:p14="http://schemas.microsoft.com/office/powerpoint/2010/main" val="87327399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3620" y="225803"/>
            <a:ext cx="8015468" cy="586541"/>
          </a:xfrm>
        </p:spPr>
        <p:txBody>
          <a:bodyPr>
            <a:noAutofit/>
          </a:bodyPr>
          <a:lstStyle/>
          <a:p>
            <a:r>
              <a:rPr lang="en-US" sz="3000" b="1" dirty="0">
                <a:solidFill>
                  <a:srgbClr val="1C2D73"/>
                </a:solidFill>
              </a:rPr>
              <a:t>APA Workgroup on </a:t>
            </a:r>
            <a:br>
              <a:rPr lang="en-US" sz="3000" b="1" dirty="0">
                <a:solidFill>
                  <a:srgbClr val="1C2D73"/>
                </a:solidFill>
              </a:rPr>
            </a:br>
            <a:r>
              <a:rPr lang="en-US" sz="3000" b="1" dirty="0">
                <a:solidFill>
                  <a:srgbClr val="1C2D73"/>
                </a:solidFill>
              </a:rPr>
              <a:t>Physician Wellbeing and Burnout</a:t>
            </a:r>
          </a:p>
        </p:txBody>
      </p:sp>
      <p:sp>
        <p:nvSpPr>
          <p:cNvPr id="2" name="Content Placeholder 1"/>
          <p:cNvSpPr>
            <a:spLocks noGrp="1"/>
          </p:cNvSpPr>
          <p:nvPr>
            <p:ph sz="quarter" idx="13"/>
          </p:nvPr>
        </p:nvSpPr>
        <p:spPr>
          <a:xfrm>
            <a:off x="457200" y="1639232"/>
            <a:ext cx="7815262" cy="4571999"/>
          </a:xfrm>
        </p:spPr>
        <p:txBody>
          <a:bodyPr>
            <a:normAutofit fontScale="92500"/>
          </a:bodyPr>
          <a:lstStyle/>
          <a:p>
            <a:pPr>
              <a:spcBef>
                <a:spcPts val="1000"/>
              </a:spcBef>
            </a:pPr>
            <a:r>
              <a:rPr lang="en-US" dirty="0"/>
              <a:t>Review prevalence, incidence, causes for burnout, depression and suicidality and evidence-based interventions</a:t>
            </a:r>
          </a:p>
          <a:p>
            <a:pPr>
              <a:spcBef>
                <a:spcPts val="1000"/>
              </a:spcBef>
            </a:pPr>
            <a:r>
              <a:rPr lang="en-US" dirty="0"/>
              <a:t>Develop web portal/app for self assessment, education and resources</a:t>
            </a:r>
          </a:p>
          <a:p>
            <a:pPr>
              <a:spcBef>
                <a:spcPts val="1000"/>
              </a:spcBef>
            </a:pPr>
            <a:r>
              <a:rPr lang="en-US" dirty="0"/>
              <a:t>Recommend actions for the APA to take to support and educate other physicians, including other specialty societies</a:t>
            </a:r>
          </a:p>
          <a:p>
            <a:pPr>
              <a:spcBef>
                <a:spcPts val="1000"/>
              </a:spcBef>
            </a:pPr>
            <a:r>
              <a:rPr lang="en-US" dirty="0"/>
              <a:t>Develop an annotated list of assessment tools for burnout and depression</a:t>
            </a:r>
          </a:p>
          <a:p>
            <a:pPr>
              <a:spcBef>
                <a:spcPts val="1000"/>
              </a:spcBef>
            </a:pPr>
            <a:r>
              <a:rPr lang="en-US" dirty="0"/>
              <a:t>Disseminate toolkit and this slide deck to provide guidance to:</a:t>
            </a:r>
          </a:p>
          <a:p>
            <a:pPr lvl="1">
              <a:spcBef>
                <a:spcPts val="1000"/>
              </a:spcBef>
            </a:pPr>
            <a:r>
              <a:rPr lang="en-US" dirty="0"/>
              <a:t>Spread awareness at your home institutions with the use of a comprehensive slide deck and a Speaker’s Bureau; </a:t>
            </a:r>
          </a:p>
          <a:p>
            <a:pPr lvl="1">
              <a:spcBef>
                <a:spcPts val="1000"/>
              </a:spcBef>
            </a:pPr>
            <a:r>
              <a:rPr lang="en-US" dirty="0"/>
              <a:t>Assist your organization in conducting a needs assessment to identify best practices for advocacy and specific interventions to promote wellbeing within your organization; and</a:t>
            </a:r>
          </a:p>
          <a:p>
            <a:pPr lvl="1">
              <a:spcBef>
                <a:spcPts val="1000"/>
              </a:spcBef>
            </a:pPr>
            <a:r>
              <a:rPr lang="en-US" dirty="0"/>
              <a:t>Gain access to additional resources including a recommended reading list and an inventory for screening tools. </a:t>
            </a:r>
          </a:p>
          <a:p>
            <a:pPr>
              <a:spcBef>
                <a:spcPts val="1000"/>
              </a:spcBef>
            </a:pPr>
            <a:endParaRPr lang="en-US" dirty="0"/>
          </a:p>
          <a:p>
            <a:pPr>
              <a:spcBef>
                <a:spcPts val="1000"/>
              </a:spcBef>
            </a:pPr>
            <a:endParaRPr lang="en-US" dirty="0"/>
          </a:p>
        </p:txBody>
      </p:sp>
    </p:spTree>
    <p:extLst>
      <p:ext uri="{BB962C8B-B14F-4D97-AF65-F5344CB8AC3E}">
        <p14:creationId xmlns:p14="http://schemas.microsoft.com/office/powerpoint/2010/main" val="2172217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3200" b="1" dirty="0"/>
              <a:t>The Tip of the Iceberg</a:t>
            </a:r>
          </a:p>
        </p:txBody>
      </p:sp>
      <p:pic>
        <p:nvPicPr>
          <p:cNvPr id="4" name="Content Placeholder 3" descr="Screen Shot 2016-07-26 at 9.39.46 AM.png"/>
          <p:cNvPicPr>
            <a:picLocks noGrp="1" noChangeAspect="1"/>
          </p:cNvPicPr>
          <p:nvPr>
            <p:ph sz="quarter" idx="13"/>
          </p:nvPr>
        </p:nvPicPr>
        <p:blipFill>
          <a:blip r:embed="rId3" cstate="print"/>
          <a:stretch>
            <a:fillRect/>
          </a:stretch>
        </p:blipFill>
        <p:spPr>
          <a:xfrm>
            <a:off x="2741802" y="1210472"/>
            <a:ext cx="3246058" cy="3890117"/>
          </a:xfrm>
        </p:spPr>
      </p:pic>
      <p:pic>
        <p:nvPicPr>
          <p:cNvPr id="5" name="Picture 4" descr="Screen Shot 2016-07-26 at 9.48.07 AM.png"/>
          <p:cNvPicPr>
            <a:picLocks noChangeAspect="1"/>
          </p:cNvPicPr>
          <p:nvPr/>
        </p:nvPicPr>
        <p:blipFill>
          <a:blip r:embed="rId4" cstate="print"/>
          <a:stretch>
            <a:fillRect/>
          </a:stretch>
        </p:blipFill>
        <p:spPr>
          <a:xfrm>
            <a:off x="1695295" y="2408425"/>
            <a:ext cx="5199500" cy="2041150"/>
          </a:xfrm>
          <a:prstGeom prst="rect">
            <a:avLst/>
          </a:prstGeom>
        </p:spPr>
      </p:pic>
      <p:sp>
        <p:nvSpPr>
          <p:cNvPr id="9" name="Title 1"/>
          <p:cNvSpPr txBox="1">
            <a:spLocks/>
          </p:cNvSpPr>
          <p:nvPr/>
        </p:nvSpPr>
        <p:spPr>
          <a:xfrm>
            <a:off x="926814" y="5364388"/>
            <a:ext cx="6876034" cy="86007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800" kern="1200">
                <a:solidFill>
                  <a:schemeClr val="tx1">
                    <a:lumMod val="75000"/>
                    <a:lumOff val="25000"/>
                  </a:schemeClr>
                </a:solidFill>
                <a:latin typeface="+mj-lt"/>
                <a:ea typeface="+mj-ea"/>
                <a:cs typeface="+mj-cs"/>
              </a:defRPr>
            </a:lvl1pPr>
          </a:lstStyle>
          <a:p>
            <a:pPr fontAlgn="auto">
              <a:spcAft>
                <a:spcPts val="0"/>
              </a:spcAft>
            </a:pPr>
            <a:r>
              <a:rPr lang="en-US" sz="2800" b="1" dirty="0">
                <a:solidFill>
                  <a:srgbClr val="C00000"/>
                </a:solidFill>
              </a:rPr>
              <a:t>This is NOT a New Problem</a:t>
            </a:r>
          </a:p>
        </p:txBody>
      </p:sp>
    </p:spTree>
    <p:extLst>
      <p:ext uri="{BB962C8B-B14F-4D97-AF65-F5344CB8AC3E}">
        <p14:creationId xmlns:p14="http://schemas.microsoft.com/office/powerpoint/2010/main" val="172618843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b="1" dirty="0">
                <a:solidFill>
                  <a:srgbClr val="1C2D73"/>
                </a:solidFill>
              </a:rPr>
              <a:t>Questions?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43573" y="5486400"/>
            <a:ext cx="1914627" cy="629374"/>
          </a:xfrm>
          <a:prstGeom prst="rect">
            <a:avLst/>
          </a:prstGeom>
        </p:spPr>
      </p:pic>
      <p:sp>
        <p:nvSpPr>
          <p:cNvPr id="7" name="TextBox 6"/>
          <p:cNvSpPr txBox="1"/>
          <p:nvPr/>
        </p:nvSpPr>
        <p:spPr>
          <a:xfrm>
            <a:off x="2389846" y="2734340"/>
            <a:ext cx="5015743" cy="3000821"/>
          </a:xfrm>
          <a:prstGeom prst="rect">
            <a:avLst/>
          </a:prstGeom>
          <a:noFill/>
        </p:spPr>
        <p:txBody>
          <a:bodyPr wrap="square" numCol="2" rtlCol="0">
            <a:spAutoFit/>
          </a:bodyPr>
          <a:lstStyle/>
          <a:p>
            <a:r>
              <a:rPr lang="en-US" sz="1050" b="1" dirty="0"/>
              <a:t>Members: </a:t>
            </a:r>
            <a:br>
              <a:rPr lang="en-US" sz="1050" dirty="0"/>
            </a:br>
            <a:r>
              <a:rPr lang="en-US" sz="1050" dirty="0"/>
              <a:t>Rick Summers, M.D. – Chair</a:t>
            </a:r>
          </a:p>
          <a:p>
            <a:r>
              <a:rPr lang="en-US" sz="1050" dirty="0" err="1"/>
              <a:t>Rashi</a:t>
            </a:r>
            <a:r>
              <a:rPr lang="en-US" sz="1050" dirty="0"/>
              <a:t> Aggarwal, M.D.</a:t>
            </a:r>
          </a:p>
          <a:p>
            <a:r>
              <a:rPr lang="en-US" sz="1050" dirty="0"/>
              <a:t>Carol Bernstein, M.D.</a:t>
            </a:r>
          </a:p>
          <a:p>
            <a:r>
              <a:rPr lang="en-US" sz="1050" dirty="0"/>
              <a:t>Deanna </a:t>
            </a:r>
            <a:r>
              <a:rPr lang="en-US" sz="1050" dirty="0" err="1"/>
              <a:t>Chaukos</a:t>
            </a:r>
            <a:r>
              <a:rPr lang="en-US" sz="1050" dirty="0"/>
              <a:t>, M.D.</a:t>
            </a:r>
          </a:p>
          <a:p>
            <a:r>
              <a:rPr lang="en-US" sz="1050" dirty="0"/>
              <a:t>Julie Chilton, M.D.</a:t>
            </a:r>
          </a:p>
          <a:p>
            <a:r>
              <a:rPr lang="en-US" sz="1050" dirty="0"/>
              <a:t>Kimberly Gordon, M.D.</a:t>
            </a:r>
          </a:p>
          <a:p>
            <a:r>
              <a:rPr lang="en-US" sz="1050" dirty="0"/>
              <a:t>Connie </a:t>
            </a:r>
            <a:r>
              <a:rPr lang="en-US" sz="1050" dirty="0" err="1"/>
              <a:t>Guille</a:t>
            </a:r>
            <a:r>
              <a:rPr lang="en-US" sz="1050" dirty="0"/>
              <a:t>, M.D.</a:t>
            </a:r>
          </a:p>
          <a:p>
            <a:r>
              <a:rPr lang="en-US" sz="1050" dirty="0"/>
              <a:t>Matthew L. Goldman, M.D., M.S.</a:t>
            </a:r>
          </a:p>
          <a:p>
            <a:endParaRPr lang="en-US" sz="1050" dirty="0"/>
          </a:p>
          <a:p>
            <a:endParaRPr lang="en-US" sz="1050" dirty="0"/>
          </a:p>
          <a:p>
            <a:endParaRPr lang="en-US" sz="1050" dirty="0"/>
          </a:p>
          <a:p>
            <a:endParaRPr lang="en-US" sz="1050" dirty="0"/>
          </a:p>
          <a:p>
            <a:endParaRPr lang="en-US" sz="1050" dirty="0"/>
          </a:p>
          <a:p>
            <a:endParaRPr lang="en-US" sz="1050" dirty="0"/>
          </a:p>
          <a:p>
            <a:endParaRPr lang="en-US" sz="1050" dirty="0"/>
          </a:p>
          <a:p>
            <a:endParaRPr lang="en-US" sz="1050" dirty="0"/>
          </a:p>
          <a:p>
            <a:endParaRPr lang="en-US" sz="1050" dirty="0"/>
          </a:p>
          <a:p>
            <a:r>
              <a:rPr lang="en-US" sz="1050" dirty="0"/>
              <a:t>James Lomax, M.D.</a:t>
            </a:r>
          </a:p>
          <a:p>
            <a:r>
              <a:rPr lang="en-US" sz="1050" dirty="0"/>
              <a:t>Terrance McGill, M.D.</a:t>
            </a:r>
          </a:p>
          <a:p>
            <a:r>
              <a:rPr lang="en-US" sz="1050" dirty="0"/>
              <a:t>Theresa </a:t>
            </a:r>
            <a:r>
              <a:rPr lang="en-US" sz="1050" dirty="0" err="1"/>
              <a:t>Miskimen</a:t>
            </a:r>
            <a:r>
              <a:rPr lang="en-US" sz="1050" dirty="0"/>
              <a:t>, M.D.</a:t>
            </a:r>
          </a:p>
          <a:p>
            <a:r>
              <a:rPr lang="en-US" sz="1050" dirty="0"/>
              <a:t>Steve </a:t>
            </a:r>
            <a:r>
              <a:rPr lang="en-US" sz="1050" dirty="0" err="1"/>
              <a:t>Moffic</a:t>
            </a:r>
            <a:r>
              <a:rPr lang="en-US" sz="1050" dirty="0"/>
              <a:t>, M.D.</a:t>
            </a:r>
          </a:p>
          <a:p>
            <a:r>
              <a:rPr lang="en-US" sz="1050" dirty="0"/>
              <a:t>David Pollack, M.D.</a:t>
            </a:r>
          </a:p>
          <a:p>
            <a:r>
              <a:rPr lang="en-US" sz="1050" dirty="0"/>
              <a:t>Tony </a:t>
            </a:r>
            <a:r>
              <a:rPr lang="en-US" sz="1050" dirty="0" err="1"/>
              <a:t>Rostain</a:t>
            </a:r>
            <a:r>
              <a:rPr lang="en-US" sz="1050" dirty="0"/>
              <a:t>, M.D.</a:t>
            </a:r>
          </a:p>
          <a:p>
            <a:r>
              <a:rPr lang="en-US" sz="1050" dirty="0"/>
              <a:t>Suzanne Thomas, M.D.</a:t>
            </a:r>
          </a:p>
          <a:p>
            <a:r>
              <a:rPr lang="en-US" sz="1050" dirty="0"/>
              <a:t>Linda Worley, M.D.</a:t>
            </a:r>
          </a:p>
          <a:p>
            <a:r>
              <a:rPr lang="en-US" sz="1050" dirty="0"/>
              <a:t>Glenda </a:t>
            </a:r>
            <a:r>
              <a:rPr lang="en-US" sz="1050" dirty="0" err="1"/>
              <a:t>Wrenn</a:t>
            </a:r>
            <a:r>
              <a:rPr lang="en-US" sz="1050" dirty="0"/>
              <a:t>, M.D.</a:t>
            </a:r>
          </a:p>
        </p:txBody>
      </p:sp>
      <p:sp>
        <p:nvSpPr>
          <p:cNvPr id="8" name="TextBox 7"/>
          <p:cNvSpPr txBox="1"/>
          <p:nvPr/>
        </p:nvSpPr>
        <p:spPr>
          <a:xfrm>
            <a:off x="2438399" y="1646872"/>
            <a:ext cx="4343400" cy="738664"/>
          </a:xfrm>
          <a:prstGeom prst="rect">
            <a:avLst/>
          </a:prstGeom>
          <a:noFill/>
        </p:spPr>
        <p:txBody>
          <a:bodyPr wrap="square" rtlCol="0">
            <a:spAutoFit/>
          </a:bodyPr>
          <a:lstStyle/>
          <a:p>
            <a:r>
              <a:rPr lang="en-US" sz="1400" dirty="0"/>
              <a:t>The APA Workgroup on Physician Wellbeing and Burnout was convened in 2016 by Anita Everett, MD, APA President, 2017-2018. </a:t>
            </a:r>
          </a:p>
        </p:txBody>
      </p:sp>
    </p:spTree>
    <p:extLst>
      <p:ext uri="{BB962C8B-B14F-4D97-AF65-F5344CB8AC3E}">
        <p14:creationId xmlns:p14="http://schemas.microsoft.com/office/powerpoint/2010/main" val="2042053923"/>
      </p:ext>
    </p:extLst>
  </p:cSld>
  <p:clrMapOvr>
    <a:masterClrMapping/>
  </p:clrMapOvr>
</p:sld>
</file>

<file path=ppt/theme/theme1.xml><?xml version="1.0" encoding="utf-8"?>
<a:theme xmlns:a="http://schemas.openxmlformats.org/drawingml/2006/main" name="APA">
  <a:themeElements>
    <a:clrScheme name="APA Palette 1">
      <a:dk1>
        <a:sysClr val="windowText" lastClr="000000"/>
      </a:dk1>
      <a:lt1>
        <a:sysClr val="window" lastClr="FFFFFF"/>
      </a:lt1>
      <a:dk2>
        <a:srgbClr val="003399"/>
      </a:dk2>
      <a:lt2>
        <a:srgbClr val="D2D1CF"/>
      </a:lt2>
      <a:accent1>
        <a:srgbClr val="003399"/>
      </a:accent1>
      <a:accent2>
        <a:srgbClr val="3B8634"/>
      </a:accent2>
      <a:accent3>
        <a:srgbClr val="196779"/>
      </a:accent3>
      <a:accent4>
        <a:srgbClr val="C33F23"/>
      </a:accent4>
      <a:accent5>
        <a:srgbClr val="B01E2C"/>
      </a:accent5>
      <a:accent6>
        <a:srgbClr val="701921"/>
      </a:accent6>
      <a:hlink>
        <a:srgbClr val="003399"/>
      </a:hlink>
      <a:folHlink>
        <a:srgbClr val="27509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D628AA1EA2F2142954F1C3DA55C47DD" ma:contentTypeVersion="2" ma:contentTypeDescription="Create a new document." ma:contentTypeScope="" ma:versionID="8b1fd232b4739f8acd3d441ffeebb70e">
  <xsd:schema xmlns:xsd="http://www.w3.org/2001/XMLSchema" xmlns:xs="http://www.w3.org/2001/XMLSchema" xmlns:p="http://schemas.microsoft.com/office/2006/metadata/properties" xmlns:ns2="0359265e-c19c-4ebf-b8ef-e495c0a3b367" targetNamespace="http://schemas.microsoft.com/office/2006/metadata/properties" ma:root="true" ma:fieldsID="a31523a0250ff39d4581889c6ccb6f16" ns2:_="">
    <xsd:import namespace="0359265e-c19c-4ebf-b8ef-e495c0a3b367"/>
    <xsd:element name="properties">
      <xsd:complexType>
        <xsd:sequence>
          <xsd:element name="documentManagement">
            <xsd:complexType>
              <xsd:all>
                <xsd:element ref="ns2:Category" minOccurs="0"/>
                <xsd:element ref="ns2:Document_x0020_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59265e-c19c-4ebf-b8ef-e495c0a3b367" elementFormDefault="qualified">
    <xsd:import namespace="http://schemas.microsoft.com/office/2006/documentManagement/types"/>
    <xsd:import namespace="http://schemas.microsoft.com/office/infopath/2007/PartnerControls"/>
    <xsd:element name="Category" ma:index="8" nillable="true" ma:displayName="Category" ma:format="Dropdown" ma:internalName="Category">
      <xsd:simpleType>
        <xsd:restriction base="dms:Choice">
          <xsd:enumeration value="APA Templates"/>
          <xsd:enumeration value="Documents"/>
          <xsd:enumeration value="Forms"/>
        </xsd:restriction>
      </xsd:simpleType>
    </xsd:element>
    <xsd:element name="Document_x0020_Type" ma:index="9" nillable="true" ma:displayName="Document Type" ma:default="Form" ma:format="Dropdown" ma:internalName="Document_x0020_Type">
      <xsd:simpleType>
        <xsd:restriction base="dms:Choice">
          <xsd:enumeration value="Form"/>
          <xsd:enumeration value="Document"/>
          <xsd:enumeration value="Templat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ategory xmlns="0359265e-c19c-4ebf-b8ef-e495c0a3b367">APA Templates</Category>
    <Document_x0020_Type xmlns="0359265e-c19c-4ebf-b8ef-e495c0a3b367">Document</Document_x0020_Type>
  </documentManagement>
</p:properties>
</file>

<file path=customXml/itemProps1.xml><?xml version="1.0" encoding="utf-8"?>
<ds:datastoreItem xmlns:ds="http://schemas.openxmlformats.org/officeDocument/2006/customXml" ds:itemID="{F7FDCFA7-11A5-4947-B834-F8174F0AE9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359265e-c19c-4ebf-b8ef-e495c0a3b36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8F228AE-04CB-4106-B305-444D7C02AC9E}">
  <ds:schemaRefs>
    <ds:schemaRef ds:uri="http://schemas.microsoft.com/sharepoint/v3/contenttype/forms"/>
  </ds:schemaRefs>
</ds:datastoreItem>
</file>

<file path=customXml/itemProps3.xml><?xml version="1.0" encoding="utf-8"?>
<ds:datastoreItem xmlns:ds="http://schemas.openxmlformats.org/officeDocument/2006/customXml" ds:itemID="{888E6D82-89ED-4237-9F54-7D83CA6C3E43}">
  <ds:schemaRefs>
    <ds:schemaRef ds:uri="http://www.w3.org/XML/1998/namespace"/>
    <ds:schemaRef ds:uri="http://purl.org/dc/elements/1.1/"/>
    <ds:schemaRef ds:uri="http://schemas.microsoft.com/office/2006/metadata/properties"/>
    <ds:schemaRef ds:uri="http://schemas.microsoft.com/office/2006/documentManagement/types"/>
    <ds:schemaRef ds:uri="http://purl.org/dc/terms/"/>
    <ds:schemaRef ds:uri="http://schemas.microsoft.com/office/infopath/2007/PartnerControls"/>
    <ds:schemaRef ds:uri="0359265e-c19c-4ebf-b8ef-e495c0a3b367"/>
    <ds:schemaRef ds:uri="http://purl.org/dc/dcmitype/"/>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APA.potx</Template>
  <TotalTime>692</TotalTime>
  <Words>6814</Words>
  <Application>Microsoft Office PowerPoint</Application>
  <PresentationFormat>On-screen Show (4:3)</PresentationFormat>
  <Paragraphs>831</Paragraphs>
  <Slides>90</Slides>
  <Notes>34</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90</vt:i4>
      </vt:variant>
    </vt:vector>
  </HeadingPairs>
  <TitlesOfParts>
    <vt:vector size="101" baseType="lpstr">
      <vt:lpstr>MS PGothic</vt:lpstr>
      <vt:lpstr>MS PGothic</vt:lpstr>
      <vt:lpstr>Arial</vt:lpstr>
      <vt:lpstr>Calibri</vt:lpstr>
      <vt:lpstr>Calisto MT</vt:lpstr>
      <vt:lpstr>Mangal</vt:lpstr>
      <vt:lpstr>Times New Roman</vt:lpstr>
      <vt:lpstr>Wingdings</vt:lpstr>
      <vt:lpstr>Wingdings 2</vt:lpstr>
      <vt:lpstr>APA</vt:lpstr>
      <vt:lpstr>Chart</vt:lpstr>
      <vt:lpstr>How to Use This Slide Deck</vt:lpstr>
      <vt:lpstr>APA Wellbeing Ambassador Toolkit</vt:lpstr>
      <vt:lpstr>Objectives</vt:lpstr>
      <vt:lpstr>Agenda</vt:lpstr>
      <vt:lpstr>Key Points</vt:lpstr>
      <vt:lpstr>A Call to Action</vt:lpstr>
      <vt:lpstr>Summer 2014</vt:lpstr>
      <vt:lpstr>JAMA Psychiatry</vt:lpstr>
      <vt:lpstr>The Tip of the Iceberg</vt:lpstr>
      <vt:lpstr>AMA Consensus Statement on Physician Well-Being (2003)</vt:lpstr>
      <vt:lpstr>PowerPoint Presentation</vt:lpstr>
      <vt:lpstr>PowerPoint Presentation</vt:lpstr>
      <vt:lpstr>PowerPoint Presentation</vt:lpstr>
      <vt:lpstr>Burnout 101</vt:lpstr>
      <vt:lpstr>Burnout: Definitions</vt:lpstr>
      <vt:lpstr> Drivers of Burnout </vt:lpstr>
      <vt:lpstr>Poor Stress Response  Burnout</vt:lpstr>
      <vt:lpstr>PowerPoint Presentation</vt:lpstr>
      <vt:lpstr>General Risk Factors for Burnout/Distress</vt:lpstr>
      <vt:lpstr>Effects of Medical Errors on Physician Wellbeing: “The Second Victim”</vt:lpstr>
      <vt:lpstr>Epidemiology of Burnout in Physicians</vt:lpstr>
      <vt:lpstr>Burnout in Training</vt:lpstr>
      <vt:lpstr>Burnout and Work-Life Balance</vt:lpstr>
      <vt:lpstr>Burnout at Career Stage</vt:lpstr>
      <vt:lpstr>PowerPoint Presentation</vt:lpstr>
      <vt:lpstr>Burnout, Depression,  and Suicide</vt:lpstr>
      <vt:lpstr>Burnout, Depression, and Suicide  Across The Continuum </vt:lpstr>
      <vt:lpstr>Depression – DSM-5</vt:lpstr>
      <vt:lpstr>PowerPoint Presentation</vt:lpstr>
      <vt:lpstr>Depression During Internship (cont.)</vt:lpstr>
      <vt:lpstr>Predictors of Increased Depressive Symptoms During Internship</vt:lpstr>
      <vt:lpstr>Multisite Study of Resident and Program Director Perspectives</vt:lpstr>
      <vt:lpstr>Suicides Among US Physicians</vt:lpstr>
      <vt:lpstr>Differences in Associated Factors in Physician Suicide vs. the General Population</vt:lpstr>
      <vt:lpstr>Gender Discrepancies in  Suicide Rates</vt:lpstr>
      <vt:lpstr>PowerPoint Presentation</vt:lpstr>
      <vt:lpstr>Causes of Death Among Residents</vt:lpstr>
      <vt:lpstr>Barriers to Treatment</vt:lpstr>
      <vt:lpstr>Utilization of Mental Health Services Among Depressed Medical Interns</vt:lpstr>
      <vt:lpstr>PowerPoint Presentation</vt:lpstr>
      <vt:lpstr>Business Case For Physician Well-Being</vt:lpstr>
      <vt:lpstr>Patient Care and Physician Well-Being</vt:lpstr>
      <vt:lpstr>Potential Protective Factors</vt:lpstr>
      <vt:lpstr>Resilience</vt:lpstr>
      <vt:lpstr>Building Resilience</vt:lpstr>
      <vt:lpstr>Can We Build Resilience?</vt:lpstr>
      <vt:lpstr>Association Between a Sense of Calling and Physician Wellbeing</vt:lpstr>
      <vt:lpstr>Evidence-Based  Wellbeing Interventions</vt:lpstr>
      <vt:lpstr>Finding Solutions to  Complex Problems</vt:lpstr>
      <vt:lpstr>Controlled Interventions to Reduce Burnout in Physicians</vt:lpstr>
      <vt:lpstr>Meta-Analysis of Interventions to Reduce Burnout in Physicians</vt:lpstr>
      <vt:lpstr>Wellbeing Interventions:  An Evidence-Based Framework</vt:lpstr>
      <vt:lpstr>1. Educate and Increase Awareness</vt:lpstr>
      <vt:lpstr>1. Educate and Increase Awareness (CONt.)</vt:lpstr>
      <vt:lpstr>2. Designate Time for Reflection</vt:lpstr>
      <vt:lpstr>2. Designate Time for Reflection:  The Evidence</vt:lpstr>
      <vt:lpstr>3. Teach Practical Skills</vt:lpstr>
      <vt:lpstr>3. Teach Practical Skills:  The Evidence</vt:lpstr>
      <vt:lpstr>4. Build Community</vt:lpstr>
      <vt:lpstr>5. Ensure Access to Care</vt:lpstr>
      <vt:lpstr>Evidence-Based Interventions for Depression: Therapy</vt:lpstr>
      <vt:lpstr>Evidence-Based Interventions for Depression: Medication</vt:lpstr>
      <vt:lpstr>Web-Based Cognitive  Behavioral Therapy</vt:lpstr>
      <vt:lpstr>Positive Outcomes for Treatment of Substance Use Disorders in Physicians</vt:lpstr>
      <vt:lpstr>6. Improve Workplace Environment</vt:lpstr>
      <vt:lpstr>6. Improve Workplace Environment:  The Evidence</vt:lpstr>
      <vt:lpstr>6. Improve Workplace Environment:  The Evidence</vt:lpstr>
      <vt:lpstr>7. Transform Institutional Culture</vt:lpstr>
      <vt:lpstr>Takeaway</vt:lpstr>
      <vt:lpstr>How to Start Implementing Interventions at Your Organization</vt:lpstr>
      <vt:lpstr>6-Step Plan to Wellbeing</vt:lpstr>
      <vt:lpstr>#1: Get Organized</vt:lpstr>
      <vt:lpstr>#2: Assess Your Needs</vt:lpstr>
      <vt:lpstr>#3: Choose Your Priorities</vt:lpstr>
      <vt:lpstr>Framework of Interventions</vt:lpstr>
      <vt:lpstr>#4: Engage Leadership</vt:lpstr>
      <vt:lpstr>#4: Engage Leadership (cont.)</vt:lpstr>
      <vt:lpstr> #5: Stay Accountable </vt:lpstr>
      <vt:lpstr>#6: Anticipate Obstacles</vt:lpstr>
      <vt:lpstr>Key Points</vt:lpstr>
      <vt:lpstr>DISCUSS:  What are your greatest needs and priorities at your institution? </vt:lpstr>
      <vt:lpstr>Examples of Programs</vt:lpstr>
      <vt:lpstr>MGH – SMART-R Curriculum</vt:lpstr>
      <vt:lpstr>Oregon Health Sciences University</vt:lpstr>
      <vt:lpstr>OHSU Continued</vt:lpstr>
      <vt:lpstr>Progress Across  the Continuum</vt:lpstr>
      <vt:lpstr>Current National Initiatives (a sample)</vt:lpstr>
      <vt:lpstr>ACGME Revisions to CPRs</vt:lpstr>
      <vt:lpstr>APA Workgroup on  Physician Wellbeing and Burnout</vt:lpstr>
      <vt:lpstr>Questions?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APA PowerPoint Template</dc:title>
  <dc:subject/>
  <dc:creator>Cynthia DeDios</dc:creator>
  <cp:keywords/>
  <dc:description/>
  <cp:lastModifiedBy>Roke Iko</cp:lastModifiedBy>
  <cp:revision>93</cp:revision>
  <dcterms:created xsi:type="dcterms:W3CDTF">2015-04-29T13:45:43Z</dcterms:created>
  <dcterms:modified xsi:type="dcterms:W3CDTF">2018-01-24T21:18:59Z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0x0101005D628AA1EA2F2142954F1C3DA55C47DD</vt:lpwstr>
  </property>
</Properties>
</file>