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3">
  <p:sldMasterIdLst>
    <p:sldMasterId id="2147483648" r:id="rId4"/>
  </p:sldMasterIdLst>
  <p:notesMasterIdLst>
    <p:notesMasterId r:id="rId142"/>
  </p:notesMasterIdLst>
  <p:handoutMasterIdLst>
    <p:handoutMasterId r:id="rId143"/>
  </p:handoutMasterIdLst>
  <p:sldIdLst>
    <p:sldId id="256" r:id="rId5"/>
    <p:sldId id="257" r:id="rId6"/>
    <p:sldId id="259" r:id="rId7"/>
    <p:sldId id="273" r:id="rId8"/>
    <p:sldId id="276" r:id="rId9"/>
    <p:sldId id="277" r:id="rId10"/>
    <p:sldId id="260" r:id="rId11"/>
    <p:sldId id="261" r:id="rId12"/>
    <p:sldId id="262" r:id="rId13"/>
    <p:sldId id="383" r:id="rId14"/>
    <p:sldId id="263" r:id="rId15"/>
    <p:sldId id="384" r:id="rId16"/>
    <p:sldId id="271" r:id="rId17"/>
    <p:sldId id="272" r:id="rId18"/>
    <p:sldId id="279" r:id="rId19"/>
    <p:sldId id="280" r:id="rId20"/>
    <p:sldId id="281" r:id="rId21"/>
    <p:sldId id="329" r:id="rId22"/>
    <p:sldId id="282" r:id="rId23"/>
    <p:sldId id="330" r:id="rId24"/>
    <p:sldId id="283" r:id="rId25"/>
    <p:sldId id="392" r:id="rId26"/>
    <p:sldId id="372" r:id="rId27"/>
    <p:sldId id="373" r:id="rId28"/>
    <p:sldId id="385" r:id="rId29"/>
    <p:sldId id="264" r:id="rId30"/>
    <p:sldId id="289" r:id="rId31"/>
    <p:sldId id="417" r:id="rId32"/>
    <p:sldId id="418" r:id="rId33"/>
    <p:sldId id="419" r:id="rId34"/>
    <p:sldId id="287" r:id="rId35"/>
    <p:sldId id="420" r:id="rId36"/>
    <p:sldId id="386" r:id="rId37"/>
    <p:sldId id="393" r:id="rId38"/>
    <p:sldId id="394" r:id="rId39"/>
    <p:sldId id="395" r:id="rId40"/>
    <p:sldId id="396" r:id="rId41"/>
    <p:sldId id="397" r:id="rId42"/>
    <p:sldId id="403" r:id="rId43"/>
    <p:sldId id="398" r:id="rId44"/>
    <p:sldId id="407" r:id="rId45"/>
    <p:sldId id="412" r:id="rId46"/>
    <p:sldId id="408" r:id="rId47"/>
    <p:sldId id="411" r:id="rId48"/>
    <p:sldId id="409" r:id="rId49"/>
    <p:sldId id="410" r:id="rId50"/>
    <p:sldId id="413" r:id="rId51"/>
    <p:sldId id="405" r:id="rId52"/>
    <p:sldId id="406" r:id="rId53"/>
    <p:sldId id="331" r:id="rId54"/>
    <p:sldId id="332" r:id="rId55"/>
    <p:sldId id="333" r:id="rId56"/>
    <p:sldId id="334" r:id="rId57"/>
    <p:sldId id="286" r:id="rId58"/>
    <p:sldId id="290" r:id="rId59"/>
    <p:sldId id="291" r:id="rId60"/>
    <p:sldId id="292" r:id="rId61"/>
    <p:sldId id="335" r:id="rId62"/>
    <p:sldId id="266" r:id="rId63"/>
    <p:sldId id="294" r:id="rId64"/>
    <p:sldId id="295" r:id="rId65"/>
    <p:sldId id="293" r:id="rId66"/>
    <p:sldId id="387" r:id="rId67"/>
    <p:sldId id="297" r:id="rId68"/>
    <p:sldId id="298" r:id="rId69"/>
    <p:sldId id="337" r:id="rId70"/>
    <p:sldId id="338" r:id="rId71"/>
    <p:sldId id="339" r:id="rId72"/>
    <p:sldId id="296" r:id="rId73"/>
    <p:sldId id="300" r:id="rId74"/>
    <p:sldId id="299" r:id="rId75"/>
    <p:sldId id="388" r:id="rId76"/>
    <p:sldId id="391" r:id="rId77"/>
    <p:sldId id="301" r:id="rId78"/>
    <p:sldId id="302" r:id="rId79"/>
    <p:sldId id="343" r:id="rId80"/>
    <p:sldId id="344" r:id="rId81"/>
    <p:sldId id="267" r:id="rId82"/>
    <p:sldId id="345" r:id="rId83"/>
    <p:sldId id="347" r:id="rId84"/>
    <p:sldId id="346" r:id="rId85"/>
    <p:sldId id="348" r:id="rId86"/>
    <p:sldId id="303" r:id="rId87"/>
    <p:sldId id="349" r:id="rId88"/>
    <p:sldId id="351" r:id="rId89"/>
    <p:sldId id="352" r:id="rId90"/>
    <p:sldId id="305" r:id="rId91"/>
    <p:sldId id="354" r:id="rId92"/>
    <p:sldId id="356" r:id="rId93"/>
    <p:sldId id="357" r:id="rId94"/>
    <p:sldId id="268" r:id="rId95"/>
    <p:sldId id="307" r:id="rId96"/>
    <p:sldId id="308" r:id="rId97"/>
    <p:sldId id="358" r:id="rId98"/>
    <p:sldId id="359" r:id="rId99"/>
    <p:sldId id="390" r:id="rId100"/>
    <p:sldId id="414" r:id="rId101"/>
    <p:sldId id="389" r:id="rId102"/>
    <p:sldId id="306" r:id="rId103"/>
    <p:sldId id="421" r:id="rId104"/>
    <p:sldId id="361" r:id="rId105"/>
    <p:sldId id="362" r:id="rId106"/>
    <p:sldId id="309" r:id="rId107"/>
    <p:sldId id="422" r:id="rId108"/>
    <p:sldId id="363" r:id="rId109"/>
    <p:sldId id="364" r:id="rId110"/>
    <p:sldId id="311" r:id="rId111"/>
    <p:sldId id="423" r:id="rId112"/>
    <p:sldId id="365" r:id="rId113"/>
    <p:sldId id="313" r:id="rId114"/>
    <p:sldId id="424" r:id="rId115"/>
    <p:sldId id="269" r:id="rId116"/>
    <p:sldId id="368" r:id="rId117"/>
    <p:sldId id="367" r:id="rId118"/>
    <p:sldId id="425" r:id="rId119"/>
    <p:sldId id="316" r:id="rId120"/>
    <p:sldId id="370" r:id="rId121"/>
    <p:sldId id="369" r:id="rId122"/>
    <p:sldId id="426" r:id="rId123"/>
    <p:sldId id="318" r:id="rId124"/>
    <p:sldId id="374" r:id="rId125"/>
    <p:sldId id="371" r:id="rId126"/>
    <p:sldId id="427" r:id="rId127"/>
    <p:sldId id="320" r:id="rId128"/>
    <p:sldId id="375" r:id="rId129"/>
    <p:sldId id="377" r:id="rId130"/>
    <p:sldId id="378" r:id="rId131"/>
    <p:sldId id="376" r:id="rId132"/>
    <p:sldId id="428" r:id="rId133"/>
    <p:sldId id="322" r:id="rId134"/>
    <p:sldId id="379" r:id="rId135"/>
    <p:sldId id="429" r:id="rId136"/>
    <p:sldId id="270" r:id="rId137"/>
    <p:sldId id="380" r:id="rId138"/>
    <p:sldId id="430" r:id="rId139"/>
    <p:sldId id="382" r:id="rId140"/>
    <p:sldId id="416" r:id="rId1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id="{262A411F-CB4C-487A-B40C-EA44268E7E2F}">
          <p14:sldIdLst>
            <p14:sldId id="256"/>
          </p14:sldIdLst>
        </p14:section>
        <p14:section name="Introduction" id="{EBC57908-E555-4A7E-8D35-3D400A960047}">
          <p14:sldIdLst>
            <p14:sldId id="257"/>
            <p14:sldId id="259"/>
            <p14:sldId id="273"/>
            <p14:sldId id="276"/>
            <p14:sldId id="277"/>
            <p14:sldId id="260"/>
            <p14:sldId id="261"/>
            <p14:sldId id="262"/>
          </p14:sldIdLst>
        </p14:section>
        <p14:section name="Assessment &amp; Treatment Planning" id="{B55F1493-A58B-4D68-B16D-568C73516DE6}">
          <p14:sldIdLst>
            <p14:sldId id="383"/>
            <p14:sldId id="263"/>
            <p14:sldId id="384"/>
            <p14:sldId id="271"/>
            <p14:sldId id="272"/>
            <p14:sldId id="279"/>
            <p14:sldId id="280"/>
            <p14:sldId id="281"/>
            <p14:sldId id="329"/>
            <p14:sldId id="282"/>
            <p14:sldId id="330"/>
            <p14:sldId id="283"/>
            <p14:sldId id="392"/>
            <p14:sldId id="372"/>
            <p14:sldId id="373"/>
          </p14:sldIdLst>
        </p14:section>
        <p14:section name="Pharmacotherapy" id="{0AAB1990-A27E-4229-8EE0-D04EF37513CA}">
          <p14:sldIdLst>
            <p14:sldId id="385"/>
            <p14:sldId id="264"/>
            <p14:sldId id="289"/>
            <p14:sldId id="417"/>
            <p14:sldId id="418"/>
            <p14:sldId id="419"/>
            <p14:sldId id="287"/>
            <p14:sldId id="420"/>
            <p14:sldId id="386"/>
            <p14:sldId id="393"/>
            <p14:sldId id="394"/>
            <p14:sldId id="395"/>
            <p14:sldId id="396"/>
            <p14:sldId id="397"/>
            <p14:sldId id="403"/>
            <p14:sldId id="398"/>
            <p14:sldId id="407"/>
            <p14:sldId id="412"/>
            <p14:sldId id="408"/>
            <p14:sldId id="411"/>
            <p14:sldId id="409"/>
            <p14:sldId id="410"/>
            <p14:sldId id="413"/>
            <p14:sldId id="405"/>
            <p14:sldId id="406"/>
            <p14:sldId id="331"/>
            <p14:sldId id="332"/>
            <p14:sldId id="333"/>
            <p14:sldId id="334"/>
            <p14:sldId id="286"/>
            <p14:sldId id="290"/>
            <p14:sldId id="291"/>
            <p14:sldId id="292"/>
            <p14:sldId id="335"/>
            <p14:sldId id="266"/>
            <p14:sldId id="294"/>
            <p14:sldId id="295"/>
            <p14:sldId id="293"/>
            <p14:sldId id="387"/>
            <p14:sldId id="297"/>
            <p14:sldId id="298"/>
            <p14:sldId id="337"/>
            <p14:sldId id="338"/>
            <p14:sldId id="339"/>
            <p14:sldId id="296"/>
            <p14:sldId id="300"/>
            <p14:sldId id="299"/>
            <p14:sldId id="388"/>
            <p14:sldId id="391"/>
            <p14:sldId id="301"/>
            <p14:sldId id="302"/>
            <p14:sldId id="343"/>
            <p14:sldId id="344"/>
            <p14:sldId id="267"/>
            <p14:sldId id="345"/>
            <p14:sldId id="347"/>
            <p14:sldId id="346"/>
            <p14:sldId id="348"/>
            <p14:sldId id="303"/>
            <p14:sldId id="349"/>
            <p14:sldId id="351"/>
            <p14:sldId id="352"/>
            <p14:sldId id="305"/>
            <p14:sldId id="354"/>
            <p14:sldId id="356"/>
            <p14:sldId id="357"/>
            <p14:sldId id="268"/>
            <p14:sldId id="307"/>
            <p14:sldId id="308"/>
            <p14:sldId id="358"/>
            <p14:sldId id="359"/>
            <p14:sldId id="390"/>
            <p14:sldId id="414"/>
          </p14:sldIdLst>
        </p14:section>
        <p14:section name="Psychosocial Interventions" id="{C7AB91FF-B1C3-4F87-A9F1-E6F641BAF870}">
          <p14:sldIdLst>
            <p14:sldId id="389"/>
            <p14:sldId id="306"/>
            <p14:sldId id="421"/>
            <p14:sldId id="361"/>
            <p14:sldId id="362"/>
            <p14:sldId id="309"/>
            <p14:sldId id="422"/>
            <p14:sldId id="363"/>
            <p14:sldId id="364"/>
            <p14:sldId id="311"/>
            <p14:sldId id="423"/>
            <p14:sldId id="365"/>
            <p14:sldId id="313"/>
            <p14:sldId id="424"/>
            <p14:sldId id="269"/>
            <p14:sldId id="368"/>
            <p14:sldId id="367"/>
            <p14:sldId id="425"/>
            <p14:sldId id="316"/>
            <p14:sldId id="370"/>
            <p14:sldId id="369"/>
            <p14:sldId id="426"/>
            <p14:sldId id="318"/>
            <p14:sldId id="374"/>
            <p14:sldId id="371"/>
            <p14:sldId id="427"/>
            <p14:sldId id="320"/>
            <p14:sldId id="375"/>
            <p14:sldId id="377"/>
            <p14:sldId id="378"/>
            <p14:sldId id="376"/>
            <p14:sldId id="428"/>
            <p14:sldId id="322"/>
            <p14:sldId id="379"/>
            <p14:sldId id="429"/>
            <p14:sldId id="270"/>
            <p14:sldId id="380"/>
            <p14:sldId id="430"/>
            <p14:sldId id="382"/>
            <p14:sldId id="41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ung-Hee" initials="S" lastIdx="1" clrIdx="0">
    <p:extLst>
      <p:ext uri="{19B8F6BF-5375-455C-9EA6-DF929625EA0E}">
        <p15:presenceInfo xmlns:p15="http://schemas.microsoft.com/office/powerpoint/2012/main" userId="Seung-Hee" providerId="None"/>
      </p:ext>
    </p:extLst>
  </p:cmAuthor>
  <p:cmAuthor id="2" name="Seung-Hee Hong" initials="SH" lastIdx="36" clrIdx="1">
    <p:extLst>
      <p:ext uri="{19B8F6BF-5375-455C-9EA6-DF929625EA0E}">
        <p15:presenceInfo xmlns:p15="http://schemas.microsoft.com/office/powerpoint/2012/main" userId="Seung-Hee Hong" providerId="None"/>
      </p:ext>
    </p:extLst>
  </p:cmAuthor>
  <p:cmAuthor id="3" name="Jennifer Medicus" initials="JM" lastIdx="67" clrIdx="2">
    <p:extLst>
      <p:ext uri="{19B8F6BF-5375-455C-9EA6-DF929625EA0E}">
        <p15:presenceInfo xmlns:p15="http://schemas.microsoft.com/office/powerpoint/2012/main" userId="S::jmedicus@psych.org::0817321c-ea94-42e7-8065-a98f50c930e5" providerId="AD"/>
      </p:ext>
    </p:extLst>
  </p:cmAuthor>
  <p:cmAuthor id="4" name="Laura Fochtmann" initials="LF" lastIdx="56" clrIdx="3">
    <p:extLst>
      <p:ext uri="{19B8F6BF-5375-455C-9EA6-DF929625EA0E}">
        <p15:presenceInfo xmlns:p15="http://schemas.microsoft.com/office/powerpoint/2012/main" userId="Laura Fochtman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A2"/>
    <a:srgbClr val="1C2D73"/>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84" autoAdjust="0"/>
    <p:restoredTop sz="77183" autoAdjust="0"/>
  </p:normalViewPr>
  <p:slideViewPr>
    <p:cSldViewPr snapToGrid="0" snapToObjects="1">
      <p:cViewPr varScale="1">
        <p:scale>
          <a:sx n="104" d="100"/>
          <a:sy n="104" d="100"/>
        </p:scale>
        <p:origin x="177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38" Type="http://schemas.openxmlformats.org/officeDocument/2006/relationships/slide" Target="slides/slide134.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slide" Target="slides/slide124.xml"/><Relationship Id="rId144" Type="http://schemas.openxmlformats.org/officeDocument/2006/relationships/commentAuthors" Target="commentAuthor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slide" Target="slides/slide130.xml"/><Relationship Id="rId139" Type="http://schemas.openxmlformats.org/officeDocument/2006/relationships/slide" Target="slides/slide135.xml"/><Relationship Id="rId80" Type="http://schemas.openxmlformats.org/officeDocument/2006/relationships/slide" Target="slides/slide76.xml"/><Relationship Id="rId85" Type="http://schemas.openxmlformats.org/officeDocument/2006/relationships/slide" Target="slides/slide8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slide" Target="slides/slide112.xml"/><Relationship Id="rId124" Type="http://schemas.openxmlformats.org/officeDocument/2006/relationships/slide" Target="slides/slide120.xml"/><Relationship Id="rId129" Type="http://schemas.openxmlformats.org/officeDocument/2006/relationships/slide" Target="slides/slide125.xml"/><Relationship Id="rId137" Type="http://schemas.openxmlformats.org/officeDocument/2006/relationships/slide" Target="slides/slide13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32" Type="http://schemas.openxmlformats.org/officeDocument/2006/relationships/slide" Target="slides/slide128.xml"/><Relationship Id="rId140" Type="http://schemas.openxmlformats.org/officeDocument/2006/relationships/slide" Target="slides/slide136.xml"/><Relationship Id="rId14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slide" Target="slides/slide110.xml"/><Relationship Id="rId119" Type="http://schemas.openxmlformats.org/officeDocument/2006/relationships/slide" Target="slides/slide115.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30" Type="http://schemas.openxmlformats.org/officeDocument/2006/relationships/slide" Target="slides/slide126.xml"/><Relationship Id="rId135" Type="http://schemas.openxmlformats.org/officeDocument/2006/relationships/slide" Target="slides/slide131.xml"/><Relationship Id="rId143" Type="http://schemas.openxmlformats.org/officeDocument/2006/relationships/handoutMaster" Target="handoutMasters/handoutMaster1.xml"/><Relationship Id="rId148"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65FB9F-FB2B-2347-9F03-1F63B833DE54}" type="datetimeFigureOut">
              <a:rPr lang="en-US" smtClean="0"/>
              <a:t>3/30/2021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5692AB-AA0B-9C44-BF2E-0D873C6C2A0C}" type="slidenum">
              <a:rPr lang="en-US" smtClean="0"/>
              <a:t>‹#›</a:t>
            </a:fld>
            <a:endParaRPr lang="en-US"/>
          </a:p>
        </p:txBody>
      </p:sp>
    </p:spTree>
    <p:extLst>
      <p:ext uri="{BB962C8B-B14F-4D97-AF65-F5344CB8AC3E}">
        <p14:creationId xmlns:p14="http://schemas.microsoft.com/office/powerpoint/2010/main" val="40608215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0B1A94-1202-1A4E-BF4A-7DBA825D3D57}" type="datetimeFigureOut">
              <a:rPr lang="en-US" smtClean="0"/>
              <a:t>3/30/2021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E81D03-0386-1448-BCBB-5C49E9D65F15}" type="slidenum">
              <a:rPr lang="en-US" smtClean="0"/>
              <a:t>‹#›</a:t>
            </a:fld>
            <a:endParaRPr lang="en-US"/>
          </a:p>
        </p:txBody>
      </p:sp>
    </p:spTree>
    <p:extLst>
      <p:ext uri="{BB962C8B-B14F-4D97-AF65-F5344CB8AC3E}">
        <p14:creationId xmlns:p14="http://schemas.microsoft.com/office/powerpoint/2010/main" val="113027142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a:buFont typeface="Arial" panose="020B0604020202020204" pitchFamily="34" charset="0"/>
              <a:buChar char="•"/>
            </a:pPr>
            <a:r>
              <a:rPr lang="en-US" dirty="0"/>
              <a:t>Full practice guideline: </a:t>
            </a:r>
            <a:r>
              <a:rPr lang="en-US" sz="1200" b="0" i="0" u="none" strike="noStrike" baseline="0" dirty="0">
                <a:latin typeface="PalatinoLTStd-Roman"/>
              </a:rPr>
              <a:t>American Psychiatric Association: Practice Guideline on the Treatment of Patients With Schizophrenia, 3rd Edition. Washington, DC, American Psychiatric Association Publishing, 2020</a:t>
            </a:r>
            <a:endParaRPr lang="en-US" sz="1200" dirty="0"/>
          </a:p>
          <a:p>
            <a:pPr marL="171450" indent="-171450">
              <a:buFont typeface="Arial" panose="020B0604020202020204" pitchFamily="34" charset="0"/>
              <a:buChar char="•"/>
            </a:pPr>
            <a:r>
              <a:rPr lang="en-US" dirty="0"/>
              <a:t>Online and pdf versions available at: https://www.psychiatry.org/psychiatrists/practice/clinical-practice-guidelines</a:t>
            </a:r>
          </a:p>
          <a:p>
            <a:pPr marL="171450" indent="-171450">
              <a:buFont typeface="Arial" panose="020B0604020202020204" pitchFamily="34" charset="0"/>
              <a:buChar char="•"/>
            </a:pPr>
            <a:r>
              <a:rPr lang="en-US" sz="1200" dirty="0">
                <a:latin typeface="+mn-lt"/>
              </a:rPr>
              <a:t>Executive Summary available at: https://ajp.psychiatryonline.org/doi/10.1176/appi.ajp.2020.177901</a:t>
            </a:r>
          </a:p>
          <a:p>
            <a:endParaRPr lang="en-US" sz="1200" dirty="0">
              <a:effectLst/>
              <a:latin typeface="+mn-lt"/>
              <a:ea typeface="Calibri" panose="020F0502020204030204" pitchFamily="34" charset="0"/>
            </a:endParaRPr>
          </a:p>
        </p:txBody>
      </p:sp>
      <p:sp>
        <p:nvSpPr>
          <p:cNvPr id="4" name="Slide Number Placeholder 3"/>
          <p:cNvSpPr>
            <a:spLocks noGrp="1"/>
          </p:cNvSpPr>
          <p:nvPr>
            <p:ph type="sldNum" sz="quarter" idx="5"/>
          </p:nvPr>
        </p:nvSpPr>
        <p:spPr/>
        <p:txBody>
          <a:bodyPr/>
          <a:lstStyle/>
          <a:p>
            <a:fld id="{B1E81D03-0386-1448-BCBB-5C49E9D65F15}" type="slidenum">
              <a:rPr lang="en-US" smtClean="0"/>
              <a:t>1</a:t>
            </a:fld>
            <a:endParaRPr lang="en-US"/>
          </a:p>
        </p:txBody>
      </p:sp>
    </p:spTree>
    <p:extLst>
      <p:ext uri="{BB962C8B-B14F-4D97-AF65-F5344CB8AC3E}">
        <p14:creationId xmlns:p14="http://schemas.microsoft.com/office/powerpoint/2010/main" val="1172834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26</a:t>
            </a:fld>
            <a:endParaRPr lang="en-US"/>
          </a:p>
        </p:txBody>
      </p:sp>
    </p:spTree>
    <p:extLst>
      <p:ext uri="{BB962C8B-B14F-4D97-AF65-F5344CB8AC3E}">
        <p14:creationId xmlns:p14="http://schemas.microsoft.com/office/powerpoint/2010/main" val="14311788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27</a:t>
            </a:fld>
            <a:endParaRPr lang="en-US"/>
          </a:p>
        </p:txBody>
      </p:sp>
    </p:spTree>
    <p:extLst>
      <p:ext uri="{BB962C8B-B14F-4D97-AF65-F5344CB8AC3E}">
        <p14:creationId xmlns:p14="http://schemas.microsoft.com/office/powerpoint/2010/main" val="467357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28</a:t>
            </a:fld>
            <a:endParaRPr lang="en-US"/>
          </a:p>
        </p:txBody>
      </p:sp>
    </p:spTree>
    <p:extLst>
      <p:ext uri="{BB962C8B-B14F-4D97-AF65-F5344CB8AC3E}">
        <p14:creationId xmlns:p14="http://schemas.microsoft.com/office/powerpoint/2010/main" val="1779116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29</a:t>
            </a:fld>
            <a:endParaRPr lang="en-US"/>
          </a:p>
        </p:txBody>
      </p:sp>
    </p:spTree>
    <p:extLst>
      <p:ext uri="{BB962C8B-B14F-4D97-AF65-F5344CB8AC3E}">
        <p14:creationId xmlns:p14="http://schemas.microsoft.com/office/powerpoint/2010/main" val="18745898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30</a:t>
            </a:fld>
            <a:endParaRPr lang="en-US"/>
          </a:p>
        </p:txBody>
      </p:sp>
    </p:spTree>
    <p:extLst>
      <p:ext uri="{BB962C8B-B14F-4D97-AF65-F5344CB8AC3E}">
        <p14:creationId xmlns:p14="http://schemas.microsoft.com/office/powerpoint/2010/main" val="28951996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err="1"/>
              <a:t>Leucht</a:t>
            </a:r>
            <a:r>
              <a:rPr lang="en-US" sz="1200" dirty="0"/>
              <a:t> et al. Sixty Years of Placebo-Controlled Antipsychotic Drug Trials in Acute Schizophrenia: Systematic Review, Bayesian Meta-Analysis, and Meta-Regression of Efficacy Predictors. Am J Psychiatry 2017; 174:927–942</a:t>
            </a:r>
          </a:p>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31</a:t>
            </a:fld>
            <a:endParaRPr lang="en-US"/>
          </a:p>
        </p:txBody>
      </p:sp>
    </p:spTree>
    <p:extLst>
      <p:ext uri="{BB962C8B-B14F-4D97-AF65-F5344CB8AC3E}">
        <p14:creationId xmlns:p14="http://schemas.microsoft.com/office/powerpoint/2010/main" val="16977636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err="1">
                <a:latin typeface="PalatinoLTStd-Roman"/>
              </a:rPr>
              <a:t>Huhn</a:t>
            </a:r>
            <a:r>
              <a:rPr lang="en-US" sz="1200" b="0" i="0" u="none" strike="noStrike" baseline="0" dirty="0">
                <a:latin typeface="PalatinoLTStd-Roman"/>
              </a:rPr>
              <a:t> M, </a:t>
            </a:r>
            <a:r>
              <a:rPr lang="en-US" sz="1200" b="0" i="0" u="none" strike="noStrike" baseline="0" dirty="0" err="1">
                <a:latin typeface="PalatinoLTStd-Roman"/>
              </a:rPr>
              <a:t>Nikolakopoulou</a:t>
            </a:r>
            <a:r>
              <a:rPr lang="en-US" sz="1200" b="0" i="0" u="none" strike="noStrike" baseline="0" dirty="0">
                <a:latin typeface="PalatinoLTStd-Roman"/>
              </a:rPr>
              <a:t> A, Schneider-</a:t>
            </a:r>
            <a:r>
              <a:rPr lang="en-US" sz="1200" b="0" i="0" u="none" strike="noStrike" baseline="0" dirty="0" err="1">
                <a:latin typeface="PalatinoLTStd-Roman"/>
              </a:rPr>
              <a:t>Thoma</a:t>
            </a:r>
            <a:r>
              <a:rPr lang="en-US" sz="1200" b="0" i="0" u="none" strike="noStrike" baseline="0" dirty="0">
                <a:latin typeface="PalatinoLTStd-Roman"/>
              </a:rPr>
              <a:t> J, et al: Comparative efficacy and tolerability of 32 oral antipsychotics for the acute treatment of adults with multi-episode schizophrenia: a systematic review and network meta-analysis. Lancet 394(10202):939–951, 2019 31303314 [Erratum Lancet 394(10202):918, 2019 31526735]</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32</a:t>
            </a:fld>
            <a:endParaRPr lang="en-US"/>
          </a:p>
        </p:txBody>
      </p:sp>
    </p:spTree>
    <p:extLst>
      <p:ext uri="{BB962C8B-B14F-4D97-AF65-F5344CB8AC3E}">
        <p14:creationId xmlns:p14="http://schemas.microsoft.com/office/powerpoint/2010/main" val="8454837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33</a:t>
            </a:fld>
            <a:endParaRPr lang="en-US"/>
          </a:p>
        </p:txBody>
      </p:sp>
    </p:spTree>
    <p:extLst>
      <p:ext uri="{BB962C8B-B14F-4D97-AF65-F5344CB8AC3E}">
        <p14:creationId xmlns:p14="http://schemas.microsoft.com/office/powerpoint/2010/main" val="9531331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34</a:t>
            </a:fld>
            <a:endParaRPr lang="en-US"/>
          </a:p>
        </p:txBody>
      </p:sp>
    </p:spTree>
    <p:extLst>
      <p:ext uri="{BB962C8B-B14F-4D97-AF65-F5344CB8AC3E}">
        <p14:creationId xmlns:p14="http://schemas.microsoft.com/office/powerpoint/2010/main" val="18623440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35</a:t>
            </a:fld>
            <a:endParaRPr lang="en-US"/>
          </a:p>
        </p:txBody>
      </p:sp>
    </p:spTree>
    <p:extLst>
      <p:ext uri="{BB962C8B-B14F-4D97-AF65-F5344CB8AC3E}">
        <p14:creationId xmlns:p14="http://schemas.microsoft.com/office/powerpoint/2010/main" val="3356125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3</a:t>
            </a:fld>
            <a:endParaRPr lang="en-US"/>
          </a:p>
        </p:txBody>
      </p:sp>
    </p:spTree>
    <p:extLst>
      <p:ext uri="{BB962C8B-B14F-4D97-AF65-F5344CB8AC3E}">
        <p14:creationId xmlns:p14="http://schemas.microsoft.com/office/powerpoint/2010/main" val="35893017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37</a:t>
            </a:fld>
            <a:endParaRPr lang="en-US"/>
          </a:p>
        </p:txBody>
      </p:sp>
    </p:spTree>
    <p:extLst>
      <p:ext uri="{BB962C8B-B14F-4D97-AF65-F5344CB8AC3E}">
        <p14:creationId xmlns:p14="http://schemas.microsoft.com/office/powerpoint/2010/main" val="26073647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33333"/>
                </a:solidFill>
                <a:effectLst/>
                <a:latin typeface="Verdana" panose="020B0604030504040204" pitchFamily="34" charset="0"/>
              </a:rPr>
              <a:t>© American Psychiatric Association</a:t>
            </a:r>
            <a:r>
              <a:rPr lang="en-US" sz="1800" b="0" i="0" u="none" strike="noStrike" baseline="0" dirty="0">
                <a:solidFill>
                  <a:srgbClr val="333333"/>
                </a:solidFill>
                <a:effectLst/>
                <a:latin typeface="PalatinoLTStd-Roman"/>
              </a:rPr>
              <a:t>. </a:t>
            </a:r>
            <a:r>
              <a:rPr lang="en-US" b="0" i="0" dirty="0">
                <a:solidFill>
                  <a:srgbClr val="333333"/>
                </a:solidFill>
                <a:effectLst/>
                <a:latin typeface="Verdana" panose="020B0604030504040204" pitchFamily="34" charset="0"/>
              </a:rPr>
              <a:t>ALL RIGHTS RESERVED</a:t>
            </a:r>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38</a:t>
            </a:fld>
            <a:endParaRPr lang="en-US"/>
          </a:p>
        </p:txBody>
      </p:sp>
    </p:spTree>
    <p:extLst>
      <p:ext uri="{BB962C8B-B14F-4D97-AF65-F5344CB8AC3E}">
        <p14:creationId xmlns:p14="http://schemas.microsoft.com/office/powerpoint/2010/main" val="5743933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0" i="0" dirty="0">
                <a:solidFill>
                  <a:srgbClr val="333333"/>
                </a:solidFill>
                <a:effectLst/>
                <a:latin typeface="Verdana" panose="020B0604030504040204" pitchFamily="34" charset="0"/>
              </a:rPr>
              <a:t>© American Psychiatric Association</a:t>
            </a:r>
            <a:r>
              <a:rPr lang="en-US" sz="1800" b="0" i="0" u="none" strike="noStrike" baseline="0" dirty="0">
                <a:solidFill>
                  <a:srgbClr val="333333"/>
                </a:solidFill>
                <a:effectLst/>
                <a:latin typeface="PalatinoLTStd-Roman"/>
              </a:rPr>
              <a:t>. </a:t>
            </a:r>
            <a:r>
              <a:rPr lang="en-US" b="0" i="0" dirty="0">
                <a:solidFill>
                  <a:srgbClr val="333333"/>
                </a:solidFill>
                <a:effectLst/>
                <a:latin typeface="Verdana" panose="020B0604030504040204" pitchFamily="34" charset="0"/>
              </a:rPr>
              <a:t>ALL RIGHTS RESERVED</a:t>
            </a:r>
            <a:endParaRPr lang="en-US" dirty="0"/>
          </a:p>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39</a:t>
            </a:fld>
            <a:endParaRPr lang="en-US"/>
          </a:p>
        </p:txBody>
      </p:sp>
    </p:spTree>
    <p:extLst>
      <p:ext uri="{BB962C8B-B14F-4D97-AF65-F5344CB8AC3E}">
        <p14:creationId xmlns:p14="http://schemas.microsoft.com/office/powerpoint/2010/main" val="29364997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0" i="0" dirty="0">
                <a:solidFill>
                  <a:srgbClr val="333333"/>
                </a:solidFill>
                <a:effectLst/>
                <a:latin typeface="Verdana" panose="020B0604030504040204" pitchFamily="34" charset="0"/>
              </a:rPr>
              <a:t>© American Psychiatric Association</a:t>
            </a:r>
            <a:r>
              <a:rPr lang="en-US" sz="1800" b="0" i="0" u="none" strike="noStrike" baseline="0" dirty="0">
                <a:solidFill>
                  <a:srgbClr val="333333"/>
                </a:solidFill>
                <a:effectLst/>
                <a:latin typeface="PalatinoLTStd-Roman"/>
              </a:rPr>
              <a:t>. </a:t>
            </a:r>
            <a:r>
              <a:rPr lang="en-US" b="0" i="0" dirty="0">
                <a:solidFill>
                  <a:srgbClr val="333333"/>
                </a:solidFill>
                <a:effectLst/>
                <a:latin typeface="Verdana" panose="020B0604030504040204" pitchFamily="34" charset="0"/>
              </a:rPr>
              <a:t>ALL RIGHTS RESERVED</a:t>
            </a:r>
            <a:endParaRPr lang="en-US" dirty="0"/>
          </a:p>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40</a:t>
            </a:fld>
            <a:endParaRPr lang="en-US"/>
          </a:p>
        </p:txBody>
      </p:sp>
    </p:spTree>
    <p:extLst>
      <p:ext uri="{BB962C8B-B14F-4D97-AF65-F5344CB8AC3E}">
        <p14:creationId xmlns:p14="http://schemas.microsoft.com/office/powerpoint/2010/main" val="31541058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E81D03-0386-1448-BCBB-5C49E9D65F15}" type="slidenum">
              <a:rPr lang="en-US" smtClean="0"/>
              <a:t>41</a:t>
            </a:fld>
            <a:endParaRPr lang="en-US"/>
          </a:p>
        </p:txBody>
      </p:sp>
    </p:spTree>
    <p:extLst>
      <p:ext uri="{BB962C8B-B14F-4D97-AF65-F5344CB8AC3E}">
        <p14:creationId xmlns:p14="http://schemas.microsoft.com/office/powerpoint/2010/main" val="5885694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0" i="0" dirty="0">
                <a:solidFill>
                  <a:srgbClr val="333333"/>
                </a:solidFill>
                <a:effectLst/>
                <a:latin typeface="Verdana" panose="020B0604030504040204" pitchFamily="34" charset="0"/>
              </a:rPr>
              <a:t>© American Psychiatric Association</a:t>
            </a:r>
            <a:r>
              <a:rPr lang="en-US" sz="1800" b="0" i="0" u="none" strike="noStrike" baseline="0" dirty="0">
                <a:solidFill>
                  <a:srgbClr val="333333"/>
                </a:solidFill>
                <a:effectLst/>
                <a:latin typeface="PalatinoLTStd-Roman"/>
              </a:rPr>
              <a:t>. </a:t>
            </a:r>
            <a:r>
              <a:rPr lang="en-US" b="0" i="0" dirty="0">
                <a:solidFill>
                  <a:srgbClr val="333333"/>
                </a:solidFill>
                <a:effectLst/>
                <a:latin typeface="Verdana" panose="020B0604030504040204" pitchFamily="34" charset="0"/>
              </a:rPr>
              <a:t>ALL RIGHTS RESERVED</a:t>
            </a:r>
            <a:endParaRPr lang="en-US" dirty="0"/>
          </a:p>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42</a:t>
            </a:fld>
            <a:endParaRPr lang="en-US"/>
          </a:p>
        </p:txBody>
      </p:sp>
    </p:spTree>
    <p:extLst>
      <p:ext uri="{BB962C8B-B14F-4D97-AF65-F5344CB8AC3E}">
        <p14:creationId xmlns:p14="http://schemas.microsoft.com/office/powerpoint/2010/main" val="42294259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0" i="0" dirty="0">
                <a:solidFill>
                  <a:srgbClr val="333333"/>
                </a:solidFill>
                <a:effectLst/>
                <a:latin typeface="Verdana" panose="020B0604030504040204" pitchFamily="34" charset="0"/>
              </a:rPr>
              <a:t>© American Psychiatric Association</a:t>
            </a:r>
            <a:r>
              <a:rPr lang="en-US" sz="1800" b="0" i="0" u="none" strike="noStrike" baseline="0" dirty="0">
                <a:solidFill>
                  <a:srgbClr val="333333"/>
                </a:solidFill>
                <a:effectLst/>
                <a:latin typeface="PalatinoLTStd-Roman"/>
              </a:rPr>
              <a:t>. </a:t>
            </a:r>
            <a:r>
              <a:rPr lang="en-US" b="0" i="0" dirty="0">
                <a:solidFill>
                  <a:srgbClr val="333333"/>
                </a:solidFill>
                <a:effectLst/>
                <a:latin typeface="Verdana" panose="020B0604030504040204" pitchFamily="34" charset="0"/>
              </a:rPr>
              <a:t>ALL RIGHTS RESERVED</a:t>
            </a:r>
            <a:endParaRPr lang="en-US" dirty="0"/>
          </a:p>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44</a:t>
            </a:fld>
            <a:endParaRPr lang="en-US"/>
          </a:p>
        </p:txBody>
      </p:sp>
    </p:spTree>
    <p:extLst>
      <p:ext uri="{BB962C8B-B14F-4D97-AF65-F5344CB8AC3E}">
        <p14:creationId xmlns:p14="http://schemas.microsoft.com/office/powerpoint/2010/main" val="37839546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0" i="0" dirty="0">
                <a:solidFill>
                  <a:srgbClr val="333333"/>
                </a:solidFill>
                <a:effectLst/>
                <a:latin typeface="Verdana" panose="020B0604030504040204" pitchFamily="34" charset="0"/>
              </a:rPr>
              <a:t>© American Psychiatric Association</a:t>
            </a:r>
            <a:r>
              <a:rPr lang="en-US" sz="1800" b="0" i="0" u="none" strike="noStrike" baseline="0" dirty="0">
                <a:solidFill>
                  <a:srgbClr val="333333"/>
                </a:solidFill>
                <a:effectLst/>
                <a:latin typeface="PalatinoLTStd-Roman"/>
              </a:rPr>
              <a:t>. </a:t>
            </a:r>
            <a:r>
              <a:rPr lang="en-US" b="0" i="0" dirty="0">
                <a:solidFill>
                  <a:srgbClr val="333333"/>
                </a:solidFill>
                <a:effectLst/>
                <a:latin typeface="Verdana" panose="020B0604030504040204" pitchFamily="34" charset="0"/>
              </a:rPr>
              <a:t>ALL RIGHTS RESERVED</a:t>
            </a:r>
            <a:endParaRPr lang="en-US" dirty="0"/>
          </a:p>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49</a:t>
            </a:fld>
            <a:endParaRPr lang="en-US"/>
          </a:p>
        </p:txBody>
      </p:sp>
    </p:spTree>
    <p:extLst>
      <p:ext uri="{BB962C8B-B14F-4D97-AF65-F5344CB8AC3E}">
        <p14:creationId xmlns:p14="http://schemas.microsoft.com/office/powerpoint/2010/main" val="28636511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50</a:t>
            </a:fld>
            <a:endParaRPr lang="en-US"/>
          </a:p>
        </p:txBody>
      </p:sp>
    </p:spTree>
    <p:extLst>
      <p:ext uri="{BB962C8B-B14F-4D97-AF65-F5344CB8AC3E}">
        <p14:creationId xmlns:p14="http://schemas.microsoft.com/office/powerpoint/2010/main" val="40683009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51</a:t>
            </a:fld>
            <a:endParaRPr lang="en-US"/>
          </a:p>
        </p:txBody>
      </p:sp>
    </p:spTree>
    <p:extLst>
      <p:ext uri="{BB962C8B-B14F-4D97-AF65-F5344CB8AC3E}">
        <p14:creationId xmlns:p14="http://schemas.microsoft.com/office/powerpoint/2010/main" val="2980551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4</a:t>
            </a:fld>
            <a:endParaRPr lang="en-US"/>
          </a:p>
        </p:txBody>
      </p:sp>
    </p:spTree>
    <p:extLst>
      <p:ext uri="{BB962C8B-B14F-4D97-AF65-F5344CB8AC3E}">
        <p14:creationId xmlns:p14="http://schemas.microsoft.com/office/powerpoint/2010/main" val="6396211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52</a:t>
            </a:fld>
            <a:endParaRPr lang="en-US"/>
          </a:p>
        </p:txBody>
      </p:sp>
    </p:spTree>
    <p:extLst>
      <p:ext uri="{BB962C8B-B14F-4D97-AF65-F5344CB8AC3E}">
        <p14:creationId xmlns:p14="http://schemas.microsoft.com/office/powerpoint/2010/main" val="41439411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53</a:t>
            </a:fld>
            <a:endParaRPr lang="en-US"/>
          </a:p>
        </p:txBody>
      </p:sp>
    </p:spTree>
    <p:extLst>
      <p:ext uri="{BB962C8B-B14F-4D97-AF65-F5344CB8AC3E}">
        <p14:creationId xmlns:p14="http://schemas.microsoft.com/office/powerpoint/2010/main" val="12357148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err="1">
                <a:latin typeface="PalatinoLTStd-Roman"/>
              </a:rPr>
              <a:t>Kiviniemi</a:t>
            </a:r>
            <a:r>
              <a:rPr lang="en-US" sz="1200" b="0" i="0" u="none" strike="noStrike" baseline="0" dirty="0">
                <a:latin typeface="PalatinoLTStd-Roman"/>
              </a:rPr>
              <a:t> M, </a:t>
            </a:r>
            <a:r>
              <a:rPr lang="en-US" sz="1200" b="0" i="0" u="none" strike="noStrike" baseline="0" dirty="0" err="1">
                <a:latin typeface="PalatinoLTStd-Roman"/>
              </a:rPr>
              <a:t>Suvisaari</a:t>
            </a:r>
            <a:r>
              <a:rPr lang="en-US" sz="1200" b="0" i="0" u="none" strike="noStrike" baseline="0" dirty="0">
                <a:latin typeface="PalatinoLTStd-Roman"/>
              </a:rPr>
              <a:t> J, Koivumaa-</a:t>
            </a:r>
            <a:r>
              <a:rPr lang="en-US" sz="1200" b="0" i="0" u="none" strike="noStrike" baseline="0" dirty="0" err="1">
                <a:latin typeface="PalatinoLTStd-Roman"/>
              </a:rPr>
              <a:t>Honkanen</a:t>
            </a:r>
            <a:r>
              <a:rPr lang="en-US" sz="1200" b="0" i="0" u="none" strike="noStrike" baseline="0" dirty="0">
                <a:latin typeface="PalatinoLTStd-Roman"/>
              </a:rPr>
              <a:t> H, et al: Antipsychotics and mortality in first-onset schizophrenia: prospective Finnish register study with 5-year follow-up. </a:t>
            </a:r>
            <a:r>
              <a:rPr lang="en-US" sz="1200" b="0" i="0" u="none" strike="noStrike" baseline="0" dirty="0" err="1">
                <a:latin typeface="PalatinoLTStd-Roman"/>
              </a:rPr>
              <a:t>Schizophr</a:t>
            </a:r>
            <a:r>
              <a:rPr lang="en-US" sz="1200" b="0" i="0" u="none" strike="noStrike" baseline="0" dirty="0">
                <a:latin typeface="PalatinoLTStd-Roman"/>
              </a:rPr>
              <a:t> Res 150(1):274–280, 2013 23953217</a:t>
            </a:r>
          </a:p>
          <a:p>
            <a:pPr marL="285750" indent="-285750" algn="l">
              <a:buFont typeface="Arial" panose="020B0604020202020204" pitchFamily="34" charset="0"/>
              <a:buChar char="•"/>
            </a:pPr>
            <a:r>
              <a:rPr lang="en-US" sz="1200" b="0" i="0" u="none" strike="noStrike" baseline="0" dirty="0" err="1">
                <a:latin typeface="PalatinoLTStd-Roman"/>
              </a:rPr>
              <a:t>Tiihonen</a:t>
            </a:r>
            <a:r>
              <a:rPr lang="en-US" sz="1200" b="0" i="0" u="none" strike="noStrike" baseline="0" dirty="0">
                <a:latin typeface="PalatinoLTStd-Roman"/>
              </a:rPr>
              <a:t> J, </a:t>
            </a:r>
            <a:r>
              <a:rPr lang="en-US" sz="1200" b="0" i="0" u="none" strike="noStrike" baseline="0" dirty="0" err="1">
                <a:latin typeface="PalatinoLTStd-Roman"/>
              </a:rPr>
              <a:t>Tanskanen</a:t>
            </a:r>
            <a:r>
              <a:rPr lang="en-US" sz="1200" b="0" i="0" u="none" strike="noStrike" baseline="0" dirty="0">
                <a:latin typeface="PalatinoLTStd-Roman"/>
              </a:rPr>
              <a:t> A, Taipale H: 20-year nationwide follow-up study on discontinuation of antipsychotic treatment in first-episode schizophrenia. Am J Psychiatry 75(8):765–773, 2018 29621900</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55</a:t>
            </a:fld>
            <a:endParaRPr lang="en-US"/>
          </a:p>
        </p:txBody>
      </p:sp>
    </p:spTree>
    <p:extLst>
      <p:ext uri="{BB962C8B-B14F-4D97-AF65-F5344CB8AC3E}">
        <p14:creationId xmlns:p14="http://schemas.microsoft.com/office/powerpoint/2010/main" val="16636178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a:latin typeface="PalatinoLTStd-Roman"/>
              </a:rPr>
              <a:t>Vermeulen J, van </a:t>
            </a:r>
            <a:r>
              <a:rPr lang="en-US" sz="1200" b="0" i="0" u="none" strike="noStrike" baseline="0" dirty="0" err="1">
                <a:latin typeface="PalatinoLTStd-Roman"/>
              </a:rPr>
              <a:t>Rooijen</a:t>
            </a:r>
            <a:r>
              <a:rPr lang="en-US" sz="1200" b="0" i="0" u="none" strike="noStrike" baseline="0" dirty="0">
                <a:latin typeface="PalatinoLTStd-Roman"/>
              </a:rPr>
              <a:t> G, </a:t>
            </a:r>
            <a:r>
              <a:rPr lang="en-US" sz="1200" b="0" i="0" u="none" strike="noStrike" baseline="0" dirty="0" err="1">
                <a:latin typeface="PalatinoLTStd-Roman"/>
              </a:rPr>
              <a:t>Doedens</a:t>
            </a:r>
            <a:r>
              <a:rPr lang="en-US" sz="1200" b="0" i="0" u="none" strike="noStrike" baseline="0" dirty="0">
                <a:latin typeface="PalatinoLTStd-Roman"/>
              </a:rPr>
              <a:t> P, et al: Antipsychotic medication and long-term mortality risk in patients with schizophrenia: a systematic review and meta-analysis. Psychol Med 47(13):2217–2228, 2017 28397632</a:t>
            </a:r>
          </a:p>
          <a:p>
            <a:pPr marL="285750" indent="-285750" algn="l">
              <a:buFont typeface="Arial" panose="020B0604020202020204" pitchFamily="34" charset="0"/>
              <a:buChar char="•"/>
            </a:pPr>
            <a:r>
              <a:rPr lang="en-US" sz="1200" b="0" i="0" u="none" strike="noStrike" baseline="0" dirty="0">
                <a:latin typeface="PalatinoLTStd-Roman"/>
              </a:rPr>
              <a:t>Vermeulen JM, van </a:t>
            </a:r>
            <a:r>
              <a:rPr lang="en-US" sz="1200" b="0" i="0" u="none" strike="noStrike" baseline="0" dirty="0" err="1">
                <a:latin typeface="PalatinoLTStd-Roman"/>
              </a:rPr>
              <a:t>Rooijen</a:t>
            </a:r>
            <a:r>
              <a:rPr lang="en-US" sz="1200" b="0" i="0" u="none" strike="noStrike" baseline="0" dirty="0">
                <a:latin typeface="PalatinoLTStd-Roman"/>
              </a:rPr>
              <a:t> G, van de Kerkhof MPJ, et al: Clozapine and long-term mortality risk in patients with schizophrenia: a systematic review and meta-analysis of studies lasting 1.1–12.5 years. </a:t>
            </a:r>
            <a:r>
              <a:rPr lang="en-US" sz="1200" b="0" i="0" u="none" strike="noStrike" baseline="0" dirty="0" err="1">
                <a:latin typeface="PalatinoLTStd-Roman"/>
              </a:rPr>
              <a:t>Schizophr</a:t>
            </a:r>
            <a:r>
              <a:rPr lang="en-US" sz="1200" b="0" i="0" u="none" strike="noStrike" baseline="0" dirty="0">
                <a:latin typeface="PalatinoLTStd-Roman"/>
              </a:rPr>
              <a:t> Bull 45(2):315–329, 2019 29697804</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56</a:t>
            </a:fld>
            <a:endParaRPr lang="en-US"/>
          </a:p>
        </p:txBody>
      </p:sp>
    </p:spTree>
    <p:extLst>
      <p:ext uri="{BB962C8B-B14F-4D97-AF65-F5344CB8AC3E}">
        <p14:creationId xmlns:p14="http://schemas.microsoft.com/office/powerpoint/2010/main" val="6311513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err="1">
                <a:latin typeface="PalatinoLTStd-Roman"/>
              </a:rPr>
              <a:t>Kishi</a:t>
            </a:r>
            <a:r>
              <a:rPr lang="en-US" sz="1200" b="0" i="0" u="none" strike="noStrike" baseline="0" dirty="0">
                <a:latin typeface="PalatinoLTStd-Roman"/>
              </a:rPr>
              <a:t> T, Ikuta T, Matsui Y, et al: Effect of discontinuation v. maintenance of antipsychotic medication on relapse rates in patients with remitted/stable first-episode psychosis: a meta-analysis. Psychol Med 49(5):772–779, 2019 29909790</a:t>
            </a:r>
          </a:p>
          <a:p>
            <a:pPr marL="285750" indent="-285750" algn="l">
              <a:buFont typeface="Arial" panose="020B0604020202020204" pitchFamily="34" charset="0"/>
              <a:buChar char="•"/>
            </a:pPr>
            <a:r>
              <a:rPr lang="en-US" sz="1200" b="0" i="0" u="none" strike="noStrike" baseline="0" dirty="0">
                <a:latin typeface="PalatinoLTStd-Roman"/>
              </a:rPr>
              <a:t>Thompson A, Winsper C, Marwaha S, et al: Maintenance antipsychotic treatment versus discontinuation strategies following remission from first episode psychosis: systematic review. </a:t>
            </a:r>
            <a:r>
              <a:rPr lang="en-US" sz="1200" b="0" i="0" u="none" strike="noStrike" baseline="0" dirty="0" err="1">
                <a:latin typeface="PalatinoLTStd-Roman"/>
              </a:rPr>
              <a:t>BJPsych</a:t>
            </a:r>
            <a:r>
              <a:rPr lang="en-US" sz="1200" b="0" i="0" u="none" strike="noStrike" baseline="0" dirty="0">
                <a:latin typeface="PalatinoLTStd-Roman"/>
              </a:rPr>
              <a:t> Open 4(4):215–225, 2018 29988997</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57</a:t>
            </a:fld>
            <a:endParaRPr lang="en-US"/>
          </a:p>
        </p:txBody>
      </p:sp>
    </p:spTree>
    <p:extLst>
      <p:ext uri="{BB962C8B-B14F-4D97-AF65-F5344CB8AC3E}">
        <p14:creationId xmlns:p14="http://schemas.microsoft.com/office/powerpoint/2010/main" val="24895413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E81D03-0386-1448-BCBB-5C49E9D65F15}" type="slidenum">
              <a:rPr lang="en-US" smtClean="0"/>
              <a:t>58</a:t>
            </a:fld>
            <a:endParaRPr lang="en-US"/>
          </a:p>
        </p:txBody>
      </p:sp>
    </p:spTree>
    <p:extLst>
      <p:ext uri="{BB962C8B-B14F-4D97-AF65-F5344CB8AC3E}">
        <p14:creationId xmlns:p14="http://schemas.microsoft.com/office/powerpoint/2010/main" val="5714284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err="1">
                <a:latin typeface="PalatinoLTStd-Roman"/>
              </a:rPr>
              <a:t>Essock</a:t>
            </a:r>
            <a:r>
              <a:rPr lang="en-US" sz="1200" b="0" i="0" u="none" strike="noStrike" baseline="0" dirty="0">
                <a:latin typeface="PalatinoLTStd-Roman"/>
              </a:rPr>
              <a:t> SM, Covell NH, Davis SM, et al: Effectiveness of switching antipsychotic medications. Am J Psychiatry 163(12):2090–2095, 2006 17151159</a:t>
            </a:r>
          </a:p>
          <a:p>
            <a:pPr marL="285750" indent="-285750" algn="l">
              <a:buFont typeface="Arial" panose="020B0604020202020204" pitchFamily="34" charset="0"/>
              <a:buChar char="•"/>
            </a:pPr>
            <a:r>
              <a:rPr lang="en-US" sz="1200" b="0" i="0" u="none" strike="noStrike" baseline="0" dirty="0" err="1">
                <a:latin typeface="PalatinoLTStd-Roman"/>
              </a:rPr>
              <a:t>Rosenheck</a:t>
            </a:r>
            <a:r>
              <a:rPr lang="en-US" sz="1200" b="0" i="0" u="none" strike="noStrike" baseline="0" dirty="0">
                <a:latin typeface="PalatinoLTStd-Roman"/>
              </a:rPr>
              <a:t> RA, Davis S, Covell N, et al: Does switching to a new antipsychotic improve outcomes? Data from the CATIE trial. </a:t>
            </a:r>
            <a:r>
              <a:rPr lang="en-US" sz="1200" b="0" i="0" u="none" strike="noStrike" baseline="0" dirty="0" err="1">
                <a:latin typeface="PalatinoLTStd-Roman"/>
              </a:rPr>
              <a:t>Schizophr</a:t>
            </a:r>
            <a:r>
              <a:rPr lang="en-US" sz="1200" b="0" i="0" u="none" strike="noStrike" baseline="0" dirty="0">
                <a:latin typeface="PalatinoLTStd-Roman"/>
              </a:rPr>
              <a:t> Res 107(1):22–29, 2009 18993031</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60</a:t>
            </a:fld>
            <a:endParaRPr lang="en-US"/>
          </a:p>
        </p:txBody>
      </p:sp>
    </p:spTree>
    <p:extLst>
      <p:ext uri="{BB962C8B-B14F-4D97-AF65-F5344CB8AC3E}">
        <p14:creationId xmlns:p14="http://schemas.microsoft.com/office/powerpoint/2010/main" val="38923683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latin typeface="PalatinoLTStd-Roman"/>
              </a:rPr>
              <a:t>Stroup TS, McEvoy JP, Ring KD, et al; Schizophrenia Trials Network: A randomized trial examining the effectiveness of switching from olanzapine, quetiapine, or risperidone to aripiprazole to reduce metabolic risk: comparison of antipsychotics for metabolic problems (CAMP). Am J Psychiatry 168(9):947–956, 2011 21768610</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61</a:t>
            </a:fld>
            <a:endParaRPr lang="en-US"/>
          </a:p>
        </p:txBody>
      </p:sp>
    </p:spTree>
    <p:extLst>
      <p:ext uri="{BB962C8B-B14F-4D97-AF65-F5344CB8AC3E}">
        <p14:creationId xmlns:p14="http://schemas.microsoft.com/office/powerpoint/2010/main" val="5879290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err="1">
                <a:latin typeface="PalatinoLTStd-Roman"/>
              </a:rPr>
              <a:t>Huhn</a:t>
            </a:r>
            <a:r>
              <a:rPr lang="en-US" sz="1200" b="0" i="0" u="none" strike="noStrike" baseline="0" dirty="0">
                <a:latin typeface="PalatinoLTStd-Roman"/>
              </a:rPr>
              <a:t> M, </a:t>
            </a:r>
            <a:r>
              <a:rPr lang="en-US" sz="1200" b="0" i="0" u="none" strike="noStrike" baseline="0" dirty="0" err="1">
                <a:latin typeface="PalatinoLTStd-Roman"/>
              </a:rPr>
              <a:t>Nikolakopoulou</a:t>
            </a:r>
            <a:r>
              <a:rPr lang="en-US" sz="1200" b="0" i="0" u="none" strike="noStrike" baseline="0" dirty="0">
                <a:latin typeface="PalatinoLTStd-Roman"/>
              </a:rPr>
              <a:t> A, Schneider-</a:t>
            </a:r>
            <a:r>
              <a:rPr lang="en-US" sz="1200" b="0" i="0" u="none" strike="noStrike" baseline="0" dirty="0" err="1">
                <a:latin typeface="PalatinoLTStd-Roman"/>
              </a:rPr>
              <a:t>Thoma</a:t>
            </a:r>
            <a:r>
              <a:rPr lang="en-US" sz="1200" b="0" i="0" u="none" strike="noStrike" baseline="0" dirty="0">
                <a:latin typeface="PalatinoLTStd-Roman"/>
              </a:rPr>
              <a:t> J, et al: Comparative efficacy and tolerability of 32 oral antipsychotics for the acute treatment of adults with multi-episode schizophrenia: a systematic review and network meta-analysis. Lancet 394(10202):939–951, 2019 31303314 [Erratum Lancet 394(10202):918, 2019 31526735]</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65</a:t>
            </a:fld>
            <a:endParaRPr lang="en-US"/>
          </a:p>
        </p:txBody>
      </p:sp>
    </p:spTree>
    <p:extLst>
      <p:ext uri="{BB962C8B-B14F-4D97-AF65-F5344CB8AC3E}">
        <p14:creationId xmlns:p14="http://schemas.microsoft.com/office/powerpoint/2010/main" val="22842367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E81D03-0386-1448-BCBB-5C49E9D65F15}" type="slidenum">
              <a:rPr lang="en-US" smtClean="0"/>
              <a:t>68</a:t>
            </a:fld>
            <a:endParaRPr lang="en-US"/>
          </a:p>
        </p:txBody>
      </p:sp>
    </p:spTree>
    <p:extLst>
      <p:ext uri="{BB962C8B-B14F-4D97-AF65-F5344CB8AC3E}">
        <p14:creationId xmlns:p14="http://schemas.microsoft.com/office/powerpoint/2010/main" val="3084573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5</a:t>
            </a:fld>
            <a:endParaRPr lang="en-US"/>
          </a:p>
        </p:txBody>
      </p:sp>
    </p:spTree>
    <p:extLst>
      <p:ext uri="{BB962C8B-B14F-4D97-AF65-F5344CB8AC3E}">
        <p14:creationId xmlns:p14="http://schemas.microsoft.com/office/powerpoint/2010/main" val="36045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a:latin typeface="PalatinoLTStd-Roman"/>
              </a:rPr>
              <a:t>Meltzer HY, </a:t>
            </a:r>
            <a:r>
              <a:rPr lang="en-US" sz="1200" b="0" i="0" u="none" strike="noStrike" baseline="0" dirty="0" err="1">
                <a:latin typeface="PalatinoLTStd-Roman"/>
              </a:rPr>
              <a:t>Alphs</a:t>
            </a:r>
            <a:r>
              <a:rPr lang="en-US" sz="1200" b="0" i="0" u="none" strike="noStrike" baseline="0" dirty="0">
                <a:latin typeface="PalatinoLTStd-Roman"/>
              </a:rPr>
              <a:t> L, Green AI, et al; International Suicide Prevention Trial Study Group: Clozapine treatment for suicidality in schizophrenia: International Suicide Prevention Trial (</a:t>
            </a:r>
            <a:r>
              <a:rPr lang="en-US" sz="1200" b="0" i="0" u="none" strike="noStrike" baseline="0" dirty="0" err="1">
                <a:latin typeface="PalatinoLTStd-Roman"/>
              </a:rPr>
              <a:t>InterSePT</a:t>
            </a:r>
            <a:r>
              <a:rPr lang="en-US" sz="1200" b="0" i="0" u="none" strike="noStrike" baseline="0" dirty="0">
                <a:latin typeface="PalatinoLTStd-Roman"/>
              </a:rPr>
              <a:t>). Arch Gen Psychiatry 60(1):82–91, 2003 12511175</a:t>
            </a:r>
          </a:p>
          <a:p>
            <a:pPr marL="285750" indent="-285750" algn="l">
              <a:buFont typeface="Arial" panose="020B0604020202020204" pitchFamily="34" charset="0"/>
              <a:buChar char="•"/>
            </a:pPr>
            <a:r>
              <a:rPr lang="en-US" sz="1200" b="0" i="0" u="none" strike="noStrike" baseline="0" dirty="0">
                <a:latin typeface="PalatinoLTStd-Roman"/>
              </a:rPr>
              <a:t>Wimberley T, </a:t>
            </a:r>
            <a:r>
              <a:rPr lang="en-US" sz="1200" b="0" i="0" u="none" strike="noStrike" baseline="0" dirty="0" err="1">
                <a:latin typeface="PalatinoLTStd-Roman"/>
              </a:rPr>
              <a:t>MacCabe</a:t>
            </a:r>
            <a:r>
              <a:rPr lang="en-US" sz="1200" b="0" i="0" u="none" strike="noStrike" baseline="0" dirty="0">
                <a:latin typeface="PalatinoLTStd-Roman"/>
              </a:rPr>
              <a:t> JH, </a:t>
            </a:r>
            <a:r>
              <a:rPr lang="en-US" sz="1200" b="0" i="0" u="none" strike="noStrike" baseline="0" dirty="0" err="1">
                <a:latin typeface="PalatinoLTStd-Roman"/>
              </a:rPr>
              <a:t>Laursen</a:t>
            </a:r>
            <a:r>
              <a:rPr lang="en-US" sz="1200" b="0" i="0" u="none" strike="noStrike" baseline="0" dirty="0">
                <a:latin typeface="PalatinoLTStd-Roman"/>
              </a:rPr>
              <a:t> TM, et al: Mortality and self-harm in association with clozapine in treatment resistant </a:t>
            </a:r>
            <a:r>
              <a:rPr lang="pl-PL" sz="1200" b="0" i="0" u="none" strike="noStrike" baseline="0" dirty="0">
                <a:latin typeface="PalatinoLTStd-Roman"/>
              </a:rPr>
              <a:t>schizophrenia. Am J Psychiatry 174(10):990–998, 2017 28750580</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70</a:t>
            </a:fld>
            <a:endParaRPr lang="en-US"/>
          </a:p>
        </p:txBody>
      </p:sp>
    </p:spTree>
    <p:extLst>
      <p:ext uri="{BB962C8B-B14F-4D97-AF65-F5344CB8AC3E}">
        <p14:creationId xmlns:p14="http://schemas.microsoft.com/office/powerpoint/2010/main" val="1912611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err="1">
                <a:latin typeface="PalatinoLTStd-Roman"/>
              </a:rPr>
              <a:t>Citrome</a:t>
            </a:r>
            <a:r>
              <a:rPr lang="en-US" sz="1200" b="0" i="0" u="none" strike="noStrike" baseline="0" dirty="0">
                <a:latin typeface="PalatinoLTStd-Roman"/>
              </a:rPr>
              <a:t> L, </a:t>
            </a:r>
            <a:r>
              <a:rPr lang="en-US" sz="1200" b="0" i="0" u="none" strike="noStrike" baseline="0" dirty="0" err="1">
                <a:latin typeface="PalatinoLTStd-Roman"/>
              </a:rPr>
              <a:t>Volavka</a:t>
            </a:r>
            <a:r>
              <a:rPr lang="en-US" sz="1200" b="0" i="0" u="none" strike="noStrike" baseline="0" dirty="0">
                <a:latin typeface="PalatinoLTStd-Roman"/>
              </a:rPr>
              <a:t> J, </a:t>
            </a:r>
            <a:r>
              <a:rPr lang="en-US" sz="1200" b="0" i="0" u="none" strike="noStrike" baseline="0" dirty="0" err="1">
                <a:latin typeface="PalatinoLTStd-Roman"/>
              </a:rPr>
              <a:t>Czobor</a:t>
            </a:r>
            <a:r>
              <a:rPr lang="en-US" sz="1200" b="0" i="0" u="none" strike="noStrike" baseline="0" dirty="0">
                <a:latin typeface="PalatinoLTStd-Roman"/>
              </a:rPr>
              <a:t> P, et al: Effects of clozapine, olanzapine, risperidone, and haloperidol on hostility among patients with schizophrenia. </a:t>
            </a:r>
            <a:r>
              <a:rPr lang="en-US" sz="1200" b="0" i="0" u="none" strike="noStrike" baseline="0" dirty="0" err="1">
                <a:latin typeface="PalatinoLTStd-Roman"/>
              </a:rPr>
              <a:t>Psychiatr</a:t>
            </a:r>
            <a:r>
              <a:rPr lang="en-US" sz="1200" b="0" i="0" u="none" strike="noStrike" baseline="0" dirty="0">
                <a:latin typeface="PalatinoLTStd-Roman"/>
              </a:rPr>
              <a:t> Serv 52(11):1510–1514, 2001 11684748</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baseline="0" dirty="0" err="1">
                <a:latin typeface="PalatinoLTStd-Roman"/>
              </a:rPr>
              <a:t>Claghorn</a:t>
            </a:r>
            <a:r>
              <a:rPr lang="en-US" sz="1200" b="0" i="0" u="none" strike="noStrike" baseline="0" dirty="0">
                <a:latin typeface="PalatinoLTStd-Roman"/>
              </a:rPr>
              <a:t> J, </a:t>
            </a:r>
            <a:r>
              <a:rPr lang="en-US" sz="1200" b="0" i="0" u="none" strike="noStrike" baseline="0" dirty="0" err="1">
                <a:latin typeface="PalatinoLTStd-Roman"/>
              </a:rPr>
              <a:t>Honigfeld</a:t>
            </a:r>
            <a:r>
              <a:rPr lang="en-US" sz="1200" b="0" i="0" u="none" strike="noStrike" baseline="0" dirty="0">
                <a:latin typeface="PalatinoLTStd-Roman"/>
              </a:rPr>
              <a:t> G, </a:t>
            </a:r>
            <a:r>
              <a:rPr lang="en-US" sz="1200" b="0" i="0" u="none" strike="noStrike" baseline="0" dirty="0" err="1">
                <a:latin typeface="PalatinoLTStd-Roman"/>
              </a:rPr>
              <a:t>Abuzzahab</a:t>
            </a:r>
            <a:r>
              <a:rPr lang="en-US" sz="1200" b="0" i="0" u="none" strike="noStrike" baseline="0" dirty="0">
                <a:latin typeface="PalatinoLTStd-Roman"/>
              </a:rPr>
              <a:t> FS Sr, et al: The risks and benefits of clozapine versus chlorpromazine. J Clin </a:t>
            </a:r>
            <a:r>
              <a:rPr lang="pl-PL" sz="1200" b="0" i="0" u="none" strike="noStrike" baseline="0" dirty="0">
                <a:latin typeface="PalatinoLTStd-Roman"/>
              </a:rPr>
              <a:t>Psychopharmacol 7(6):377–384, 1987 3323261</a:t>
            </a:r>
            <a:endParaRPr lang="en-US" sz="1200" b="0" i="0" u="none" strike="noStrike" baseline="0" dirty="0">
              <a:latin typeface="PalatinoLTStd-Roman"/>
            </a:endParaRPr>
          </a:p>
          <a:p>
            <a:pPr marL="285750" indent="-285750" algn="l">
              <a:buFont typeface="Arial" panose="020B0604020202020204" pitchFamily="34" charset="0"/>
              <a:buChar char="•"/>
            </a:pPr>
            <a:r>
              <a:rPr lang="en-US" sz="1200" b="0" i="0" u="none" strike="noStrike" baseline="0" dirty="0">
                <a:latin typeface="PalatinoLTStd-Roman"/>
              </a:rPr>
              <a:t>Conley RR, Kelly DL, Richardson CM, et al: The efficacy of high-dose olanzapine versus clozapine in treatment resistant schizophrenia: a double-blind crossover study. J Clin </a:t>
            </a:r>
            <a:r>
              <a:rPr lang="en-US" sz="1200" b="0" i="0" u="none" strike="noStrike" baseline="0" dirty="0" err="1">
                <a:latin typeface="PalatinoLTStd-Roman"/>
              </a:rPr>
              <a:t>Psychopharmacol</a:t>
            </a:r>
            <a:r>
              <a:rPr lang="en-US" sz="1200" b="0" i="0" u="none" strike="noStrike" baseline="0" dirty="0">
                <a:latin typeface="PalatinoLTStd-Roman"/>
              </a:rPr>
              <a:t> 23(6):668–671, 2003 14624201</a:t>
            </a:r>
          </a:p>
          <a:p>
            <a:pPr marL="285750" indent="-285750" algn="l">
              <a:buFont typeface="Arial" panose="020B0604020202020204" pitchFamily="34" charset="0"/>
              <a:buChar char="•"/>
            </a:pPr>
            <a:r>
              <a:rPr lang="en-US" sz="1200" b="0" i="0" u="none" strike="noStrike" baseline="0" dirty="0">
                <a:latin typeface="PalatinoLTStd-Roman"/>
              </a:rPr>
              <a:t>Kane JM, Marder SR, Schooler NR, et al: Clozapine and haloperidol in moderately refractory schizophrenia: a 6-month randomized and double-blind comparison. Arch Gen Psychiatry 58(10):965–972, 2001 11576036</a:t>
            </a:r>
          </a:p>
          <a:p>
            <a:pPr marL="285750" indent="-285750" algn="l">
              <a:buFont typeface="Arial" panose="020B0604020202020204" pitchFamily="34" charset="0"/>
              <a:buChar char="•"/>
            </a:pPr>
            <a:r>
              <a:rPr lang="en-US" sz="1200" b="0" i="0" u="none" strike="noStrike" baseline="0" dirty="0" err="1">
                <a:latin typeface="PalatinoLTStd-Roman"/>
              </a:rPr>
              <a:t>Niskanen</a:t>
            </a:r>
            <a:r>
              <a:rPr lang="en-US" sz="1200" b="0" i="0" u="none" strike="noStrike" baseline="0" dirty="0">
                <a:latin typeface="PalatinoLTStd-Roman"/>
              </a:rPr>
              <a:t> P, </a:t>
            </a:r>
            <a:r>
              <a:rPr lang="en-US" sz="1200" b="0" i="0" u="none" strike="noStrike" baseline="0" dirty="0" err="1">
                <a:latin typeface="PalatinoLTStd-Roman"/>
              </a:rPr>
              <a:t>Achte</a:t>
            </a:r>
            <a:r>
              <a:rPr lang="en-US" sz="1200" b="0" i="0" u="none" strike="noStrike" baseline="0" dirty="0">
                <a:latin typeface="PalatinoLTStd-Roman"/>
              </a:rPr>
              <a:t> K, </a:t>
            </a:r>
            <a:r>
              <a:rPr lang="en-US" sz="1200" b="0" i="0" u="none" strike="noStrike" baseline="0" dirty="0" err="1">
                <a:latin typeface="PalatinoLTStd-Roman"/>
              </a:rPr>
              <a:t>Jaskari</a:t>
            </a:r>
            <a:r>
              <a:rPr lang="en-US" sz="1200" b="0" i="0" u="none" strike="noStrike" baseline="0" dirty="0">
                <a:latin typeface="PalatinoLTStd-Roman"/>
              </a:rPr>
              <a:t> M, et al: Results of a comparative double-blind study with clozapine and chlorpromazine in the treatment of schizophrenic patients. </a:t>
            </a:r>
            <a:r>
              <a:rPr lang="en-US" sz="1200" b="0" i="0" u="none" strike="noStrike" baseline="0" dirty="0" err="1">
                <a:latin typeface="PalatinoLTStd-Roman"/>
              </a:rPr>
              <a:t>Psychiatria</a:t>
            </a:r>
            <a:r>
              <a:rPr lang="en-US" sz="1200" b="0" i="0" u="none" strike="noStrike" baseline="0" dirty="0">
                <a:latin typeface="PalatinoLTStd-Roman"/>
              </a:rPr>
              <a:t> </a:t>
            </a:r>
            <a:r>
              <a:rPr lang="en-US" sz="1200" b="0" i="0" u="none" strike="noStrike" baseline="0" dirty="0" err="1">
                <a:latin typeface="PalatinoLTStd-Roman"/>
              </a:rPr>
              <a:t>Fennica</a:t>
            </a:r>
            <a:r>
              <a:rPr lang="en-US" sz="1200" b="0" i="0" u="none" strike="noStrike" baseline="0" dirty="0">
                <a:latin typeface="PalatinoLTStd-Roman"/>
              </a:rPr>
              <a:t> 307–313, 1974</a:t>
            </a:r>
          </a:p>
          <a:p>
            <a:pPr marL="285750" indent="-285750" algn="l">
              <a:buFont typeface="Arial" panose="020B0604020202020204" pitchFamily="34" charset="0"/>
              <a:buChar char="•"/>
            </a:pPr>
            <a:r>
              <a:rPr lang="en-US" sz="1200" b="0" i="0" u="none" strike="noStrike" baseline="0" dirty="0" err="1">
                <a:latin typeface="PalatinoLTStd-Roman"/>
              </a:rPr>
              <a:t>Ratey</a:t>
            </a:r>
            <a:r>
              <a:rPr lang="en-US" sz="1200" b="0" i="0" u="none" strike="noStrike" baseline="0" dirty="0">
                <a:latin typeface="PalatinoLTStd-Roman"/>
              </a:rPr>
              <a:t> JJ, </a:t>
            </a:r>
            <a:r>
              <a:rPr lang="en-US" sz="1200" b="0" i="0" u="none" strike="noStrike" baseline="0" dirty="0" err="1">
                <a:latin typeface="PalatinoLTStd-Roman"/>
              </a:rPr>
              <a:t>Leveroni</a:t>
            </a:r>
            <a:r>
              <a:rPr lang="en-US" sz="1200" b="0" i="0" u="none" strike="noStrike" baseline="0" dirty="0">
                <a:latin typeface="PalatinoLTStd-Roman"/>
              </a:rPr>
              <a:t> C, Kilmer D, et al: The effects of clozapine on severely aggressive psychiatric inpatients in a state hospital. J Clin Psychiatry 54(6):219–223, 1993 8331090</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72</a:t>
            </a:fld>
            <a:endParaRPr lang="en-US"/>
          </a:p>
        </p:txBody>
      </p:sp>
    </p:spTree>
    <p:extLst>
      <p:ext uri="{BB962C8B-B14F-4D97-AF65-F5344CB8AC3E}">
        <p14:creationId xmlns:p14="http://schemas.microsoft.com/office/powerpoint/2010/main" val="302307322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err="1">
                <a:latin typeface="PalatinoLTStd-Roman"/>
              </a:rPr>
              <a:t>Tiihonen</a:t>
            </a:r>
            <a:r>
              <a:rPr lang="en-US" sz="1200" b="0" i="0" u="none" strike="noStrike" baseline="0" dirty="0">
                <a:latin typeface="PalatinoLTStd-Roman"/>
              </a:rPr>
              <a:t> J, </a:t>
            </a:r>
            <a:r>
              <a:rPr lang="en-US" sz="1200" b="0" i="0" u="none" strike="noStrike" baseline="0" dirty="0" err="1">
                <a:latin typeface="PalatinoLTStd-Roman"/>
              </a:rPr>
              <a:t>Haukka</a:t>
            </a:r>
            <a:r>
              <a:rPr lang="en-US" sz="1200" b="0" i="0" u="none" strike="noStrike" baseline="0" dirty="0">
                <a:latin typeface="PalatinoLTStd-Roman"/>
              </a:rPr>
              <a:t> J, Taylor M, et al: A nationwide cohort study of oral and depot antipsychotics after first hospitalization for schizophrenia. Am J Psychiatry 168(6):603–609, 2011 21362741</a:t>
            </a:r>
          </a:p>
          <a:p>
            <a:pPr marL="285750" indent="-285750" algn="l">
              <a:buFont typeface="Arial" panose="020B0604020202020204" pitchFamily="34" charset="0"/>
              <a:buChar char="•"/>
            </a:pPr>
            <a:r>
              <a:rPr lang="en-US" sz="1200" b="0" i="0" u="none" strike="noStrike" baseline="0" dirty="0" err="1">
                <a:latin typeface="PalatinoLTStd-Roman"/>
              </a:rPr>
              <a:t>Tiihonen</a:t>
            </a:r>
            <a:r>
              <a:rPr lang="en-US" sz="1200" b="0" i="0" u="none" strike="noStrike" baseline="0" dirty="0">
                <a:latin typeface="PalatinoLTStd-Roman"/>
              </a:rPr>
              <a:t> J, </a:t>
            </a:r>
            <a:r>
              <a:rPr lang="en-US" sz="1200" b="0" i="0" u="none" strike="noStrike" baseline="0" dirty="0" err="1">
                <a:latin typeface="PalatinoLTStd-Roman"/>
              </a:rPr>
              <a:t>Mittendorfer-Rutz</a:t>
            </a:r>
            <a:r>
              <a:rPr lang="en-US" sz="1200" b="0" i="0" u="none" strike="noStrike" baseline="0" dirty="0">
                <a:latin typeface="PalatinoLTStd-Roman"/>
              </a:rPr>
              <a:t> E, </a:t>
            </a:r>
            <a:r>
              <a:rPr lang="en-US" sz="1200" b="0" i="0" u="none" strike="noStrike" baseline="0" dirty="0" err="1">
                <a:latin typeface="PalatinoLTStd-Roman"/>
              </a:rPr>
              <a:t>Majak</a:t>
            </a:r>
            <a:r>
              <a:rPr lang="en-US" sz="1200" b="0" i="0" u="none" strike="noStrike" baseline="0" dirty="0">
                <a:latin typeface="PalatinoLTStd-Roman"/>
              </a:rPr>
              <a:t> M, et al: Real-world effectiveness of antipsychotic treatments in a nationwide cohort of 29 823 patients with schizophrenia. JAMA Psychiatry 74(7):686–693, 2017 28593216</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75</a:t>
            </a:fld>
            <a:endParaRPr lang="en-US"/>
          </a:p>
        </p:txBody>
      </p:sp>
    </p:spTree>
    <p:extLst>
      <p:ext uri="{BB962C8B-B14F-4D97-AF65-F5344CB8AC3E}">
        <p14:creationId xmlns:p14="http://schemas.microsoft.com/office/powerpoint/2010/main" val="243438071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77</a:t>
            </a:fld>
            <a:endParaRPr lang="en-US"/>
          </a:p>
        </p:txBody>
      </p:sp>
    </p:spTree>
    <p:extLst>
      <p:ext uri="{BB962C8B-B14F-4D97-AF65-F5344CB8AC3E}">
        <p14:creationId xmlns:p14="http://schemas.microsoft.com/office/powerpoint/2010/main" val="218983456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latin typeface="PalatinoLTStd-Roman"/>
              </a:rPr>
              <a:t>Arana GW, Goff DC, </a:t>
            </a:r>
            <a:r>
              <a:rPr lang="en-US" sz="1200" b="0" i="0" u="none" strike="noStrike" baseline="0" dirty="0" err="1">
                <a:latin typeface="PalatinoLTStd-Roman"/>
              </a:rPr>
              <a:t>Baldessarini</a:t>
            </a:r>
            <a:r>
              <a:rPr lang="en-US" sz="1200" b="0" i="0" u="none" strike="noStrike" baseline="0" dirty="0">
                <a:latin typeface="PalatinoLTStd-Roman"/>
              </a:rPr>
              <a:t> RJ, Keepers GA: Efficacy of anticholinergic prophylaxis for neuroleptic-induced </a:t>
            </a:r>
            <a:r>
              <a:rPr lang="pl-PL" sz="1200" b="0" i="0" u="none" strike="noStrike" baseline="0" dirty="0">
                <a:latin typeface="PalatinoLTStd-Roman"/>
              </a:rPr>
              <a:t>acute dystonia. Am J Psychiatry 145(8):993–996, 1988 2899403</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79</a:t>
            </a:fld>
            <a:endParaRPr lang="en-US"/>
          </a:p>
        </p:txBody>
      </p:sp>
    </p:spTree>
    <p:extLst>
      <p:ext uri="{BB962C8B-B14F-4D97-AF65-F5344CB8AC3E}">
        <p14:creationId xmlns:p14="http://schemas.microsoft.com/office/powerpoint/2010/main" val="281721174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latin typeface="PalatinoLTStd-Roman"/>
              </a:rPr>
              <a:t>American Psychiatric Association: Diagnostic and Statistical Manual of Mental Disorders, 5th Edition. Arlington, </a:t>
            </a:r>
            <a:r>
              <a:rPr lang="it-IT" sz="1200" b="0" i="0" u="none" strike="noStrike" baseline="0" dirty="0">
                <a:latin typeface="PalatinoLTStd-Roman"/>
              </a:rPr>
              <a:t>VA, American Psychiatric Association, 2013b</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80</a:t>
            </a:fld>
            <a:endParaRPr lang="en-US"/>
          </a:p>
        </p:txBody>
      </p:sp>
    </p:spTree>
    <p:extLst>
      <p:ext uri="{BB962C8B-B14F-4D97-AF65-F5344CB8AC3E}">
        <p14:creationId xmlns:p14="http://schemas.microsoft.com/office/powerpoint/2010/main" val="204298922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latin typeface="PalatinoLTStd-Roman"/>
              </a:rPr>
              <a:t>American Psychiatric Association: Diagnostic and Statistical Manual of Mental Disorders, 5th Edition. Arlington, </a:t>
            </a:r>
            <a:r>
              <a:rPr lang="it-IT" sz="1200" b="0" i="0" u="none" strike="noStrike" baseline="0" dirty="0">
                <a:latin typeface="PalatinoLTStd-Roman"/>
              </a:rPr>
              <a:t>VA, American Psychiatric Association, 2013b</a:t>
            </a:r>
            <a:endParaRPr lang="en-US" dirty="0"/>
          </a:p>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84</a:t>
            </a:fld>
            <a:endParaRPr lang="en-US"/>
          </a:p>
        </p:txBody>
      </p:sp>
    </p:spTree>
    <p:extLst>
      <p:ext uri="{BB962C8B-B14F-4D97-AF65-F5344CB8AC3E}">
        <p14:creationId xmlns:p14="http://schemas.microsoft.com/office/powerpoint/2010/main" val="62802252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latin typeface="PalatinoLTStd-Roman"/>
              </a:rPr>
              <a:t>Lima AR, Soares-Weiser K, </a:t>
            </a:r>
            <a:r>
              <a:rPr lang="en-US" sz="1200" b="0" i="0" u="none" strike="noStrike" baseline="0" dirty="0" err="1">
                <a:latin typeface="PalatinoLTStd-Roman"/>
              </a:rPr>
              <a:t>Bacaltchuk</a:t>
            </a:r>
            <a:r>
              <a:rPr lang="en-US" sz="1200" b="0" i="0" u="none" strike="noStrike" baseline="0" dirty="0">
                <a:latin typeface="PalatinoLTStd-Roman"/>
              </a:rPr>
              <a:t> J, Barnes TR: Benzodiazepines for neuroleptic-induced acute akathisia. Cochrane Database Syst Rev (1):CD001950, 2002 11869614</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87</a:t>
            </a:fld>
            <a:endParaRPr lang="en-US"/>
          </a:p>
        </p:txBody>
      </p:sp>
    </p:spTree>
    <p:extLst>
      <p:ext uri="{BB962C8B-B14F-4D97-AF65-F5344CB8AC3E}">
        <p14:creationId xmlns:p14="http://schemas.microsoft.com/office/powerpoint/2010/main" val="29006319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baseline="0" dirty="0">
                <a:latin typeface="PalatinoLTStd-Roman"/>
              </a:rPr>
              <a:t>American Psychiatric Association: Diagnostic and Statistical Manual of Mental Disorders, 5th Edition. Arlington, </a:t>
            </a:r>
            <a:r>
              <a:rPr lang="it-IT" sz="1200" b="0" i="0" u="none" strike="noStrike" baseline="0" dirty="0">
                <a:latin typeface="PalatinoLTStd-Roman"/>
              </a:rPr>
              <a:t>VA, American Psychiatric Association, 2013b</a:t>
            </a:r>
            <a:endParaRPr lang="en-US" dirty="0"/>
          </a:p>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88</a:t>
            </a:fld>
            <a:endParaRPr lang="en-US"/>
          </a:p>
        </p:txBody>
      </p:sp>
    </p:spTree>
    <p:extLst>
      <p:ext uri="{BB962C8B-B14F-4D97-AF65-F5344CB8AC3E}">
        <p14:creationId xmlns:p14="http://schemas.microsoft.com/office/powerpoint/2010/main" val="264118616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err="1">
                <a:latin typeface="PalatinoLTStd-Roman"/>
              </a:rPr>
              <a:t>Solmi</a:t>
            </a:r>
            <a:r>
              <a:rPr lang="en-US" sz="1200" b="0" i="0" u="none" strike="noStrike" baseline="0" dirty="0">
                <a:latin typeface="PalatinoLTStd-Roman"/>
              </a:rPr>
              <a:t> M, </a:t>
            </a:r>
            <a:r>
              <a:rPr lang="en-US" sz="1200" b="0" i="0" u="none" strike="noStrike" baseline="0" dirty="0" err="1">
                <a:latin typeface="PalatinoLTStd-Roman"/>
              </a:rPr>
              <a:t>Pigato</a:t>
            </a:r>
            <a:r>
              <a:rPr lang="en-US" sz="1200" b="0" i="0" u="none" strike="noStrike" baseline="0" dirty="0">
                <a:latin typeface="PalatinoLTStd-Roman"/>
              </a:rPr>
              <a:t> G, Kane JM, </a:t>
            </a:r>
            <a:r>
              <a:rPr lang="en-US" sz="1200" b="0" i="0" u="none" strike="noStrike" baseline="0" dirty="0" err="1">
                <a:latin typeface="PalatinoLTStd-Roman"/>
              </a:rPr>
              <a:t>Correll</a:t>
            </a:r>
            <a:r>
              <a:rPr lang="en-US" sz="1200" b="0" i="0" u="none" strike="noStrike" baseline="0" dirty="0">
                <a:latin typeface="PalatinoLTStd-Roman"/>
              </a:rPr>
              <a:t> CU: Treatment of tardive dyskinesia with VMAT-2 inhibitors: a systematic review and meta-analysis of randomized controlled trials. Drug Des </a:t>
            </a:r>
            <a:r>
              <a:rPr lang="en-US" sz="1200" b="0" i="0" u="none" strike="noStrike" baseline="0" dirty="0" err="1">
                <a:latin typeface="PalatinoLTStd-Roman"/>
              </a:rPr>
              <a:t>Devel</a:t>
            </a:r>
            <a:r>
              <a:rPr lang="en-US" sz="1200" b="0" i="0" u="none" strike="noStrike" baseline="0" dirty="0">
                <a:latin typeface="PalatinoLTStd-Roman"/>
              </a:rPr>
              <a:t> </a:t>
            </a:r>
            <a:r>
              <a:rPr lang="en-US" sz="1200" b="0" i="0" u="none" strike="noStrike" baseline="0" dirty="0" err="1">
                <a:latin typeface="PalatinoLTStd-Roman"/>
              </a:rPr>
              <a:t>Ther</a:t>
            </a:r>
            <a:r>
              <a:rPr lang="en-US" sz="1200" b="0" i="0" u="none" strike="noStrike" baseline="0" dirty="0">
                <a:latin typeface="PalatinoLTStd-Roman"/>
              </a:rPr>
              <a:t> 12:1215–1238, 2018 29795977</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91</a:t>
            </a:fld>
            <a:endParaRPr lang="en-US"/>
          </a:p>
        </p:txBody>
      </p:sp>
    </p:spTree>
    <p:extLst>
      <p:ext uri="{BB962C8B-B14F-4D97-AF65-F5344CB8AC3E}">
        <p14:creationId xmlns:p14="http://schemas.microsoft.com/office/powerpoint/2010/main" val="3492188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latin typeface="PalatinoLTStd-Roman"/>
              </a:rPr>
              <a:t>McDonagh MS, Dana T, </a:t>
            </a:r>
            <a:r>
              <a:rPr lang="en-US" sz="1200" b="0" i="0" u="none" strike="noStrike" baseline="0" dirty="0" err="1">
                <a:latin typeface="PalatinoLTStd-Roman"/>
              </a:rPr>
              <a:t>Selph</a:t>
            </a:r>
            <a:r>
              <a:rPr lang="en-US" sz="1200" b="0" i="0" u="none" strike="noStrike" baseline="0" dirty="0">
                <a:latin typeface="PalatinoLTStd-Roman"/>
              </a:rPr>
              <a:t> S, et al: Treatments for adults with schizophrenia: a systematic review [Comparative Effectiveness Review No 198, AHRQ </a:t>
            </a:r>
            <a:r>
              <a:rPr lang="en-US" sz="1200" b="0" i="0" u="none" strike="noStrike" baseline="0" dirty="0" err="1">
                <a:latin typeface="PalatinoLTStd-Roman"/>
              </a:rPr>
              <a:t>Publ</a:t>
            </a:r>
            <a:r>
              <a:rPr lang="en-US" sz="1200" b="0" i="0" u="none" strike="noStrike" baseline="0" dirty="0">
                <a:latin typeface="PalatinoLTStd-Roman"/>
              </a:rPr>
              <a:t> No 17(18)-EHC031-EF]. Rockville, MD, Agency for Healthcare Research and Quality, October 2017. Available at: https://effectivehealthcare.ahrq.gov/topics/schizophrenia-adult/research-2017. </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6</a:t>
            </a:fld>
            <a:endParaRPr lang="en-US"/>
          </a:p>
        </p:txBody>
      </p:sp>
    </p:spTree>
    <p:extLst>
      <p:ext uri="{BB962C8B-B14F-4D97-AF65-F5344CB8AC3E}">
        <p14:creationId xmlns:p14="http://schemas.microsoft.com/office/powerpoint/2010/main" val="257185434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a:latin typeface="PalatinoLTStd-Roman"/>
              </a:rPr>
              <a:t>Anderson KE, </a:t>
            </a:r>
            <a:r>
              <a:rPr lang="en-US" sz="1200" b="0" i="0" u="none" strike="noStrike" baseline="0" dirty="0" err="1">
                <a:latin typeface="PalatinoLTStd-Roman"/>
              </a:rPr>
              <a:t>Stamler</a:t>
            </a:r>
            <a:r>
              <a:rPr lang="en-US" sz="1200" b="0" i="0" u="none" strike="noStrike" baseline="0" dirty="0">
                <a:latin typeface="PalatinoLTStd-Roman"/>
              </a:rPr>
              <a:t> D, Davis MD, et al: </a:t>
            </a:r>
            <a:r>
              <a:rPr lang="en-US" sz="1200" b="0" i="0" u="none" strike="noStrike" baseline="0" dirty="0" err="1">
                <a:latin typeface="PalatinoLTStd-Roman"/>
              </a:rPr>
              <a:t>Deutetrabenazine</a:t>
            </a:r>
            <a:r>
              <a:rPr lang="en-US" sz="1200" b="0" i="0" u="none" strike="noStrike" baseline="0" dirty="0">
                <a:latin typeface="PalatinoLTStd-Roman"/>
              </a:rPr>
              <a:t> for treatment of involuntary movements in patients with tardive dyskinesia (AIM-TD): a double-blind, </a:t>
            </a:r>
            <a:r>
              <a:rPr lang="en-US" sz="1200" b="0" i="0" u="none" strike="noStrike" baseline="0" dirty="0" err="1">
                <a:latin typeface="PalatinoLTStd-Roman"/>
              </a:rPr>
              <a:t>randomised</a:t>
            </a:r>
            <a:r>
              <a:rPr lang="en-US" sz="1200" b="0" i="0" u="none" strike="noStrike" baseline="0" dirty="0">
                <a:latin typeface="PalatinoLTStd-Roman"/>
              </a:rPr>
              <a:t>, placebo-controlled, phase 3 trial. Lancet </a:t>
            </a:r>
            <a:r>
              <a:rPr lang="pl-PL" sz="1200" b="0" i="0" u="none" strike="noStrike" baseline="0" dirty="0">
                <a:latin typeface="PalatinoLTStd-Roman"/>
              </a:rPr>
              <a:t>Psychiatry 4(8):595–604, 2017 28668671</a:t>
            </a:r>
            <a:endParaRPr lang="en-US" sz="1200" b="0" i="0" u="none" strike="noStrike" baseline="0" dirty="0">
              <a:latin typeface="PalatinoLTStd-Roman"/>
            </a:endParaRPr>
          </a:p>
          <a:p>
            <a:pPr marL="285750" indent="-285750" algn="l">
              <a:buFont typeface="Arial" panose="020B0604020202020204" pitchFamily="34" charset="0"/>
              <a:buChar char="•"/>
            </a:pPr>
            <a:r>
              <a:rPr lang="en-US" sz="1200" b="0" i="0" u="none" strike="noStrike" baseline="0" dirty="0">
                <a:latin typeface="PalatinoLTStd-Roman"/>
              </a:rPr>
              <a:t>Fernandez HH, Factor SA, Hauser RA, et al: Randomized controlled trial of </a:t>
            </a:r>
            <a:r>
              <a:rPr lang="en-US" sz="1200" b="0" i="0" u="none" strike="noStrike" baseline="0" dirty="0" err="1">
                <a:latin typeface="PalatinoLTStd-Roman"/>
              </a:rPr>
              <a:t>deutetrabenazine</a:t>
            </a:r>
            <a:r>
              <a:rPr lang="en-US" sz="1200" b="0" i="0" u="none" strike="noStrike" baseline="0" dirty="0">
                <a:latin typeface="PalatinoLTStd-Roman"/>
              </a:rPr>
              <a:t> for tardive dyskinesia: the ARM-TD study. Neurology 88(21):2003–2010, 2017 28446646</a:t>
            </a:r>
          </a:p>
          <a:p>
            <a:pPr marL="285750" indent="-285750" algn="l">
              <a:buFont typeface="Arial" panose="020B0604020202020204" pitchFamily="34" charset="0"/>
              <a:buChar char="•"/>
            </a:pPr>
            <a:r>
              <a:rPr lang="en-US" sz="1200" b="0" i="0" u="none" strike="noStrike" baseline="0" dirty="0">
                <a:latin typeface="PalatinoLTStd-Roman"/>
              </a:rPr>
              <a:t>Hauser RA, Fernandez HH, </a:t>
            </a:r>
            <a:r>
              <a:rPr lang="en-US" sz="1200" b="0" i="0" u="none" strike="noStrike" baseline="0" dirty="0" err="1">
                <a:latin typeface="PalatinoLTStd-Roman"/>
              </a:rPr>
              <a:t>Stamler</a:t>
            </a:r>
            <a:r>
              <a:rPr lang="en-US" sz="1200" b="0" i="0" u="none" strike="noStrike" baseline="0" dirty="0">
                <a:latin typeface="PalatinoLTStd-Roman"/>
              </a:rPr>
              <a:t> D, et al: 45 Long-term treatment with </a:t>
            </a:r>
            <a:r>
              <a:rPr lang="en-US" sz="1200" b="0" i="0" u="none" strike="noStrike" baseline="0" dirty="0" err="1">
                <a:latin typeface="PalatinoLTStd-Roman"/>
              </a:rPr>
              <a:t>deutetrabenazine</a:t>
            </a:r>
            <a:r>
              <a:rPr lang="en-US" sz="1200" b="0" i="0" u="none" strike="noStrike" baseline="0" dirty="0">
                <a:latin typeface="PalatinoLTStd-Roman"/>
              </a:rPr>
              <a:t> is associated with continued improvement in tardive dyskinesia: results from an open-label extension study. CNS </a:t>
            </a:r>
            <a:r>
              <a:rPr lang="en-US" sz="1200" b="0" i="0" u="none" strike="noStrike" baseline="0" dirty="0" err="1">
                <a:latin typeface="PalatinoLTStd-Roman"/>
              </a:rPr>
              <a:t>Spectr</a:t>
            </a:r>
            <a:r>
              <a:rPr lang="en-US" sz="1200" b="0" i="0" u="none" strike="noStrike" baseline="0" dirty="0">
                <a:latin typeface="PalatinoLTStd-Roman"/>
              </a:rPr>
              <a:t> 24(1):200–201, 2019 30859973</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baseline="0" dirty="0" err="1">
                <a:latin typeface="PalatinoLTStd-Roman"/>
              </a:rPr>
              <a:t>Solmi</a:t>
            </a:r>
            <a:r>
              <a:rPr lang="en-US" sz="1200" b="0" i="0" u="none" strike="noStrike" baseline="0" dirty="0">
                <a:latin typeface="PalatinoLTStd-Roman"/>
              </a:rPr>
              <a:t> M, </a:t>
            </a:r>
            <a:r>
              <a:rPr lang="en-US" sz="1200" b="0" i="0" u="none" strike="noStrike" baseline="0" dirty="0" err="1">
                <a:latin typeface="PalatinoLTStd-Roman"/>
              </a:rPr>
              <a:t>Pigato</a:t>
            </a:r>
            <a:r>
              <a:rPr lang="en-US" sz="1200" b="0" i="0" u="none" strike="noStrike" baseline="0" dirty="0">
                <a:latin typeface="PalatinoLTStd-Roman"/>
              </a:rPr>
              <a:t> G, Kane JM, </a:t>
            </a:r>
            <a:r>
              <a:rPr lang="en-US" sz="1200" b="0" i="0" u="none" strike="noStrike" baseline="0" dirty="0" err="1">
                <a:latin typeface="PalatinoLTStd-Roman"/>
              </a:rPr>
              <a:t>Correll</a:t>
            </a:r>
            <a:r>
              <a:rPr lang="en-US" sz="1200" b="0" i="0" u="none" strike="noStrike" baseline="0" dirty="0">
                <a:latin typeface="PalatinoLTStd-Roman"/>
              </a:rPr>
              <a:t> CU: Treatment of tardive dyskinesia with VMAT-2 inhibitors: a systematic review and meta-analysis of randomized controlled trials. Drug Des </a:t>
            </a:r>
            <a:r>
              <a:rPr lang="en-US" sz="1200" b="0" i="0" u="none" strike="noStrike" baseline="0" dirty="0" err="1">
                <a:latin typeface="PalatinoLTStd-Roman"/>
              </a:rPr>
              <a:t>Devel</a:t>
            </a:r>
            <a:r>
              <a:rPr lang="en-US" sz="1200" b="0" i="0" u="none" strike="noStrike" baseline="0" dirty="0">
                <a:latin typeface="PalatinoLTStd-Roman"/>
              </a:rPr>
              <a:t> </a:t>
            </a:r>
            <a:r>
              <a:rPr lang="en-US" sz="1200" b="0" i="0" u="none" strike="noStrike" baseline="0" dirty="0" err="1">
                <a:latin typeface="PalatinoLTStd-Roman"/>
              </a:rPr>
              <a:t>Ther</a:t>
            </a:r>
            <a:r>
              <a:rPr lang="en-US" sz="1200" b="0" i="0" u="none" strike="noStrike" baseline="0" dirty="0">
                <a:latin typeface="PalatinoLTStd-Roman"/>
              </a:rPr>
              <a:t> 12:1215–1238, 2018 29795977</a:t>
            </a:r>
            <a:endParaRPr lang="en-US" sz="1200" dirty="0"/>
          </a:p>
          <a:p>
            <a:pPr marL="285750" indent="-285750" algn="l">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92</a:t>
            </a:fld>
            <a:endParaRPr lang="en-US"/>
          </a:p>
        </p:txBody>
      </p:sp>
    </p:spTree>
    <p:extLst>
      <p:ext uri="{BB962C8B-B14F-4D97-AF65-F5344CB8AC3E}">
        <p14:creationId xmlns:p14="http://schemas.microsoft.com/office/powerpoint/2010/main" val="157600633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err="1">
                <a:latin typeface="PalatinoLTStd-Roman"/>
              </a:rPr>
              <a:t>Citrome</a:t>
            </a:r>
            <a:r>
              <a:rPr lang="en-US" sz="1200" b="0" i="0" u="none" strike="noStrike" baseline="0" dirty="0">
                <a:latin typeface="PalatinoLTStd-Roman"/>
              </a:rPr>
              <a:t> L: </a:t>
            </a:r>
            <a:r>
              <a:rPr lang="en-US" sz="1200" b="0" i="0" u="none" strike="noStrike" baseline="0" dirty="0" err="1">
                <a:latin typeface="PalatinoLTStd-Roman"/>
              </a:rPr>
              <a:t>Valbenazine</a:t>
            </a:r>
            <a:r>
              <a:rPr lang="en-US" sz="1200" b="0" i="0" u="none" strike="noStrike" baseline="0" dirty="0">
                <a:latin typeface="PalatinoLTStd-Roman"/>
              </a:rPr>
              <a:t> for tardive dyskinesia: a systematic review of the efficacy and safety profile for this newly approved novel medication—What is the number needed to treat, number needed to harm and likelihood to be helped or harmed? Int J Clin </a:t>
            </a:r>
            <a:r>
              <a:rPr lang="en-US" sz="1200" b="0" i="0" u="none" strike="noStrike" baseline="0" dirty="0" err="1">
                <a:latin typeface="PalatinoLTStd-Roman"/>
              </a:rPr>
              <a:t>Pract</a:t>
            </a:r>
            <a:r>
              <a:rPr lang="en-US" sz="1200" b="0" i="0" u="none" strike="noStrike" baseline="0" dirty="0">
                <a:latin typeface="PalatinoLTStd-Roman"/>
              </a:rPr>
              <a:t> 71(7), 2017 28497864</a:t>
            </a:r>
          </a:p>
          <a:p>
            <a:pPr marL="285750" indent="-285750" algn="l">
              <a:buFont typeface="Arial" panose="020B0604020202020204" pitchFamily="34" charset="0"/>
              <a:buChar char="•"/>
            </a:pPr>
            <a:r>
              <a:rPr lang="en-US" sz="1200" b="0" i="0" u="none" strike="noStrike" baseline="0" dirty="0" err="1">
                <a:latin typeface="PalatinoLTStd-Roman"/>
              </a:rPr>
              <a:t>Correll</a:t>
            </a:r>
            <a:r>
              <a:rPr lang="en-US" sz="1200" b="0" i="0" u="none" strike="noStrike" baseline="0" dirty="0">
                <a:latin typeface="PalatinoLTStd-Roman"/>
              </a:rPr>
              <a:t> CU, </a:t>
            </a:r>
            <a:r>
              <a:rPr lang="en-US" sz="1200" b="0" i="0" u="none" strike="noStrike" baseline="0" dirty="0" err="1">
                <a:latin typeface="PalatinoLTStd-Roman"/>
              </a:rPr>
              <a:t>Josiassen</a:t>
            </a:r>
            <a:r>
              <a:rPr lang="en-US" sz="1200" b="0" i="0" u="none" strike="noStrike" baseline="0" dirty="0">
                <a:latin typeface="PalatinoLTStd-Roman"/>
              </a:rPr>
              <a:t> RC, Liang GS, et al: Efficacy of </a:t>
            </a:r>
            <a:r>
              <a:rPr lang="en-US" sz="1200" b="0" i="0" u="none" strike="noStrike" baseline="0" dirty="0" err="1">
                <a:latin typeface="PalatinoLTStd-Roman"/>
              </a:rPr>
              <a:t>valbenazine</a:t>
            </a:r>
            <a:r>
              <a:rPr lang="en-US" sz="1200" b="0" i="0" u="none" strike="noStrike" baseline="0" dirty="0">
                <a:latin typeface="PalatinoLTStd-Roman"/>
              </a:rPr>
              <a:t> (NBI-98854) in treating subjects with tardive dyskinesia and mood disorder. </a:t>
            </a:r>
            <a:r>
              <a:rPr lang="en-US" sz="1200" b="0" i="0" u="none" strike="noStrike" baseline="0" dirty="0" err="1">
                <a:latin typeface="PalatinoLTStd-Roman"/>
              </a:rPr>
              <a:t>Psychopharmacol</a:t>
            </a:r>
            <a:r>
              <a:rPr lang="en-US" sz="1200" b="0" i="0" u="none" strike="noStrike" baseline="0" dirty="0">
                <a:latin typeface="PalatinoLTStd-Roman"/>
              </a:rPr>
              <a:t> Bull 47(3):53–60, 2017 28839340</a:t>
            </a:r>
          </a:p>
          <a:p>
            <a:pPr marL="285750" indent="-285750" algn="l">
              <a:buFont typeface="Arial" panose="020B0604020202020204" pitchFamily="34" charset="0"/>
              <a:buChar char="•"/>
            </a:pPr>
            <a:r>
              <a:rPr lang="en-US" sz="1200" b="0" i="0" u="none" strike="noStrike" baseline="0" dirty="0">
                <a:latin typeface="PalatinoLTStd-Roman"/>
              </a:rPr>
              <a:t>Factor SA, Remington G, </a:t>
            </a:r>
            <a:r>
              <a:rPr lang="en-US" sz="1200" b="0" i="0" u="none" strike="noStrike" baseline="0" dirty="0" err="1">
                <a:latin typeface="PalatinoLTStd-Roman"/>
              </a:rPr>
              <a:t>Comella</a:t>
            </a:r>
            <a:r>
              <a:rPr lang="en-US" sz="1200" b="0" i="0" u="none" strike="noStrike" baseline="0" dirty="0">
                <a:latin typeface="PalatinoLTStd-Roman"/>
              </a:rPr>
              <a:t> CL, et al: The effects of </a:t>
            </a:r>
            <a:r>
              <a:rPr lang="en-US" sz="1200" b="0" i="0" u="none" strike="noStrike" baseline="0" dirty="0" err="1">
                <a:latin typeface="PalatinoLTStd-Roman"/>
              </a:rPr>
              <a:t>valbenazine</a:t>
            </a:r>
            <a:r>
              <a:rPr lang="en-US" sz="1200" b="0" i="0" u="none" strike="noStrike" baseline="0" dirty="0">
                <a:latin typeface="PalatinoLTStd-Roman"/>
              </a:rPr>
              <a:t> in participants with tardive dyskinesia: results of the 1-year KINECT 3 extension study. J Clin Psychiatry 78(9):1344–1350, 2017 29141124</a:t>
            </a:r>
          </a:p>
          <a:p>
            <a:pPr marL="285750" indent="-285750" algn="l">
              <a:buFont typeface="Arial" panose="020B0604020202020204" pitchFamily="34" charset="0"/>
              <a:buChar char="•"/>
            </a:pPr>
            <a:r>
              <a:rPr lang="en-US" sz="1200" b="0" i="0" u="none" strike="noStrike" baseline="0" dirty="0">
                <a:latin typeface="PalatinoLTStd-Roman"/>
              </a:rPr>
              <a:t>Hauser RA, Factor SA, Marder SR, et al: KINECT 3: a phase 3 randomized, double-blind, placebo-controlled trial of </a:t>
            </a:r>
            <a:r>
              <a:rPr lang="en-US" sz="1200" b="0" i="0" u="none" strike="noStrike" baseline="0" dirty="0" err="1">
                <a:latin typeface="PalatinoLTStd-Roman"/>
              </a:rPr>
              <a:t>valbenazine</a:t>
            </a:r>
            <a:r>
              <a:rPr lang="en-US" sz="1200" b="0" i="0" u="none" strike="noStrike" baseline="0" dirty="0">
                <a:latin typeface="PalatinoLTStd-Roman"/>
              </a:rPr>
              <a:t> for tardive dyskinesia. Am J Psychiatry 174(5):476–484, 2017 28320223</a:t>
            </a:r>
          </a:p>
          <a:p>
            <a:pPr marL="285750" indent="-285750" algn="l">
              <a:buFont typeface="Arial" panose="020B0604020202020204" pitchFamily="34" charset="0"/>
              <a:buChar char="•"/>
            </a:pPr>
            <a:r>
              <a:rPr lang="en-US" sz="1200" b="0" i="0" u="none" strike="noStrike" baseline="0" dirty="0">
                <a:latin typeface="PalatinoLTStd-Roman"/>
              </a:rPr>
              <a:t>Kane JM, </a:t>
            </a:r>
            <a:r>
              <a:rPr lang="en-US" sz="1200" b="0" i="0" u="none" strike="noStrike" baseline="0" dirty="0" err="1">
                <a:latin typeface="PalatinoLTStd-Roman"/>
              </a:rPr>
              <a:t>Correll</a:t>
            </a:r>
            <a:r>
              <a:rPr lang="en-US" sz="1200" b="0" i="0" u="none" strike="noStrike" baseline="0" dirty="0">
                <a:latin typeface="PalatinoLTStd-Roman"/>
              </a:rPr>
              <a:t> CU, Liang GS, et al: Efficacy of </a:t>
            </a:r>
            <a:r>
              <a:rPr lang="en-US" sz="1200" b="0" i="0" u="none" strike="noStrike" baseline="0" dirty="0" err="1">
                <a:latin typeface="PalatinoLTStd-Roman"/>
              </a:rPr>
              <a:t>valbenazine</a:t>
            </a:r>
            <a:r>
              <a:rPr lang="en-US" sz="1200" b="0" i="0" u="none" strike="noStrike" baseline="0" dirty="0">
                <a:latin typeface="PalatinoLTStd-Roman"/>
              </a:rPr>
              <a:t> (NBI-98854) in treating subjects with tardive dyskinesia and schizophrenia or schizoaffective disorder. </a:t>
            </a:r>
            <a:r>
              <a:rPr lang="en-US" sz="1200" b="0" i="0" u="none" strike="noStrike" baseline="0" dirty="0" err="1">
                <a:latin typeface="PalatinoLTStd-Roman"/>
              </a:rPr>
              <a:t>Psychopharmacol</a:t>
            </a:r>
            <a:r>
              <a:rPr lang="en-US" sz="1200" b="0" i="0" u="none" strike="noStrike" baseline="0" dirty="0">
                <a:latin typeface="PalatinoLTStd-Roman"/>
              </a:rPr>
              <a:t> Bull 47(3):69–76, 2017 28839342</a:t>
            </a:r>
          </a:p>
          <a:p>
            <a:pPr marL="285750" indent="-285750" algn="l">
              <a:buFont typeface="Arial" panose="020B0604020202020204" pitchFamily="34" charset="0"/>
              <a:buChar char="•"/>
            </a:pPr>
            <a:r>
              <a:rPr lang="en-US" sz="1200" b="0" i="0" u="none" strike="noStrike" baseline="0" dirty="0">
                <a:latin typeface="PalatinoLTStd-Roman"/>
              </a:rPr>
              <a:t>O’Brien CF, Jimenez R, Hauser RA, et al: NBI-98854, a selective monoamine transport inhibitor for the treatment of tardive dyskinesia: a randomized, double-blind, placebo-controlled study. Mov </a:t>
            </a:r>
            <a:r>
              <a:rPr lang="en-US" sz="1200" b="0" i="0" u="none" strike="noStrike" baseline="0" dirty="0" err="1">
                <a:latin typeface="PalatinoLTStd-Roman"/>
              </a:rPr>
              <a:t>Disord</a:t>
            </a:r>
            <a:r>
              <a:rPr lang="en-US" sz="1200" b="0" i="0" u="none" strike="noStrike" baseline="0" dirty="0">
                <a:latin typeface="PalatinoLTStd-Roman"/>
              </a:rPr>
              <a:t> 30(12):1681–1687, 2015 26346941</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93</a:t>
            </a:fld>
            <a:endParaRPr lang="en-US"/>
          </a:p>
        </p:txBody>
      </p:sp>
    </p:spTree>
    <p:extLst>
      <p:ext uri="{BB962C8B-B14F-4D97-AF65-F5344CB8AC3E}">
        <p14:creationId xmlns:p14="http://schemas.microsoft.com/office/powerpoint/2010/main" val="103027179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a:latin typeface="PalatinoLTStd-Roman"/>
              </a:rPr>
              <a:t>Godwin-Austen RB, Clark T: Persistent phenothiazine dyskinesia treated with tetrabenazine. Br Med J 4(5778):25–26, 1971 4938245</a:t>
            </a:r>
          </a:p>
          <a:p>
            <a:pPr marL="285750" indent="-285750" algn="l">
              <a:buFont typeface="Arial" panose="020B0604020202020204" pitchFamily="34" charset="0"/>
              <a:buChar char="•"/>
            </a:pPr>
            <a:r>
              <a:rPr lang="en-US" sz="1200" b="0" i="0" u="none" strike="noStrike" baseline="0" dirty="0" err="1">
                <a:latin typeface="PalatinoLTStd-Roman"/>
              </a:rPr>
              <a:t>Kazamatsuri</a:t>
            </a:r>
            <a:r>
              <a:rPr lang="en-US" sz="1200" b="0" i="0" u="none" strike="noStrike" baseline="0" dirty="0">
                <a:latin typeface="PalatinoLTStd-Roman"/>
              </a:rPr>
              <a:t> H, </a:t>
            </a:r>
            <a:r>
              <a:rPr lang="en-US" sz="1200" b="0" i="0" u="none" strike="noStrike" baseline="0" dirty="0" err="1">
                <a:latin typeface="PalatinoLTStd-Roman"/>
              </a:rPr>
              <a:t>Chien</a:t>
            </a:r>
            <a:r>
              <a:rPr lang="en-US" sz="1200" b="0" i="0" u="none" strike="noStrike" baseline="0" dirty="0">
                <a:latin typeface="PalatinoLTStd-Roman"/>
              </a:rPr>
              <a:t> C, Cole JO: Treatment of tardive dyskinesia, I: clinical efficacy of a dopamine-depleting </a:t>
            </a:r>
            <a:r>
              <a:rPr lang="de-DE" sz="1200" b="0" i="0" u="none" strike="noStrike" baseline="0" dirty="0">
                <a:latin typeface="PalatinoLTStd-Roman"/>
              </a:rPr>
              <a:t>agent, tetrabenazine. Arch Gen Psychiatry 27(1):95–99, 1972 4555831</a:t>
            </a:r>
          </a:p>
          <a:p>
            <a:pPr marL="285750" indent="-285750" algn="l">
              <a:buFont typeface="Arial" panose="020B0604020202020204" pitchFamily="34" charset="0"/>
              <a:buChar char="•"/>
            </a:pPr>
            <a:r>
              <a:rPr lang="en-US" sz="1200" b="0" i="0" u="none" strike="noStrike" baseline="0" dirty="0">
                <a:latin typeface="PalatinoLTStd-Roman"/>
              </a:rPr>
              <a:t>Ondo WG, Hanna PA, Jankovic J: Tetrabenazine treatment for tardive dyskinesia: assessment by randomized </a:t>
            </a:r>
            <a:r>
              <a:rPr lang="pl-PL" sz="1200" b="0" i="0" u="none" strike="noStrike" baseline="0" dirty="0">
                <a:latin typeface="PalatinoLTStd-Roman"/>
              </a:rPr>
              <a:t>videotape protocol. Am J Psychiatry 156(8):1279–1281, 1999 10450276</a:t>
            </a:r>
            <a:endParaRPr lang="en-US" sz="1200" b="0" i="0" u="none" strike="noStrike" baseline="0" dirty="0">
              <a:latin typeface="PalatinoLTStd-Roman"/>
            </a:endParaRPr>
          </a:p>
          <a:p>
            <a:pPr algn="l"/>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94</a:t>
            </a:fld>
            <a:endParaRPr lang="en-US"/>
          </a:p>
        </p:txBody>
      </p:sp>
    </p:spTree>
    <p:extLst>
      <p:ext uri="{BB962C8B-B14F-4D97-AF65-F5344CB8AC3E}">
        <p14:creationId xmlns:p14="http://schemas.microsoft.com/office/powerpoint/2010/main" val="50817777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baseline="0" dirty="0">
                <a:latin typeface="PalatinoLTStd-Roman"/>
              </a:rPr>
              <a:t>American Psychiatric Association: Diagnostic and Statistical Manual of Mental Disorders, 5th Edition. Arlington, </a:t>
            </a:r>
            <a:r>
              <a:rPr lang="it-IT" sz="1200" b="0" i="0" u="none" strike="noStrike" baseline="0" dirty="0">
                <a:latin typeface="PalatinoLTStd-Roman"/>
              </a:rPr>
              <a:t>VA, American Psychiatric Association, 2013b</a:t>
            </a:r>
            <a:endParaRPr lang="en-US" dirty="0"/>
          </a:p>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95</a:t>
            </a:fld>
            <a:endParaRPr lang="en-US"/>
          </a:p>
        </p:txBody>
      </p:sp>
    </p:spTree>
    <p:extLst>
      <p:ext uri="{BB962C8B-B14F-4D97-AF65-F5344CB8AC3E}">
        <p14:creationId xmlns:p14="http://schemas.microsoft.com/office/powerpoint/2010/main" val="47952739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latin typeface="PalatinoLTStd-Roman"/>
              </a:rPr>
              <a:t>Anderson KK, Norman R, MacDougall A, et al: Effectiveness of early psychosis intervention: comparison of service users and nonusers in population-based health administrative data. Am J Psychiatry 175(5):443–452, 2018 29495897</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99</a:t>
            </a:fld>
            <a:endParaRPr lang="en-US"/>
          </a:p>
        </p:txBody>
      </p:sp>
    </p:spTree>
    <p:extLst>
      <p:ext uri="{BB962C8B-B14F-4D97-AF65-F5344CB8AC3E}">
        <p14:creationId xmlns:p14="http://schemas.microsoft.com/office/powerpoint/2010/main" val="375275081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a:latin typeface="PalatinoLTStd-Roman"/>
              </a:rPr>
              <a:t>Addington D, Anderson E, Kelly M, et al: Canadian practice guidelines for comprehensive community treatment for schizophrenia and schizophrenia spectrum disorders. Can J Psychiatry 62(9):662–672, 2017 28886669</a:t>
            </a:r>
          </a:p>
          <a:p>
            <a:pPr marL="285750" indent="-285750" algn="l">
              <a:buFont typeface="Arial" panose="020B0604020202020204" pitchFamily="34" charset="0"/>
              <a:buChar char="•"/>
            </a:pPr>
            <a:r>
              <a:rPr lang="en-US" sz="1200" b="0" i="0" u="none" strike="noStrike" baseline="0" dirty="0">
                <a:latin typeface="PalatinoLTStd-Roman"/>
              </a:rPr>
              <a:t>Cotton SM, </a:t>
            </a:r>
            <a:r>
              <a:rPr lang="en-US" sz="1200" b="0" i="0" u="none" strike="noStrike" baseline="0" dirty="0" err="1">
                <a:latin typeface="PalatinoLTStd-Roman"/>
              </a:rPr>
              <a:t>Filia</a:t>
            </a:r>
            <a:r>
              <a:rPr lang="en-US" sz="1200" b="0" i="0" u="none" strike="noStrike" baseline="0" dirty="0">
                <a:latin typeface="PalatinoLTStd-Roman"/>
              </a:rPr>
              <a:t> KM, Ratheesh A, et al: Early psychosis research at </a:t>
            </a:r>
            <a:r>
              <a:rPr lang="en-US" sz="1200" b="0" i="0" u="none" strike="noStrike" baseline="0" dirty="0" err="1">
                <a:latin typeface="PalatinoLTStd-Roman"/>
              </a:rPr>
              <a:t>Orygen</a:t>
            </a:r>
            <a:r>
              <a:rPr lang="en-US" sz="1200" b="0" i="0" u="none" strike="noStrike" baseline="0" dirty="0">
                <a:latin typeface="PalatinoLTStd-Roman"/>
              </a:rPr>
              <a:t>, the National Centre of Excellence in Youth Mental Health. Soc Psychiatry </a:t>
            </a:r>
            <a:r>
              <a:rPr lang="en-US" sz="1200" b="0" i="0" u="none" strike="noStrike" baseline="0" dirty="0" err="1">
                <a:latin typeface="PalatinoLTStd-Roman"/>
              </a:rPr>
              <a:t>Psychiatr</a:t>
            </a:r>
            <a:r>
              <a:rPr lang="en-US" sz="1200" b="0" i="0" u="none" strike="noStrike" baseline="0" dirty="0">
                <a:latin typeface="PalatinoLTStd-Roman"/>
              </a:rPr>
              <a:t> Epidemiol 51(1):1–13, 2016 26498752</a:t>
            </a:r>
          </a:p>
          <a:p>
            <a:pPr marL="285750" indent="-285750" algn="l">
              <a:buFont typeface="Arial" panose="020B0604020202020204" pitchFamily="34" charset="0"/>
              <a:buChar char="•"/>
            </a:pPr>
            <a:r>
              <a:rPr lang="en-US" sz="1200" b="0" i="0" u="none" strike="noStrike" baseline="0" dirty="0" err="1">
                <a:latin typeface="PalatinoLTStd-Roman"/>
              </a:rPr>
              <a:t>Malla</a:t>
            </a:r>
            <a:r>
              <a:rPr lang="en-US" sz="1200" b="0" i="0" u="none" strike="noStrike" baseline="0" dirty="0">
                <a:latin typeface="PalatinoLTStd-Roman"/>
              </a:rPr>
              <a:t> A, </a:t>
            </a:r>
            <a:r>
              <a:rPr lang="en-US" sz="1200" b="0" i="0" u="none" strike="noStrike" baseline="0" dirty="0" err="1">
                <a:latin typeface="PalatinoLTStd-Roman"/>
              </a:rPr>
              <a:t>McGorry</a:t>
            </a:r>
            <a:r>
              <a:rPr lang="en-US" sz="1200" b="0" i="0" u="none" strike="noStrike" baseline="0" dirty="0">
                <a:latin typeface="PalatinoLTStd-Roman"/>
              </a:rPr>
              <a:t> P: Early intervention in psychosis in young people: a population and public health perspective. Am J Public Health 109(S3):S181–S184, 2019 31242015</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102</a:t>
            </a:fld>
            <a:endParaRPr lang="en-US"/>
          </a:p>
        </p:txBody>
      </p:sp>
    </p:spTree>
    <p:extLst>
      <p:ext uri="{BB962C8B-B14F-4D97-AF65-F5344CB8AC3E}">
        <p14:creationId xmlns:p14="http://schemas.microsoft.com/office/powerpoint/2010/main" val="92897699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err="1">
                <a:latin typeface="PalatinoLTStd-Roman"/>
              </a:rPr>
              <a:t>Pekkala</a:t>
            </a:r>
            <a:r>
              <a:rPr lang="en-US" sz="1200" b="0" i="0" u="none" strike="noStrike" baseline="0" dirty="0">
                <a:latin typeface="PalatinoLTStd-Roman"/>
              </a:rPr>
              <a:t> E, </a:t>
            </a:r>
            <a:r>
              <a:rPr lang="en-US" sz="1200" b="0" i="0" u="none" strike="noStrike" baseline="0" dirty="0" err="1">
                <a:latin typeface="PalatinoLTStd-Roman"/>
              </a:rPr>
              <a:t>Merinder</a:t>
            </a:r>
            <a:r>
              <a:rPr lang="en-US" sz="1200" b="0" i="0" u="none" strike="noStrike" baseline="0" dirty="0">
                <a:latin typeface="PalatinoLTStd-Roman"/>
              </a:rPr>
              <a:t> L: Psychoeducation for schizophrenia. Cochrane Database Syst Rev (2):CD002831, 2002 12076455</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107</a:t>
            </a:fld>
            <a:endParaRPr lang="en-US"/>
          </a:p>
        </p:txBody>
      </p:sp>
    </p:spTree>
    <p:extLst>
      <p:ext uri="{BB962C8B-B14F-4D97-AF65-F5344CB8AC3E}">
        <p14:creationId xmlns:p14="http://schemas.microsoft.com/office/powerpoint/2010/main" val="350172102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a:latin typeface="PalatinoLTStd-Roman"/>
              </a:rPr>
              <a:t>Cook JA, </a:t>
            </a:r>
            <a:r>
              <a:rPr lang="en-US" sz="1200" b="0" i="0" u="none" strike="noStrike" baseline="0" dirty="0" err="1">
                <a:latin typeface="PalatinoLTStd-Roman"/>
              </a:rPr>
              <a:t>Leff</a:t>
            </a:r>
            <a:r>
              <a:rPr lang="en-US" sz="1200" b="0" i="0" u="none" strike="noStrike" baseline="0" dirty="0">
                <a:latin typeface="PalatinoLTStd-Roman"/>
              </a:rPr>
              <a:t> HS, </a:t>
            </a:r>
            <a:r>
              <a:rPr lang="en-US" sz="1200" b="0" i="0" u="none" strike="noStrike" baseline="0" dirty="0" err="1">
                <a:latin typeface="PalatinoLTStd-Roman"/>
              </a:rPr>
              <a:t>Blyler</a:t>
            </a:r>
            <a:r>
              <a:rPr lang="en-US" sz="1200" b="0" i="0" u="none" strike="noStrike" baseline="0" dirty="0">
                <a:latin typeface="PalatinoLTStd-Roman"/>
              </a:rPr>
              <a:t> CR, et al: Results of a multisite randomized trial of supported employment interventions for individuals with severe mental illness. Arch Gen Psychiatry 62(5):505–512, 2005 15867103</a:t>
            </a:r>
          </a:p>
          <a:p>
            <a:pPr marL="285750" indent="-285750" algn="l">
              <a:buFont typeface="Arial" panose="020B0604020202020204" pitchFamily="34" charset="0"/>
              <a:buChar char="•"/>
            </a:pPr>
            <a:r>
              <a:rPr lang="en-US" sz="1200" b="0" i="0" u="none" strike="noStrike" baseline="0" dirty="0">
                <a:latin typeface="PalatinoLTStd-Roman"/>
              </a:rPr>
              <a:t>Kinoshita Y, Furukawa TA, Kinoshita K, et al: Supported employment for adults with severe mental illness. Cochrane Database Syst Rev Sep 13(9):CD008297, 2013 24030739</a:t>
            </a:r>
          </a:p>
          <a:p>
            <a:pPr marL="285750" indent="-285750" algn="l">
              <a:buFont typeface="Arial" panose="020B0604020202020204" pitchFamily="34" charset="0"/>
              <a:buChar char="•"/>
            </a:pPr>
            <a:r>
              <a:rPr lang="en-US" sz="1200" b="0" i="0" u="none" strike="noStrike" baseline="0" dirty="0" err="1">
                <a:latin typeface="PalatinoLTStd-Roman"/>
              </a:rPr>
              <a:t>Mueser</a:t>
            </a:r>
            <a:r>
              <a:rPr lang="en-US" sz="1200" b="0" i="0" u="none" strike="noStrike" baseline="0" dirty="0">
                <a:latin typeface="PalatinoLTStd-Roman"/>
              </a:rPr>
              <a:t> KT, Clark RE, Haines M, et al: The Hartford study of supported employment for persons with severe </a:t>
            </a:r>
            <a:r>
              <a:rPr lang="fr-FR" sz="1200" b="0" i="0" u="none" strike="noStrike" baseline="0" dirty="0">
                <a:latin typeface="PalatinoLTStd-Roman"/>
              </a:rPr>
              <a:t>mental </a:t>
            </a:r>
            <a:r>
              <a:rPr lang="fr-FR" sz="1200" b="0" i="0" u="none" strike="noStrike" baseline="0" dirty="0" err="1">
                <a:latin typeface="PalatinoLTStd-Roman"/>
              </a:rPr>
              <a:t>illness</a:t>
            </a:r>
            <a:r>
              <a:rPr lang="fr-FR" sz="1200" b="0" i="0" u="none" strike="noStrike" baseline="0" dirty="0">
                <a:latin typeface="PalatinoLTStd-Roman"/>
              </a:rPr>
              <a:t>. J Consult Clin </a:t>
            </a:r>
            <a:r>
              <a:rPr lang="fr-FR" sz="1200" b="0" i="0" u="none" strike="noStrike" baseline="0" dirty="0" err="1">
                <a:latin typeface="PalatinoLTStd-Roman"/>
              </a:rPr>
              <a:t>Psychol</a:t>
            </a:r>
            <a:r>
              <a:rPr lang="fr-FR" sz="1200" b="0" i="0" u="none" strike="noStrike" baseline="0" dirty="0">
                <a:latin typeface="PalatinoLTStd-Roman"/>
              </a:rPr>
              <a:t> 72(3):479–490, 2004 15279531</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110</a:t>
            </a:fld>
            <a:endParaRPr lang="en-US"/>
          </a:p>
        </p:txBody>
      </p:sp>
    </p:spTree>
    <p:extLst>
      <p:ext uri="{BB962C8B-B14F-4D97-AF65-F5344CB8AC3E}">
        <p14:creationId xmlns:p14="http://schemas.microsoft.com/office/powerpoint/2010/main" val="171490895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112</a:t>
            </a:fld>
            <a:endParaRPr lang="en-US"/>
          </a:p>
        </p:txBody>
      </p:sp>
    </p:spTree>
    <p:extLst>
      <p:ext uri="{BB962C8B-B14F-4D97-AF65-F5344CB8AC3E}">
        <p14:creationId xmlns:p14="http://schemas.microsoft.com/office/powerpoint/2010/main" val="91223292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a:latin typeface="PalatinoLTStd-Roman"/>
              </a:rPr>
              <a:t>Marshall M, Lockwood A: Assertive community treatment for people with severe mental disorders. Cochrane Database Syst Rev (2):CD001089, 2000 10796415</a:t>
            </a:r>
          </a:p>
          <a:p>
            <a:pPr marL="285750" indent="-285750" algn="l">
              <a:buFont typeface="Arial" panose="020B0604020202020204" pitchFamily="34" charset="0"/>
              <a:buChar char="•"/>
            </a:pPr>
            <a:r>
              <a:rPr lang="en-US" sz="1200" b="0" i="0" u="none" strike="noStrike" baseline="0" dirty="0" err="1">
                <a:latin typeface="PalatinoLTStd-Roman"/>
              </a:rPr>
              <a:t>Sytema</a:t>
            </a:r>
            <a:r>
              <a:rPr lang="en-US" sz="1200" b="0" i="0" u="none" strike="noStrike" baseline="0" dirty="0">
                <a:latin typeface="PalatinoLTStd-Roman"/>
              </a:rPr>
              <a:t> S, </a:t>
            </a:r>
            <a:r>
              <a:rPr lang="en-US" sz="1200" b="0" i="0" u="none" strike="noStrike" baseline="0" dirty="0" err="1">
                <a:latin typeface="PalatinoLTStd-Roman"/>
              </a:rPr>
              <a:t>Wunderink</a:t>
            </a:r>
            <a:r>
              <a:rPr lang="en-US" sz="1200" b="0" i="0" u="none" strike="noStrike" baseline="0" dirty="0">
                <a:latin typeface="PalatinoLTStd-Roman"/>
              </a:rPr>
              <a:t> L, </a:t>
            </a:r>
            <a:r>
              <a:rPr lang="en-US" sz="1200" b="0" i="0" u="none" strike="noStrike" baseline="0" dirty="0" err="1">
                <a:latin typeface="PalatinoLTStd-Roman"/>
              </a:rPr>
              <a:t>Bloemers</a:t>
            </a:r>
            <a:r>
              <a:rPr lang="en-US" sz="1200" b="0" i="0" u="none" strike="noStrike" baseline="0" dirty="0">
                <a:latin typeface="PalatinoLTStd-Roman"/>
              </a:rPr>
              <a:t> W, et al: Assertive community treatment in the Netherlands: a randomized controlled trial. Acta </a:t>
            </a:r>
            <a:r>
              <a:rPr lang="en-US" sz="1200" b="0" i="0" u="none" strike="noStrike" baseline="0" dirty="0" err="1">
                <a:latin typeface="PalatinoLTStd-Roman"/>
              </a:rPr>
              <a:t>Psychiatr</a:t>
            </a:r>
            <a:r>
              <a:rPr lang="en-US" sz="1200" b="0" i="0" u="none" strike="noStrike" baseline="0" dirty="0">
                <a:latin typeface="PalatinoLTStd-Roman"/>
              </a:rPr>
              <a:t> </a:t>
            </a:r>
            <a:r>
              <a:rPr lang="en-US" sz="1200" b="0" i="0" u="none" strike="noStrike" baseline="0" dirty="0" err="1">
                <a:latin typeface="PalatinoLTStd-Roman"/>
              </a:rPr>
              <a:t>Scand</a:t>
            </a:r>
            <a:r>
              <a:rPr lang="en-US" sz="1200" b="0" i="0" u="none" strike="noStrike" baseline="0" dirty="0">
                <a:latin typeface="PalatinoLTStd-Roman"/>
              </a:rPr>
              <a:t> 116(2):105–112, 2007 17650271</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114</a:t>
            </a:fld>
            <a:endParaRPr lang="en-US"/>
          </a:p>
        </p:txBody>
      </p:sp>
    </p:spTree>
    <p:extLst>
      <p:ext uri="{BB962C8B-B14F-4D97-AF65-F5344CB8AC3E}">
        <p14:creationId xmlns:p14="http://schemas.microsoft.com/office/powerpoint/2010/main" val="2968823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To highlight the importance of including both pharmacological and non-pharmacological approaches in treatment planning, all s</a:t>
            </a:r>
            <a:r>
              <a:rPr lang="en-US" dirty="0"/>
              <a:t>ubsequent guideline statements on pharmacotherapy and psychosocial interventions should not be viewed as standing alone.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19</a:t>
            </a:fld>
            <a:endParaRPr lang="en-US"/>
          </a:p>
        </p:txBody>
      </p:sp>
    </p:spTree>
    <p:extLst>
      <p:ext uri="{BB962C8B-B14F-4D97-AF65-F5344CB8AC3E}">
        <p14:creationId xmlns:p14="http://schemas.microsoft.com/office/powerpoint/2010/main" val="11587645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a:latin typeface="PalatinoLTStd-Roman"/>
              </a:rPr>
              <a:t>Barrowclough C, Tarrier N, Lewis S, et al: </a:t>
            </a:r>
            <a:r>
              <a:rPr lang="en-US" sz="1200" b="0" i="0" u="none" strike="noStrike" baseline="0" dirty="0" err="1">
                <a:latin typeface="PalatinoLTStd-Roman"/>
              </a:rPr>
              <a:t>Randomised</a:t>
            </a:r>
            <a:r>
              <a:rPr lang="en-US" sz="1200" b="0" i="0" u="none" strike="noStrike" baseline="0" dirty="0">
                <a:latin typeface="PalatinoLTStd-Roman"/>
              </a:rPr>
              <a:t> controlled effectiveness trial of a needs-based psychosocial intervention service for </a:t>
            </a:r>
            <a:r>
              <a:rPr lang="en-US" sz="1200" b="0" i="0" u="none" strike="noStrike" baseline="0" dirty="0" err="1">
                <a:latin typeface="PalatinoLTStd-Roman"/>
              </a:rPr>
              <a:t>carers</a:t>
            </a:r>
            <a:r>
              <a:rPr lang="en-US" sz="1200" b="0" i="0" u="none" strike="noStrike" baseline="0" dirty="0">
                <a:latin typeface="PalatinoLTStd-Roman"/>
              </a:rPr>
              <a:t> of people with schizophrenia. Br J Psychiatry 174:505–511, 1999 10616628</a:t>
            </a:r>
          </a:p>
          <a:p>
            <a:pPr marL="285750" indent="-285750" algn="l">
              <a:buFont typeface="Arial" panose="020B0604020202020204" pitchFamily="34" charset="0"/>
              <a:buChar char="•"/>
            </a:pPr>
            <a:r>
              <a:rPr lang="en-US" sz="1200" b="0" i="0" u="none" strike="noStrike" baseline="0" dirty="0">
                <a:latin typeface="PalatinoLTStd-Roman"/>
              </a:rPr>
              <a:t>Dyck DG, Short RA, Hendryx MS, et al: Management of negative symptoms among patients with schizophrenia attending multiple-family groups. </a:t>
            </a:r>
            <a:r>
              <a:rPr lang="en-US" sz="1200" b="0" i="0" u="none" strike="noStrike" baseline="0" dirty="0" err="1">
                <a:latin typeface="PalatinoLTStd-Roman"/>
              </a:rPr>
              <a:t>Psychiatr</a:t>
            </a:r>
            <a:r>
              <a:rPr lang="en-US" sz="1200" b="0" i="0" u="none" strike="noStrike" baseline="0" dirty="0">
                <a:latin typeface="PalatinoLTStd-Roman"/>
              </a:rPr>
              <a:t> Serv 51(4):513–519, 2000 10737828</a:t>
            </a:r>
          </a:p>
          <a:p>
            <a:pPr marL="285750" indent="-285750" algn="l">
              <a:buFont typeface="Arial" panose="020B0604020202020204" pitchFamily="34" charset="0"/>
              <a:buChar char="•"/>
            </a:pPr>
            <a:r>
              <a:rPr lang="en-US" sz="1200" b="0" i="0" u="none" strike="noStrike" baseline="0" dirty="0" err="1">
                <a:latin typeface="PalatinoLTStd-Roman"/>
              </a:rPr>
              <a:t>Garety</a:t>
            </a:r>
            <a:r>
              <a:rPr lang="en-US" sz="1200" b="0" i="0" u="none" strike="noStrike" baseline="0" dirty="0">
                <a:latin typeface="PalatinoLTStd-Roman"/>
              </a:rPr>
              <a:t> PA, Fowler DG, Freeman D, et al: Cognitive-</a:t>
            </a:r>
            <a:r>
              <a:rPr lang="en-US" sz="1200" b="0" i="0" u="none" strike="noStrike" baseline="0" dirty="0" err="1">
                <a:latin typeface="PalatinoLTStd-Roman"/>
              </a:rPr>
              <a:t>behavioural</a:t>
            </a:r>
            <a:r>
              <a:rPr lang="en-US" sz="1200" b="0" i="0" u="none" strike="noStrike" baseline="0" dirty="0">
                <a:latin typeface="PalatinoLTStd-Roman"/>
              </a:rPr>
              <a:t> therapy and family intervention for relapse prevention and symptom reduction in psychosis: </a:t>
            </a:r>
            <a:r>
              <a:rPr lang="en-US" sz="1200" b="0" i="0" u="none" strike="noStrike" baseline="0" dirty="0" err="1">
                <a:latin typeface="PalatinoLTStd-Roman"/>
              </a:rPr>
              <a:t>randomised</a:t>
            </a:r>
            <a:r>
              <a:rPr lang="en-US" sz="1200" b="0" i="0" u="none" strike="noStrike" baseline="0" dirty="0">
                <a:latin typeface="PalatinoLTStd-Roman"/>
              </a:rPr>
              <a:t> controlled trial. Br J Psychiatry 192(6):412–423, 2008 18515890</a:t>
            </a:r>
          </a:p>
          <a:p>
            <a:pPr marL="285750" indent="-285750" algn="l">
              <a:buFont typeface="Arial" panose="020B0604020202020204" pitchFamily="34" charset="0"/>
              <a:buChar char="•"/>
            </a:pPr>
            <a:r>
              <a:rPr lang="en-US" sz="1200" b="0" i="0" u="none" strike="noStrike" baseline="0" dirty="0" err="1">
                <a:latin typeface="PalatinoLTStd-Roman"/>
              </a:rPr>
              <a:t>Kopelowicz</a:t>
            </a:r>
            <a:r>
              <a:rPr lang="en-US" sz="1200" b="0" i="0" u="none" strike="noStrike" baseline="0" dirty="0">
                <a:latin typeface="PalatinoLTStd-Roman"/>
              </a:rPr>
              <a:t> A, Zarate R, Wallace CJ, et al: The ability of multifamily groups to improve treatment adherence in Mexican Americans with schizophrenia. Arch Gen Psychiatry 69(3):265–273, 2012 22393219</a:t>
            </a:r>
          </a:p>
          <a:p>
            <a:pPr marL="285750" indent="-285750" algn="l">
              <a:buFont typeface="Arial" panose="020B0604020202020204" pitchFamily="34" charset="0"/>
              <a:buChar char="•"/>
            </a:pPr>
            <a:r>
              <a:rPr lang="en-US" sz="1200" b="0" i="0" u="none" strike="noStrike" baseline="0" dirty="0">
                <a:latin typeface="PalatinoLTStd-Roman"/>
              </a:rPr>
              <a:t>Mayoral F, Berrozpe A, de la Higuera J, et al: Efficacy of a family intervention program for prevention of hospitalization in patients with schizophrenia: a naturalistic multicenter controlled and randomized study in Spain. Rev </a:t>
            </a:r>
            <a:r>
              <a:rPr lang="en-US" sz="1200" b="0" i="0" u="none" strike="noStrike" baseline="0" dirty="0" err="1">
                <a:latin typeface="PalatinoLTStd-Roman"/>
              </a:rPr>
              <a:t>Psiquiatr</a:t>
            </a:r>
            <a:r>
              <a:rPr lang="en-US" sz="1200" b="0" i="0" u="none" strike="noStrike" baseline="0" dirty="0">
                <a:latin typeface="PalatinoLTStd-Roman"/>
              </a:rPr>
              <a:t> </a:t>
            </a:r>
            <a:r>
              <a:rPr lang="en-US" sz="1200" b="0" i="0" u="none" strike="noStrike" baseline="0" dirty="0" err="1">
                <a:latin typeface="PalatinoLTStd-Roman"/>
              </a:rPr>
              <a:t>Salud</a:t>
            </a:r>
            <a:r>
              <a:rPr lang="en-US" sz="1200" b="0" i="0" u="none" strike="noStrike" baseline="0" dirty="0">
                <a:latin typeface="PalatinoLTStd-Roman"/>
              </a:rPr>
              <a:t> </a:t>
            </a:r>
            <a:r>
              <a:rPr lang="en-US" sz="1200" b="0" i="0" u="none" strike="noStrike" baseline="0" dirty="0" err="1">
                <a:latin typeface="PalatinoLTStd-Roman"/>
              </a:rPr>
              <a:t>Ment</a:t>
            </a:r>
            <a:r>
              <a:rPr lang="en-US" sz="1200" b="0" i="0" u="none" strike="noStrike" baseline="0" dirty="0">
                <a:latin typeface="PalatinoLTStd-Roman"/>
              </a:rPr>
              <a:t> 8(2):83–91, 2015 25017624</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baseline="0" dirty="0" err="1">
                <a:latin typeface="PalatinoLTStd-Roman"/>
              </a:rPr>
              <a:t>Pharoah</a:t>
            </a:r>
            <a:r>
              <a:rPr lang="en-US" sz="1200" b="0" i="0" u="none" strike="noStrike" baseline="0" dirty="0">
                <a:latin typeface="PalatinoLTStd-Roman"/>
              </a:rPr>
              <a:t> F, Mari J, Rathbone J, Wong W: Family intervention for schizophrenia. Cochrane Database Syst Rev </a:t>
            </a:r>
            <a:r>
              <a:rPr lang="pl-PL" sz="1200" b="0" i="0" u="none" strike="noStrike" baseline="0" dirty="0">
                <a:latin typeface="PalatinoLTStd-Roman"/>
              </a:rPr>
              <a:t>Dec 8(12):CD000088, 2010 21154340</a:t>
            </a:r>
            <a:endParaRPr lang="en-US" sz="1200" b="0" i="0" u="none" strike="noStrike" baseline="0" dirty="0">
              <a:latin typeface="PalatinoLTStd-Roman"/>
            </a:endParaRPr>
          </a:p>
          <a:p>
            <a:pPr marL="285750" indent="-285750" algn="l">
              <a:buFont typeface="Arial" panose="020B0604020202020204" pitchFamily="34" charset="0"/>
              <a:buChar char="•"/>
            </a:pPr>
            <a:r>
              <a:rPr lang="en-US" sz="1200" b="0" i="0" u="none" strike="noStrike" baseline="0" dirty="0" err="1">
                <a:latin typeface="PalatinoLTStd-Roman"/>
              </a:rPr>
              <a:t>Sellwood</a:t>
            </a:r>
            <a:r>
              <a:rPr lang="en-US" sz="1200" b="0" i="0" u="none" strike="noStrike" baseline="0" dirty="0">
                <a:latin typeface="PalatinoLTStd-Roman"/>
              </a:rPr>
              <a:t> W, Barrowclough C, Tarrier N, et al: Needs-based cognitive-</a:t>
            </a:r>
            <a:r>
              <a:rPr lang="en-US" sz="1200" b="0" i="0" u="none" strike="noStrike" baseline="0" dirty="0" err="1">
                <a:latin typeface="PalatinoLTStd-Roman"/>
              </a:rPr>
              <a:t>behavioural</a:t>
            </a:r>
            <a:r>
              <a:rPr lang="en-US" sz="1200" b="0" i="0" u="none" strike="noStrike" baseline="0" dirty="0">
                <a:latin typeface="PalatinoLTStd-Roman"/>
              </a:rPr>
              <a:t> family intervention for </a:t>
            </a:r>
            <a:r>
              <a:rPr lang="en-US" sz="1200" b="0" i="0" u="none" strike="noStrike" baseline="0" dirty="0" err="1">
                <a:latin typeface="PalatinoLTStd-Roman"/>
              </a:rPr>
              <a:t>carers</a:t>
            </a:r>
            <a:r>
              <a:rPr lang="en-US" sz="1200" b="0" i="0" u="none" strike="noStrike" baseline="0" dirty="0">
                <a:latin typeface="PalatinoLTStd-Roman"/>
              </a:rPr>
              <a:t> of patients suffering from schizophrenia: 12-month follow-up. Acta </a:t>
            </a:r>
            <a:r>
              <a:rPr lang="en-US" sz="1200" b="0" i="0" u="none" strike="noStrike" baseline="0" dirty="0" err="1">
                <a:latin typeface="PalatinoLTStd-Roman"/>
              </a:rPr>
              <a:t>Psychiatr</a:t>
            </a:r>
            <a:r>
              <a:rPr lang="en-US" sz="1200" b="0" i="0" u="none" strike="noStrike" baseline="0" dirty="0">
                <a:latin typeface="PalatinoLTStd-Roman"/>
              </a:rPr>
              <a:t> </a:t>
            </a:r>
            <a:r>
              <a:rPr lang="en-US" sz="1200" b="0" i="0" u="none" strike="noStrike" baseline="0" dirty="0" err="1">
                <a:latin typeface="PalatinoLTStd-Roman"/>
              </a:rPr>
              <a:t>Scand</a:t>
            </a:r>
            <a:r>
              <a:rPr lang="en-US" sz="1200" b="0" i="0" u="none" strike="noStrike" baseline="0" dirty="0">
                <a:latin typeface="PalatinoLTStd-Roman"/>
              </a:rPr>
              <a:t> 104(5):346–355, 2001 11722315</a:t>
            </a:r>
          </a:p>
          <a:p>
            <a:pPr marL="285750" indent="-285750" algn="l">
              <a:buFont typeface="Arial" panose="020B0604020202020204" pitchFamily="34" charset="0"/>
              <a:buChar char="•"/>
            </a:pPr>
            <a:r>
              <a:rPr lang="en-US" sz="1200" b="0" i="0" u="none" strike="noStrike" baseline="0" dirty="0" err="1">
                <a:latin typeface="PalatinoLTStd-Roman"/>
              </a:rPr>
              <a:t>Sellwood</a:t>
            </a:r>
            <a:r>
              <a:rPr lang="en-US" sz="1200" b="0" i="0" u="none" strike="noStrike" baseline="0" dirty="0">
                <a:latin typeface="PalatinoLTStd-Roman"/>
              </a:rPr>
              <a:t> W, </a:t>
            </a:r>
            <a:r>
              <a:rPr lang="en-US" sz="1200" b="0" i="0" u="none" strike="noStrike" baseline="0" dirty="0" err="1">
                <a:latin typeface="PalatinoLTStd-Roman"/>
              </a:rPr>
              <a:t>Wittkowski</a:t>
            </a:r>
            <a:r>
              <a:rPr lang="en-US" sz="1200" b="0" i="0" u="none" strike="noStrike" baseline="0" dirty="0">
                <a:latin typeface="PalatinoLTStd-Roman"/>
              </a:rPr>
              <a:t> A, Tarrier N, Barrowclough C: Needs-based cognitive-</a:t>
            </a:r>
            <a:r>
              <a:rPr lang="en-US" sz="1200" b="0" i="0" u="none" strike="noStrike" baseline="0" dirty="0" err="1">
                <a:latin typeface="PalatinoLTStd-Roman"/>
              </a:rPr>
              <a:t>behavioural</a:t>
            </a:r>
            <a:r>
              <a:rPr lang="en-US" sz="1200" b="0" i="0" u="none" strike="noStrike" baseline="0" dirty="0">
                <a:latin typeface="PalatinoLTStd-Roman"/>
              </a:rPr>
              <a:t> family intervention for patients suffering from schizophrenia: 5-year follow-up of a randomized controlled effectiveness trial. </a:t>
            </a:r>
            <a:r>
              <a:rPr lang="pl-PL" sz="1200" b="0" i="0" u="none" strike="noStrike" baseline="0" dirty="0">
                <a:latin typeface="PalatinoLTStd-Roman"/>
              </a:rPr>
              <a:t>Acta Psychiatr Scand 116(6):447–452, 2007 17961200</a:t>
            </a:r>
            <a:endParaRPr lang="en-US" sz="1200" b="0" i="0" u="none" strike="noStrike" baseline="0" dirty="0">
              <a:latin typeface="PalatinoLTStd-Roman"/>
            </a:endParaRPr>
          </a:p>
          <a:p>
            <a:pPr marL="285750" indent="-285750" algn="l">
              <a:buFont typeface="Arial" panose="020B0604020202020204" pitchFamily="34" charset="0"/>
              <a:buChar char="•"/>
            </a:pPr>
            <a:r>
              <a:rPr lang="en-US" sz="1200" b="0" i="0" u="none" strike="noStrike" baseline="0" dirty="0">
                <a:latin typeface="PalatinoLTStd-Roman"/>
              </a:rPr>
              <a:t>Valencia M, </a:t>
            </a:r>
            <a:r>
              <a:rPr lang="en-US" sz="1200" b="0" i="0" u="none" strike="noStrike" baseline="0" dirty="0" err="1">
                <a:latin typeface="PalatinoLTStd-Roman"/>
              </a:rPr>
              <a:t>Rascon</a:t>
            </a:r>
            <a:r>
              <a:rPr lang="en-US" sz="1200" b="0" i="0" u="none" strike="noStrike" baseline="0" dirty="0">
                <a:latin typeface="PalatinoLTStd-Roman"/>
              </a:rPr>
              <a:t> ML, Juarez F, </a:t>
            </a:r>
            <a:r>
              <a:rPr lang="en-US" sz="1200" b="0" i="0" u="none" strike="noStrike" baseline="0" dirty="0" err="1">
                <a:latin typeface="PalatinoLTStd-Roman"/>
              </a:rPr>
              <a:t>Murow</a:t>
            </a:r>
            <a:r>
              <a:rPr lang="en-US" sz="1200" b="0" i="0" u="none" strike="noStrike" baseline="0" dirty="0">
                <a:latin typeface="PalatinoLTStd-Roman"/>
              </a:rPr>
              <a:t> E: A psychosocial skills training approach in Mexican out-patients with schizophrenia. Psychol Med 37(10):1393–1402, 2007 17472761</a:t>
            </a:r>
          </a:p>
        </p:txBody>
      </p:sp>
      <p:sp>
        <p:nvSpPr>
          <p:cNvPr id="4" name="Slide Number Placeholder 3"/>
          <p:cNvSpPr>
            <a:spLocks noGrp="1"/>
          </p:cNvSpPr>
          <p:nvPr>
            <p:ph type="sldNum" sz="quarter" idx="5"/>
          </p:nvPr>
        </p:nvSpPr>
        <p:spPr/>
        <p:txBody>
          <a:bodyPr/>
          <a:lstStyle/>
          <a:p>
            <a:fld id="{B1E81D03-0386-1448-BCBB-5C49E9D65F15}" type="slidenum">
              <a:rPr lang="en-US" smtClean="0"/>
              <a:t>118</a:t>
            </a:fld>
            <a:endParaRPr lang="en-US"/>
          </a:p>
        </p:txBody>
      </p:sp>
    </p:spTree>
    <p:extLst>
      <p:ext uri="{BB962C8B-B14F-4D97-AF65-F5344CB8AC3E}">
        <p14:creationId xmlns:p14="http://schemas.microsoft.com/office/powerpoint/2010/main" val="186957689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120</a:t>
            </a:fld>
            <a:endParaRPr lang="en-US"/>
          </a:p>
        </p:txBody>
      </p:sp>
    </p:spTree>
    <p:extLst>
      <p:ext uri="{BB962C8B-B14F-4D97-AF65-F5344CB8AC3E}">
        <p14:creationId xmlns:p14="http://schemas.microsoft.com/office/powerpoint/2010/main" val="96520330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a:latin typeface="PalatinoLTStd-Roman"/>
              </a:rPr>
              <a:t>Hasson-</a:t>
            </a:r>
            <a:r>
              <a:rPr lang="en-US" sz="1200" b="0" i="0" u="none" strike="noStrike" baseline="0" dirty="0" err="1">
                <a:latin typeface="PalatinoLTStd-Roman"/>
              </a:rPr>
              <a:t>Ohayon</a:t>
            </a:r>
            <a:r>
              <a:rPr lang="en-US" sz="1200" b="0" i="0" u="none" strike="noStrike" baseline="0" dirty="0">
                <a:latin typeface="PalatinoLTStd-Roman"/>
              </a:rPr>
              <a:t> I, Roe D, </a:t>
            </a:r>
            <a:r>
              <a:rPr lang="en-US" sz="1200" b="0" i="0" u="none" strike="noStrike" baseline="0" dirty="0" err="1">
                <a:latin typeface="PalatinoLTStd-Roman"/>
              </a:rPr>
              <a:t>Kravetz</a:t>
            </a:r>
            <a:r>
              <a:rPr lang="en-US" sz="1200" b="0" i="0" u="none" strike="noStrike" baseline="0" dirty="0">
                <a:latin typeface="PalatinoLTStd-Roman"/>
              </a:rPr>
              <a:t> S: A randomized controlled trial of the effectiveness of the Illness Management and Recovery Program. </a:t>
            </a:r>
            <a:r>
              <a:rPr lang="en-US" sz="1200" b="0" i="0" u="none" strike="noStrike" baseline="0" dirty="0" err="1">
                <a:latin typeface="PalatinoLTStd-Roman"/>
              </a:rPr>
              <a:t>Psychiatr</a:t>
            </a:r>
            <a:r>
              <a:rPr lang="en-US" sz="1200" b="0" i="0" u="none" strike="noStrike" baseline="0" dirty="0">
                <a:latin typeface="PalatinoLTStd-Roman"/>
              </a:rPr>
              <a:t> Serv 58(11):1461–1466, 2007 17978257</a:t>
            </a:r>
          </a:p>
          <a:p>
            <a:pPr marL="285750" indent="-285750" algn="l">
              <a:buFont typeface="Arial" panose="020B0604020202020204" pitchFamily="34" charset="0"/>
              <a:buChar char="•"/>
            </a:pPr>
            <a:r>
              <a:rPr lang="en-US" sz="1200" b="0" i="0" u="none" strike="noStrike" baseline="0" dirty="0">
                <a:latin typeface="PalatinoLTStd-Roman"/>
              </a:rPr>
              <a:t>Thomas EC, </a:t>
            </a:r>
            <a:r>
              <a:rPr lang="en-US" sz="1200" b="0" i="0" u="none" strike="noStrike" baseline="0" dirty="0" err="1">
                <a:latin typeface="PalatinoLTStd-Roman"/>
              </a:rPr>
              <a:t>Despeaux</a:t>
            </a:r>
            <a:r>
              <a:rPr lang="en-US" sz="1200" b="0" i="0" u="none" strike="noStrike" baseline="0" dirty="0">
                <a:latin typeface="PalatinoLTStd-Roman"/>
              </a:rPr>
              <a:t> KE, </a:t>
            </a:r>
            <a:r>
              <a:rPr lang="en-US" sz="1200" b="0" i="0" u="none" strike="noStrike" baseline="0" dirty="0" err="1">
                <a:latin typeface="PalatinoLTStd-Roman"/>
              </a:rPr>
              <a:t>Drapalski</a:t>
            </a:r>
            <a:r>
              <a:rPr lang="en-US" sz="1200" b="0" i="0" u="none" strike="noStrike" baseline="0" dirty="0">
                <a:latin typeface="PalatinoLTStd-Roman"/>
              </a:rPr>
              <a:t> AL, Bennett M: Person-oriented recovery of individuals with serious mental illnesses: a review and meta-analysis of longitudinal findings. </a:t>
            </a:r>
            <a:r>
              <a:rPr lang="en-US" sz="1200" b="0" i="0" u="none" strike="noStrike" baseline="0" dirty="0" err="1">
                <a:latin typeface="PalatinoLTStd-Roman"/>
              </a:rPr>
              <a:t>Psychiatr</a:t>
            </a:r>
            <a:r>
              <a:rPr lang="en-US" sz="1200" b="0" i="0" u="none" strike="noStrike" baseline="0" dirty="0">
                <a:latin typeface="PalatinoLTStd-Roman"/>
              </a:rPr>
              <a:t> Serv 69(3):259–267, 2018 29191141</a:t>
            </a:r>
          </a:p>
          <a:p>
            <a:pPr marL="285750" indent="-285750" algn="l">
              <a:buFont typeface="Arial" panose="020B0604020202020204" pitchFamily="34" charset="0"/>
              <a:buChar char="•"/>
            </a:pPr>
            <a:r>
              <a:rPr lang="en-US" sz="1200" b="0" i="0" u="none" strike="noStrike" baseline="0" dirty="0">
                <a:latin typeface="PalatinoLTStd-Roman"/>
              </a:rPr>
              <a:t>Zou H, Li Z, Nolan MT, et al: Self-management education interventions for persons with schizophrenia: a meta-analysis. Int J </a:t>
            </a:r>
            <a:r>
              <a:rPr lang="en-US" sz="1200" b="0" i="0" u="none" strike="noStrike" baseline="0" dirty="0" err="1">
                <a:latin typeface="PalatinoLTStd-Roman"/>
              </a:rPr>
              <a:t>Ment</a:t>
            </a:r>
            <a:r>
              <a:rPr lang="en-US" sz="1200" b="0" i="0" u="none" strike="noStrike" baseline="0" dirty="0">
                <a:latin typeface="PalatinoLTStd-Roman"/>
              </a:rPr>
              <a:t> Health </a:t>
            </a:r>
            <a:r>
              <a:rPr lang="en-US" sz="1200" b="0" i="0" u="none" strike="noStrike" baseline="0" dirty="0" err="1">
                <a:latin typeface="PalatinoLTStd-Roman"/>
              </a:rPr>
              <a:t>Nurs</a:t>
            </a:r>
            <a:r>
              <a:rPr lang="en-US" sz="1200" b="0" i="0" u="none" strike="noStrike" baseline="0" dirty="0">
                <a:latin typeface="PalatinoLTStd-Roman"/>
              </a:rPr>
              <a:t> 22(3):256–271, 2013 22882803</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122</a:t>
            </a:fld>
            <a:endParaRPr lang="en-US"/>
          </a:p>
        </p:txBody>
      </p:sp>
    </p:spTree>
    <p:extLst>
      <p:ext uri="{BB962C8B-B14F-4D97-AF65-F5344CB8AC3E}">
        <p14:creationId xmlns:p14="http://schemas.microsoft.com/office/powerpoint/2010/main" val="199959108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baseline="0" dirty="0">
                <a:latin typeface="PalatinoLTStd-Roman"/>
              </a:rPr>
              <a:t>Thomas EC, </a:t>
            </a:r>
            <a:r>
              <a:rPr lang="en-US" sz="1200" b="0" i="0" u="none" strike="noStrike" baseline="0" dirty="0" err="1">
                <a:latin typeface="PalatinoLTStd-Roman"/>
              </a:rPr>
              <a:t>Despeaux</a:t>
            </a:r>
            <a:r>
              <a:rPr lang="en-US" sz="1200" b="0" i="0" u="none" strike="noStrike" baseline="0" dirty="0">
                <a:latin typeface="PalatinoLTStd-Roman"/>
              </a:rPr>
              <a:t> KE, </a:t>
            </a:r>
            <a:r>
              <a:rPr lang="en-US" sz="1200" b="0" i="0" u="none" strike="noStrike" baseline="0" dirty="0" err="1">
                <a:latin typeface="PalatinoLTStd-Roman"/>
              </a:rPr>
              <a:t>Drapalski</a:t>
            </a:r>
            <a:r>
              <a:rPr lang="en-US" sz="1200" b="0" i="0" u="none" strike="noStrike" baseline="0" dirty="0">
                <a:latin typeface="PalatinoLTStd-Roman"/>
              </a:rPr>
              <a:t> AL, Bennett M: Person-oriented recovery of individuals with serious mental illnesses: a review and meta-analysis of longitudinal findings. </a:t>
            </a:r>
            <a:r>
              <a:rPr lang="en-US" sz="1200" b="0" i="0" u="none" strike="noStrike" baseline="0" dirty="0" err="1">
                <a:latin typeface="PalatinoLTStd-Roman"/>
              </a:rPr>
              <a:t>Psychiatr</a:t>
            </a:r>
            <a:r>
              <a:rPr lang="en-US" sz="1200" b="0" i="0" u="none" strike="noStrike" baseline="0" dirty="0">
                <a:latin typeface="PalatinoLTStd-Roman"/>
              </a:rPr>
              <a:t> Serv 69(3):259–267, 2018 29191141</a:t>
            </a:r>
          </a:p>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124</a:t>
            </a:fld>
            <a:endParaRPr lang="en-US"/>
          </a:p>
        </p:txBody>
      </p:sp>
    </p:spTree>
    <p:extLst>
      <p:ext uri="{BB962C8B-B14F-4D97-AF65-F5344CB8AC3E}">
        <p14:creationId xmlns:p14="http://schemas.microsoft.com/office/powerpoint/2010/main" val="64639372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err="1">
                <a:latin typeface="PalatinoLTStd-Roman"/>
              </a:rPr>
              <a:t>Cella</a:t>
            </a:r>
            <a:r>
              <a:rPr lang="en-US" sz="1200" b="0" i="0" u="none" strike="noStrike" baseline="0" dirty="0">
                <a:latin typeface="PalatinoLTStd-Roman"/>
              </a:rPr>
              <a:t> M, </a:t>
            </a:r>
            <a:r>
              <a:rPr lang="en-US" sz="1200" b="0" i="0" u="none" strike="noStrike" baseline="0" dirty="0" err="1">
                <a:latin typeface="PalatinoLTStd-Roman"/>
              </a:rPr>
              <a:t>Preti</a:t>
            </a:r>
            <a:r>
              <a:rPr lang="en-US" sz="1200" b="0" i="0" u="none" strike="noStrike" baseline="0" dirty="0">
                <a:latin typeface="PalatinoLTStd-Roman"/>
              </a:rPr>
              <a:t> A, Edwards C, et al: Cognitive remediation for negative symptoms of schizophrenia: a network meta-analysis. Clin Psychol Rev 52:43–51, 2017 27930934</a:t>
            </a:r>
          </a:p>
          <a:p>
            <a:pPr marL="285750" indent="-285750" algn="l">
              <a:buFont typeface="Arial" panose="020B0604020202020204" pitchFamily="34" charset="0"/>
              <a:buChar char="•"/>
            </a:pPr>
            <a:r>
              <a:rPr lang="en-US" sz="1200" b="0" i="0" u="none" strike="noStrike" baseline="0" dirty="0" err="1">
                <a:latin typeface="PalatinoLTStd-Roman"/>
              </a:rPr>
              <a:t>Deste</a:t>
            </a:r>
            <a:r>
              <a:rPr lang="en-US" sz="1200" b="0" i="0" u="none" strike="noStrike" baseline="0" dirty="0">
                <a:latin typeface="PalatinoLTStd-Roman"/>
              </a:rPr>
              <a:t> G, </a:t>
            </a:r>
            <a:r>
              <a:rPr lang="en-US" sz="1200" b="0" i="0" u="none" strike="noStrike" baseline="0" dirty="0" err="1">
                <a:latin typeface="PalatinoLTStd-Roman"/>
              </a:rPr>
              <a:t>Barlati</a:t>
            </a:r>
            <a:r>
              <a:rPr lang="en-US" sz="1200" b="0" i="0" u="none" strike="noStrike" baseline="0" dirty="0">
                <a:latin typeface="PalatinoLTStd-Roman"/>
              </a:rPr>
              <a:t> S, </a:t>
            </a:r>
            <a:r>
              <a:rPr lang="en-US" sz="1200" b="0" i="0" u="none" strike="noStrike" baseline="0" dirty="0" err="1">
                <a:latin typeface="PalatinoLTStd-Roman"/>
              </a:rPr>
              <a:t>Cacciani</a:t>
            </a:r>
            <a:r>
              <a:rPr lang="en-US" sz="1200" b="0" i="0" u="none" strike="noStrike" baseline="0" dirty="0">
                <a:latin typeface="PalatinoLTStd-Roman"/>
              </a:rPr>
              <a:t> P, et al: Persistence of effectiveness of cognitive remediation interventions in schizophrenia: a 1-year follow-up study. </a:t>
            </a:r>
            <a:r>
              <a:rPr lang="en-US" sz="1200" b="0" i="0" u="none" strike="noStrike" baseline="0" dirty="0" err="1">
                <a:latin typeface="PalatinoLTStd-Roman"/>
              </a:rPr>
              <a:t>Schizophr</a:t>
            </a:r>
            <a:r>
              <a:rPr lang="en-US" sz="1200" b="0" i="0" u="none" strike="noStrike" baseline="0" dirty="0">
                <a:latin typeface="PalatinoLTStd-Roman"/>
              </a:rPr>
              <a:t> Res 161(2–3):403–406, 2015 25533593</a:t>
            </a:r>
          </a:p>
          <a:p>
            <a:pPr marL="285750" indent="-285750" algn="l">
              <a:buFont typeface="Arial" panose="020B0604020202020204" pitchFamily="34" charset="0"/>
              <a:buChar char="•"/>
            </a:pPr>
            <a:r>
              <a:rPr lang="en-US" sz="1200" b="0" i="0" u="none" strike="noStrike" baseline="0" dirty="0" err="1">
                <a:latin typeface="PalatinoLTStd-Roman"/>
              </a:rPr>
              <a:t>Farreny</a:t>
            </a:r>
            <a:r>
              <a:rPr lang="en-US" sz="1200" b="0" i="0" u="none" strike="noStrike" baseline="0" dirty="0">
                <a:latin typeface="PalatinoLTStd-Roman"/>
              </a:rPr>
              <a:t> A, </a:t>
            </a:r>
            <a:r>
              <a:rPr lang="en-US" sz="1200" b="0" i="0" u="none" strike="noStrike" baseline="0" dirty="0" err="1">
                <a:latin typeface="PalatinoLTStd-Roman"/>
              </a:rPr>
              <a:t>Aguado</a:t>
            </a:r>
            <a:r>
              <a:rPr lang="en-US" sz="1200" b="0" i="0" u="none" strike="noStrike" baseline="0" dirty="0">
                <a:latin typeface="PalatinoLTStd-Roman"/>
              </a:rPr>
              <a:t> J, Ochoa S, et al: REPYFLEC cognitive remediation group training in schizophrenia: looking for an integrative approach. </a:t>
            </a:r>
            <a:r>
              <a:rPr lang="en-US" sz="1200" b="0" i="0" u="none" strike="noStrike" baseline="0" dirty="0" err="1">
                <a:latin typeface="PalatinoLTStd-Roman"/>
              </a:rPr>
              <a:t>Schizophr</a:t>
            </a:r>
            <a:r>
              <a:rPr lang="en-US" sz="1200" b="0" i="0" u="none" strike="noStrike" baseline="0" dirty="0">
                <a:latin typeface="PalatinoLTStd-Roman"/>
              </a:rPr>
              <a:t> Res 142(1–3):137–144, 2012 23017827</a:t>
            </a:r>
          </a:p>
          <a:p>
            <a:pPr marL="285750" indent="-285750" algn="l">
              <a:buFont typeface="Arial" panose="020B0604020202020204" pitchFamily="34" charset="0"/>
              <a:buChar char="•"/>
            </a:pPr>
            <a:r>
              <a:rPr lang="en-US" sz="1200" b="0" i="0" u="none" strike="noStrike" baseline="0" dirty="0">
                <a:latin typeface="PalatinoLTStd-Roman"/>
              </a:rPr>
              <a:t>Mueller DR, Schmidt SJ, </a:t>
            </a:r>
            <a:r>
              <a:rPr lang="en-US" sz="1200" b="0" i="0" u="none" strike="noStrike" baseline="0" dirty="0" err="1">
                <a:latin typeface="PalatinoLTStd-Roman"/>
              </a:rPr>
              <a:t>Roder</a:t>
            </a:r>
            <a:r>
              <a:rPr lang="en-US" sz="1200" b="0" i="0" u="none" strike="noStrike" baseline="0" dirty="0">
                <a:latin typeface="PalatinoLTStd-Roman"/>
              </a:rPr>
              <a:t> V: One-year randomized controlled trial and follow-up of integrated neurocognitive therapy for schizophrenia outpatients. </a:t>
            </a:r>
            <a:r>
              <a:rPr lang="en-US" sz="1200" b="0" i="0" u="none" strike="noStrike" baseline="0" dirty="0" err="1">
                <a:latin typeface="PalatinoLTStd-Roman"/>
              </a:rPr>
              <a:t>Schizophr</a:t>
            </a:r>
            <a:r>
              <a:rPr lang="en-US" sz="1200" b="0" i="0" u="none" strike="noStrike" baseline="0" dirty="0">
                <a:latin typeface="PalatinoLTStd-Roman"/>
              </a:rPr>
              <a:t> Bull 41(3):604–616, 2015 25713462</a:t>
            </a:r>
          </a:p>
          <a:p>
            <a:pPr marL="285750" indent="-285750" algn="l">
              <a:buFont typeface="Arial" panose="020B0604020202020204" pitchFamily="34" charset="0"/>
              <a:buChar char="•"/>
            </a:pPr>
            <a:r>
              <a:rPr lang="en-US" sz="1200" b="0" i="0" u="none" strike="noStrike" baseline="0" dirty="0" err="1">
                <a:latin typeface="PalatinoLTStd-Roman"/>
              </a:rPr>
              <a:t>Twamley</a:t>
            </a:r>
            <a:r>
              <a:rPr lang="en-US" sz="1200" b="0" i="0" u="none" strike="noStrike" baseline="0" dirty="0">
                <a:latin typeface="PalatinoLTStd-Roman"/>
              </a:rPr>
              <a:t> EW, Vella L, Burton CZ, et al: Compensatory cognitive training for psychosis: effects in a randomized controlled trial. J Clin Psychiatry 73(9):1212–1219, 2012 22939029</a:t>
            </a:r>
          </a:p>
          <a:p>
            <a:pPr marL="285750" indent="-285750" algn="l">
              <a:buFont typeface="Arial" panose="020B0604020202020204" pitchFamily="34" charset="0"/>
              <a:buChar char="•"/>
            </a:pPr>
            <a:r>
              <a:rPr lang="en-US" sz="1200" b="0" i="0" u="none" strike="noStrike" baseline="0" dirty="0">
                <a:latin typeface="PalatinoLTStd-Roman"/>
              </a:rPr>
              <a:t>Vita A, De Peri L, </a:t>
            </a:r>
            <a:r>
              <a:rPr lang="en-US" sz="1200" b="0" i="0" u="none" strike="noStrike" baseline="0" dirty="0" err="1">
                <a:latin typeface="PalatinoLTStd-Roman"/>
              </a:rPr>
              <a:t>Barlati</a:t>
            </a:r>
            <a:r>
              <a:rPr lang="en-US" sz="1200" b="0" i="0" u="none" strike="noStrike" baseline="0" dirty="0">
                <a:latin typeface="PalatinoLTStd-Roman"/>
              </a:rPr>
              <a:t> S, et al: Effectiveness of different modalities of cognitive remediation on </a:t>
            </a:r>
            <a:r>
              <a:rPr lang="en-US" sz="1200" b="0" i="0" u="none" strike="noStrike" baseline="0" dirty="0" err="1">
                <a:latin typeface="PalatinoLTStd-Roman"/>
              </a:rPr>
              <a:t>symptomatological</a:t>
            </a:r>
            <a:r>
              <a:rPr lang="en-US" sz="1200" b="0" i="0" u="none" strike="noStrike" baseline="0" dirty="0">
                <a:latin typeface="PalatinoLTStd-Roman"/>
              </a:rPr>
              <a:t>, neuropsychological, and functional outcome domains in schizophrenia: a prospective study in a real-world setting. </a:t>
            </a:r>
            <a:r>
              <a:rPr lang="en-US" sz="1200" b="0" i="0" u="none" strike="noStrike" baseline="0" dirty="0" err="1">
                <a:latin typeface="PalatinoLTStd-Roman"/>
              </a:rPr>
              <a:t>Schizophr</a:t>
            </a:r>
            <a:r>
              <a:rPr lang="en-US" sz="1200" b="0" i="0" u="none" strike="noStrike" baseline="0" dirty="0">
                <a:latin typeface="PalatinoLTStd-Roman"/>
              </a:rPr>
              <a:t> Res 133(1–3):223–231, 2011 21907544</a:t>
            </a:r>
          </a:p>
          <a:p>
            <a:pPr marL="285750" indent="-285750" algn="l">
              <a:buFont typeface="Arial" panose="020B0604020202020204" pitchFamily="34" charset="0"/>
              <a:buChar char="•"/>
            </a:pPr>
            <a:r>
              <a:rPr lang="en-US" sz="1200" b="0" i="0" u="none" strike="noStrike" baseline="0" dirty="0">
                <a:latin typeface="PalatinoLTStd-Roman"/>
              </a:rPr>
              <a:t>Wykes T, Huddy V, </a:t>
            </a:r>
            <a:r>
              <a:rPr lang="en-US" sz="1200" b="0" i="0" u="none" strike="noStrike" baseline="0" dirty="0" err="1">
                <a:latin typeface="PalatinoLTStd-Roman"/>
              </a:rPr>
              <a:t>Cellard</a:t>
            </a:r>
            <a:r>
              <a:rPr lang="en-US" sz="1200" b="0" i="0" u="none" strike="noStrike" baseline="0" dirty="0">
                <a:latin typeface="PalatinoLTStd-Roman"/>
              </a:rPr>
              <a:t> C, et al: A meta-analysis of cognitive remediation for schizophrenia: methodology and effect sizes. Am J Psychiatry 168(5):472–485, 2011 21406461</a:t>
            </a:r>
          </a:p>
          <a:p>
            <a:pPr algn="l"/>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128</a:t>
            </a:fld>
            <a:endParaRPr lang="en-US"/>
          </a:p>
        </p:txBody>
      </p:sp>
    </p:spTree>
    <p:extLst>
      <p:ext uri="{BB962C8B-B14F-4D97-AF65-F5344CB8AC3E}">
        <p14:creationId xmlns:p14="http://schemas.microsoft.com/office/powerpoint/2010/main" val="327806132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a:latin typeface="PalatinoLTStd-Roman"/>
              </a:rPr>
              <a:t>Bartels SJ, Pratt SI, </a:t>
            </a:r>
            <a:r>
              <a:rPr lang="en-US" sz="1200" b="0" i="0" u="none" strike="noStrike" baseline="0" dirty="0" err="1">
                <a:latin typeface="PalatinoLTStd-Roman"/>
              </a:rPr>
              <a:t>Mueser</a:t>
            </a:r>
            <a:r>
              <a:rPr lang="en-US" sz="1200" b="0" i="0" u="none" strike="noStrike" baseline="0" dirty="0">
                <a:latin typeface="PalatinoLTStd-Roman"/>
              </a:rPr>
              <a:t> KT, et al: Long-term outcomes of a randomized trial of integrated skills training and preventive healthcare for older adults with serious mental illness. Am J </a:t>
            </a:r>
            <a:r>
              <a:rPr lang="en-US" sz="1200" b="0" i="0" u="none" strike="noStrike" baseline="0" dirty="0" err="1">
                <a:latin typeface="PalatinoLTStd-Roman"/>
              </a:rPr>
              <a:t>Geriatr</a:t>
            </a:r>
            <a:r>
              <a:rPr lang="en-US" sz="1200" b="0" i="0" u="none" strike="noStrike" baseline="0" dirty="0">
                <a:latin typeface="PalatinoLTStd-Roman"/>
              </a:rPr>
              <a:t> Psychiatry 22(11):1251–1261, 2014 23954039</a:t>
            </a:r>
          </a:p>
          <a:p>
            <a:pPr marL="285750" indent="-285750" algn="l">
              <a:buFont typeface="Arial" panose="020B0604020202020204" pitchFamily="34" charset="0"/>
              <a:buChar char="•"/>
            </a:pPr>
            <a:r>
              <a:rPr lang="en-US" sz="1200" b="0" i="0" u="none" strike="noStrike" baseline="0" dirty="0" err="1">
                <a:latin typeface="PalatinoLTStd-Roman"/>
              </a:rPr>
              <a:t>Mueser</a:t>
            </a:r>
            <a:r>
              <a:rPr lang="en-US" sz="1200" b="0" i="0" u="none" strike="noStrike" baseline="0" dirty="0">
                <a:latin typeface="PalatinoLTStd-Roman"/>
              </a:rPr>
              <a:t> KT, Pratt SI, Bartels SJ, et al: Randomized trial of social rehabilitation and integrated health care for older people with severe mental illness. J Consult Clin Psychol 78(4):561–573, 2010 20658812</a:t>
            </a:r>
          </a:p>
          <a:p>
            <a:pPr marL="285750" indent="-285750" algn="l">
              <a:buFont typeface="Arial" panose="020B0604020202020204" pitchFamily="34" charset="0"/>
              <a:buChar char="•"/>
            </a:pPr>
            <a:r>
              <a:rPr lang="en-US" sz="1200" b="0" i="0" u="none" strike="noStrike" baseline="0" dirty="0">
                <a:latin typeface="PalatinoLTStd-Roman"/>
              </a:rPr>
              <a:t>Valencia M, </a:t>
            </a:r>
            <a:r>
              <a:rPr lang="en-US" sz="1200" b="0" i="0" u="none" strike="noStrike" baseline="0" dirty="0" err="1">
                <a:latin typeface="PalatinoLTStd-Roman"/>
              </a:rPr>
              <a:t>Rascon</a:t>
            </a:r>
            <a:r>
              <a:rPr lang="en-US" sz="1200" b="0" i="0" u="none" strike="noStrike" baseline="0" dirty="0">
                <a:latin typeface="PalatinoLTStd-Roman"/>
              </a:rPr>
              <a:t> ML, Juarez F, </a:t>
            </a:r>
            <a:r>
              <a:rPr lang="en-US" sz="1200" b="0" i="0" u="none" strike="noStrike" baseline="0" dirty="0" err="1">
                <a:latin typeface="PalatinoLTStd-Roman"/>
              </a:rPr>
              <a:t>Murow</a:t>
            </a:r>
            <a:r>
              <a:rPr lang="en-US" sz="1200" b="0" i="0" u="none" strike="noStrike" baseline="0" dirty="0">
                <a:latin typeface="PalatinoLTStd-Roman"/>
              </a:rPr>
              <a:t> E: A psychosocial skills training approach in Mexican out-patients with schizophrenia. Psychol Med 37(10):1393–1402, 2007 17472761</a:t>
            </a:r>
          </a:p>
          <a:p>
            <a:pPr marL="285750" indent="-285750" algn="l">
              <a:buFont typeface="Arial" panose="020B0604020202020204" pitchFamily="34" charset="0"/>
              <a:buChar char="•"/>
            </a:pPr>
            <a:r>
              <a:rPr lang="en-US" sz="1200" b="0" i="0" u="none" strike="noStrike" baseline="0" dirty="0">
                <a:latin typeface="PalatinoLTStd-Roman"/>
              </a:rPr>
              <a:t>Valencia M, </a:t>
            </a:r>
            <a:r>
              <a:rPr lang="en-US" sz="1200" b="0" i="0" u="none" strike="noStrike" baseline="0" dirty="0" err="1">
                <a:latin typeface="PalatinoLTStd-Roman"/>
              </a:rPr>
              <a:t>Fresan</a:t>
            </a:r>
            <a:r>
              <a:rPr lang="en-US" sz="1200" b="0" i="0" u="none" strike="noStrike" baseline="0" dirty="0">
                <a:latin typeface="PalatinoLTStd-Roman"/>
              </a:rPr>
              <a:t> A, Juarez F, et al: The beneficial effects of combining pharmacological and psychosocial treatment on remission and functional outcome in outpatients with schizophrenia. J </a:t>
            </a:r>
            <a:r>
              <a:rPr lang="en-US" sz="1200" b="0" i="0" u="none" strike="noStrike" baseline="0" dirty="0" err="1">
                <a:latin typeface="PalatinoLTStd-Roman"/>
              </a:rPr>
              <a:t>Psychiatr</a:t>
            </a:r>
            <a:r>
              <a:rPr lang="en-US" sz="1200" b="0" i="0" u="none" strike="noStrike" baseline="0" dirty="0">
                <a:latin typeface="PalatinoLTStd-Roman"/>
              </a:rPr>
              <a:t> Res 47(12):1886–1892, 2013 24112947</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131</a:t>
            </a:fld>
            <a:endParaRPr lang="en-US"/>
          </a:p>
        </p:txBody>
      </p:sp>
    </p:spTree>
    <p:extLst>
      <p:ext uri="{BB962C8B-B14F-4D97-AF65-F5344CB8AC3E}">
        <p14:creationId xmlns:p14="http://schemas.microsoft.com/office/powerpoint/2010/main" val="304391524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baseline="0" dirty="0" err="1">
                <a:latin typeface="PalatinoLTStd-Roman"/>
              </a:rPr>
              <a:t>Mueser</a:t>
            </a:r>
            <a:r>
              <a:rPr lang="en-US" sz="1200" b="0" i="0" u="none" strike="noStrike" baseline="0" dirty="0">
                <a:latin typeface="PalatinoLTStd-Roman"/>
              </a:rPr>
              <a:t> KT, Pratt SI, Bartels SJ, et al: Randomized trial of social rehabilitation and integrated health care for older people with severe mental illness. J Consult Clin Psychol 78(4):561–573, 2010 20658812</a:t>
            </a:r>
          </a:p>
          <a:p>
            <a:endParaRPr lang="en-US" dirty="0"/>
          </a:p>
        </p:txBody>
      </p:sp>
      <p:sp>
        <p:nvSpPr>
          <p:cNvPr id="4" name="Slide Number Placeholder 3"/>
          <p:cNvSpPr>
            <a:spLocks noGrp="1"/>
          </p:cNvSpPr>
          <p:nvPr>
            <p:ph type="sldNum" sz="quarter" idx="5"/>
          </p:nvPr>
        </p:nvSpPr>
        <p:spPr/>
        <p:txBody>
          <a:bodyPr/>
          <a:lstStyle/>
          <a:p>
            <a:fld id="{B1E81D03-0386-1448-BCBB-5C49E9D65F15}" type="slidenum">
              <a:rPr lang="en-US" smtClean="0"/>
              <a:t>133</a:t>
            </a:fld>
            <a:endParaRPr lang="en-US"/>
          </a:p>
        </p:txBody>
      </p:sp>
    </p:spTree>
    <p:extLst>
      <p:ext uri="{BB962C8B-B14F-4D97-AF65-F5344CB8AC3E}">
        <p14:creationId xmlns:p14="http://schemas.microsoft.com/office/powerpoint/2010/main" val="241376676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latin typeface="PalatinoLTStd-Roman"/>
              </a:rPr>
              <a:t>Buckley LA, </a:t>
            </a:r>
            <a:r>
              <a:rPr lang="en-US" sz="1200" b="0" i="0" u="none" strike="noStrike" baseline="0" dirty="0" err="1">
                <a:latin typeface="PalatinoLTStd-Roman"/>
              </a:rPr>
              <a:t>Maayan</a:t>
            </a:r>
            <a:r>
              <a:rPr lang="en-US" sz="1200" b="0" i="0" u="none" strike="noStrike" baseline="0" dirty="0">
                <a:latin typeface="PalatinoLTStd-Roman"/>
              </a:rPr>
              <a:t> N, Soares-Weiser K, Adams CE: Supportive therapy for schizophrenia. Cochrane Database Syst Rev (4):CD004716, 2015 2587146</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134</a:t>
            </a:fld>
            <a:endParaRPr lang="en-US"/>
          </a:p>
        </p:txBody>
      </p:sp>
    </p:spTree>
    <p:extLst>
      <p:ext uri="{BB962C8B-B14F-4D97-AF65-F5344CB8AC3E}">
        <p14:creationId xmlns:p14="http://schemas.microsoft.com/office/powerpoint/2010/main" val="1336678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20</a:t>
            </a:fld>
            <a:endParaRPr lang="en-US"/>
          </a:p>
        </p:txBody>
      </p:sp>
    </p:spTree>
    <p:extLst>
      <p:ext uri="{BB962C8B-B14F-4D97-AF65-F5344CB8AC3E}">
        <p14:creationId xmlns:p14="http://schemas.microsoft.com/office/powerpoint/2010/main" val="2812184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latin typeface="PalatinoLTStd-Roman"/>
              </a:rPr>
              <a:t>American Psychiatric Association: Practice Guidelines for the Psychiatric Evaluation of Adults, 3rd Edition. Arlington, VA, American Psychiatric Association Publishing, 2016</a:t>
            </a:r>
            <a:endParaRPr lang="en-US" sz="1200" dirty="0"/>
          </a:p>
        </p:txBody>
      </p:sp>
      <p:sp>
        <p:nvSpPr>
          <p:cNvPr id="4" name="Slide Number Placeholder 3"/>
          <p:cNvSpPr>
            <a:spLocks noGrp="1"/>
          </p:cNvSpPr>
          <p:nvPr>
            <p:ph type="sldNum" sz="quarter" idx="5"/>
          </p:nvPr>
        </p:nvSpPr>
        <p:spPr/>
        <p:txBody>
          <a:bodyPr/>
          <a:lstStyle/>
          <a:p>
            <a:fld id="{B1E81D03-0386-1448-BCBB-5C49E9D65F15}" type="slidenum">
              <a:rPr lang="en-US" smtClean="0"/>
              <a:t>23</a:t>
            </a:fld>
            <a:endParaRPr lang="en-US"/>
          </a:p>
        </p:txBody>
      </p:sp>
    </p:spTree>
    <p:extLst>
      <p:ext uri="{BB962C8B-B14F-4D97-AF65-F5344CB8AC3E}">
        <p14:creationId xmlns:p14="http://schemas.microsoft.com/office/powerpoint/2010/main" val="231343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200" b="0" i="0" u="none" strike="noStrike" baseline="0" dirty="0">
                <a:latin typeface="PalatinoLTStd-Roman"/>
              </a:rPr>
              <a:t>American Psychiatric Association: The Principles of Medical Ethics With Annotations Especially Applicable to Psychiatry, 2013 Edition. Arlington, VA, American Psychiatric Association, 2013a. Available at: www.psychiatry.org/File%20Library/Psychiatrists/Practice/Ethics/principles-medical-ethics.pdf</a:t>
            </a:r>
          </a:p>
          <a:p>
            <a:pPr marL="285750" indent="-285750" algn="l">
              <a:buFont typeface="Arial" panose="020B0604020202020204" pitchFamily="34" charset="0"/>
              <a:buChar char="•"/>
            </a:pPr>
            <a:r>
              <a:rPr lang="en-US" sz="1200" b="0" i="0" u="none" strike="noStrike" baseline="0" dirty="0">
                <a:latin typeface="PalatinoLTStd-Roman"/>
              </a:rPr>
              <a:t>Office for Civil Rights: Health information privacy: information related to mental and behavioral health, including opioid overdose. Washington, DC, U.S. Department of Health and Human Services, December 19, 2017a. Available at: www.hhs.gov/hipaa/for-professionals/special-topics/mental-health/index.html. </a:t>
            </a:r>
          </a:p>
          <a:p>
            <a:pPr marL="285750" indent="-285750" algn="l">
              <a:buFont typeface="Arial" panose="020B0604020202020204" pitchFamily="34" charset="0"/>
              <a:buChar char="•"/>
            </a:pPr>
            <a:r>
              <a:rPr lang="en-US" sz="1200" b="0" i="0" u="none" strike="noStrike" baseline="0" dirty="0">
                <a:latin typeface="PalatinoLTStd-Roman"/>
              </a:rPr>
              <a:t>Office for Civil Rights: HIPAA privacy rule and sharing information related to mental health. Washington, DC, U.S. Department of Health and Human Services, December 19, 2017b. Available at: www.hhs.gov/sites/default/files/hipaa-privacy-rule-and-sharing-info-related-to-mental-health.pdf. </a:t>
            </a:r>
          </a:p>
        </p:txBody>
      </p:sp>
      <p:sp>
        <p:nvSpPr>
          <p:cNvPr id="4" name="Slide Number Placeholder 3"/>
          <p:cNvSpPr>
            <a:spLocks noGrp="1"/>
          </p:cNvSpPr>
          <p:nvPr>
            <p:ph type="sldNum" sz="quarter" idx="5"/>
          </p:nvPr>
        </p:nvSpPr>
        <p:spPr/>
        <p:txBody>
          <a:bodyPr/>
          <a:lstStyle/>
          <a:p>
            <a:fld id="{B1E81D03-0386-1448-BCBB-5C49E9D65F15}" type="slidenum">
              <a:rPr lang="en-US" smtClean="0"/>
              <a:t>24</a:t>
            </a:fld>
            <a:endParaRPr lang="en-US"/>
          </a:p>
        </p:txBody>
      </p:sp>
    </p:spTree>
    <p:extLst>
      <p:ext uri="{BB962C8B-B14F-4D97-AF65-F5344CB8AC3E}">
        <p14:creationId xmlns:p14="http://schemas.microsoft.com/office/powerpoint/2010/main" val="42021184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descr="brain.png"/>
          <p:cNvPicPr>
            <a:picLocks noChangeAspect="1"/>
          </p:cNvPicPr>
          <p:nvPr userDrawn="1"/>
        </p:nvPicPr>
        <p:blipFill rotWithShape="1">
          <a:blip r:embed="rId2">
            <a:extLst>
              <a:ext uri="{28A0092B-C50C-407E-A947-70E740481C1C}">
                <a14:useLocalDpi xmlns:a14="http://schemas.microsoft.com/office/drawing/2010/main" val="0"/>
              </a:ext>
            </a:extLst>
          </a:blip>
          <a:srcRect r="20014" b="25379"/>
          <a:stretch/>
        </p:blipFill>
        <p:spPr>
          <a:xfrm>
            <a:off x="3850809" y="1228725"/>
            <a:ext cx="5293191" cy="5629275"/>
          </a:xfrm>
          <a:prstGeom prst="rect">
            <a:avLst/>
          </a:prstGeom>
        </p:spPr>
      </p:pic>
      <p:cxnSp>
        <p:nvCxnSpPr>
          <p:cNvPr id="8" name="Straight Connector 7"/>
          <p:cNvCxnSpPr/>
          <p:nvPr userDrawn="1"/>
        </p:nvCxnSpPr>
        <p:spPr>
          <a:xfrm>
            <a:off x="671284" y="3060551"/>
            <a:ext cx="0" cy="2481679"/>
          </a:xfrm>
          <a:prstGeom prst="line">
            <a:avLst/>
          </a:prstGeom>
          <a:ln>
            <a:solidFill>
              <a:srgbClr val="FFFFFF"/>
            </a:solidFill>
          </a:ln>
          <a:effectLst/>
        </p:spPr>
        <p:style>
          <a:lnRef idx="3">
            <a:schemeClr val="accent3"/>
          </a:lnRef>
          <a:fillRef idx="0">
            <a:schemeClr val="accent3"/>
          </a:fillRef>
          <a:effectRef idx="2">
            <a:schemeClr val="accent3"/>
          </a:effectRef>
          <a:fontRef idx="minor">
            <a:schemeClr val="tx1"/>
          </a:fontRef>
        </p:style>
      </p:cxnSp>
      <p:sp>
        <p:nvSpPr>
          <p:cNvPr id="18" name="Title 1"/>
          <p:cNvSpPr>
            <a:spLocks noGrp="1"/>
          </p:cNvSpPr>
          <p:nvPr>
            <p:ph type="title" hasCustomPrompt="1"/>
          </p:nvPr>
        </p:nvSpPr>
        <p:spPr>
          <a:xfrm>
            <a:off x="870854" y="3152569"/>
            <a:ext cx="5987146" cy="1290386"/>
          </a:xfrm>
        </p:spPr>
        <p:txBody>
          <a:bodyPr>
            <a:noAutofit/>
          </a:bodyPr>
          <a:lstStyle>
            <a:lvl1pPr algn="l">
              <a:defRPr sz="4000" cap="all"/>
            </a:lvl1pPr>
          </a:lstStyle>
          <a:p>
            <a:r>
              <a:rPr lang="en-US" dirty="0"/>
              <a:t>PRESENTATION TITLE</a:t>
            </a:r>
            <a:br>
              <a:rPr lang="en-US" dirty="0"/>
            </a:br>
            <a:r>
              <a:rPr lang="en-US" dirty="0"/>
              <a:t>UP TO TWO LINES</a:t>
            </a:r>
          </a:p>
        </p:txBody>
      </p:sp>
      <p:sp>
        <p:nvSpPr>
          <p:cNvPr id="25" name="Subtitle 2"/>
          <p:cNvSpPr>
            <a:spLocks noGrp="1"/>
          </p:cNvSpPr>
          <p:nvPr>
            <p:ph type="subTitle" idx="1" hasCustomPrompt="1"/>
          </p:nvPr>
        </p:nvSpPr>
        <p:spPr>
          <a:xfrm>
            <a:off x="870855" y="4470731"/>
            <a:ext cx="5415645" cy="1071499"/>
          </a:xfrm>
        </p:spPr>
        <p:txBody>
          <a:bodyPr>
            <a:normAutofit/>
          </a:bodyPr>
          <a:lstStyle>
            <a:lvl1pPr marL="0" indent="0" algn="l">
              <a:buNone/>
              <a:defRPr sz="25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subhead goes here, and can also be up to two lines long.</a:t>
            </a:r>
          </a:p>
        </p:txBody>
      </p:sp>
      <p:sp>
        <p:nvSpPr>
          <p:cNvPr id="13" name="Text Placeholder 2"/>
          <p:cNvSpPr>
            <a:spLocks noGrp="1"/>
          </p:cNvSpPr>
          <p:nvPr>
            <p:ph type="body" idx="10" hasCustomPrompt="1"/>
          </p:nvPr>
        </p:nvSpPr>
        <p:spPr>
          <a:xfrm>
            <a:off x="870855" y="5751975"/>
            <a:ext cx="7772400" cy="476105"/>
          </a:xfrm>
        </p:spPr>
        <p:txBody>
          <a:bodyPr anchor="t">
            <a:normAutofit/>
          </a:bodyPr>
          <a:lstStyle>
            <a:lvl1pPr marL="0" indent="0">
              <a:buNone/>
              <a:defRPr sz="1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Author: John Smith | April 30, 2020</a:t>
            </a:r>
          </a:p>
        </p:txBody>
      </p:sp>
      <p:sp>
        <p:nvSpPr>
          <p:cNvPr id="7" name="TextBox 6"/>
          <p:cNvSpPr txBox="1"/>
          <p:nvPr userDrawn="1"/>
        </p:nvSpPr>
        <p:spPr>
          <a:xfrm>
            <a:off x="4733039" y="6208252"/>
            <a:ext cx="3992283" cy="246221"/>
          </a:xfrm>
          <a:prstGeom prst="rect">
            <a:avLst/>
          </a:prstGeom>
          <a:noFill/>
        </p:spPr>
        <p:txBody>
          <a:bodyPr wrap="square" rtlCol="0" anchor="ctr">
            <a:spAutoFit/>
          </a:bodyPr>
          <a:lstStyle/>
          <a:p>
            <a:pPr algn="r"/>
            <a:r>
              <a:rPr lang="en-US" sz="1000" kern="1200" dirty="0">
                <a:solidFill>
                  <a:schemeClr val="tx1"/>
                </a:solidFill>
                <a:effectLst/>
                <a:latin typeface="+mn-lt"/>
                <a:ea typeface="+mn-ea"/>
                <a:cs typeface="+mn-cs"/>
              </a:rPr>
              <a:t>© 2020 American Psychiatric Association. All rights reserved. </a:t>
            </a:r>
          </a:p>
        </p:txBody>
      </p:sp>
      <p:pic>
        <p:nvPicPr>
          <p:cNvPr id="9" name="Picture 8"/>
          <p:cNvPicPr>
            <a:picLocks noChangeAspect="1"/>
          </p:cNvPicPr>
          <p:nvPr userDrawn="1"/>
        </p:nvPicPr>
        <p:blipFill>
          <a:blip r:embed="rId3"/>
          <a:stretch>
            <a:fillRect/>
          </a:stretch>
        </p:blipFill>
        <p:spPr>
          <a:xfrm>
            <a:off x="6717551" y="272678"/>
            <a:ext cx="2148066" cy="892818"/>
          </a:xfrm>
          <a:prstGeom prst="rect">
            <a:avLst/>
          </a:prstGeom>
        </p:spPr>
      </p:pic>
    </p:spTree>
    <p:extLst>
      <p:ext uri="{BB962C8B-B14F-4D97-AF65-F5344CB8AC3E}">
        <p14:creationId xmlns:p14="http://schemas.microsoft.com/office/powerpoint/2010/main" val="687469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pic>
        <p:nvPicPr>
          <p:cNvPr id="2" name="Picture 1" descr="brain.png"/>
          <p:cNvPicPr>
            <a:picLocks noChangeAspect="1"/>
          </p:cNvPicPr>
          <p:nvPr userDrawn="1"/>
        </p:nvPicPr>
        <p:blipFill rotWithShape="1">
          <a:blip r:embed="rId2">
            <a:extLst>
              <a:ext uri="{28A0092B-C50C-407E-A947-70E740481C1C}">
                <a14:useLocalDpi xmlns:a14="http://schemas.microsoft.com/office/drawing/2010/main" val="0"/>
              </a:ext>
            </a:extLst>
          </a:blip>
          <a:srcRect l="12971" t="10187" b="27721"/>
          <a:stretch/>
        </p:blipFill>
        <p:spPr>
          <a:xfrm>
            <a:off x="0" y="0"/>
            <a:ext cx="8432187" cy="6858000"/>
          </a:xfrm>
          <a:prstGeom prst="rect">
            <a:avLst/>
          </a:prstGeom>
        </p:spPr>
      </p:pic>
      <p:sp>
        <p:nvSpPr>
          <p:cNvPr id="11" name="Rectangle 10"/>
          <p:cNvSpPr/>
          <p:nvPr userDrawn="1"/>
        </p:nvSpPr>
        <p:spPr>
          <a:xfrm>
            <a:off x="-71120" y="3348182"/>
            <a:ext cx="9144000" cy="2286000"/>
          </a:xfrm>
          <a:prstGeom prst="rect">
            <a:avLst/>
          </a:prstGeom>
          <a:solidFill>
            <a:schemeClr val="tx1">
              <a:alpha val="1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itle 1"/>
          <p:cNvSpPr>
            <a:spLocks noGrp="1"/>
          </p:cNvSpPr>
          <p:nvPr>
            <p:ph type="title" hasCustomPrompt="1"/>
          </p:nvPr>
        </p:nvSpPr>
        <p:spPr>
          <a:xfrm>
            <a:off x="870854" y="3348182"/>
            <a:ext cx="5987146" cy="2286000"/>
          </a:xfrm>
        </p:spPr>
        <p:txBody>
          <a:bodyPr>
            <a:normAutofit/>
          </a:bodyPr>
          <a:lstStyle>
            <a:lvl1pPr algn="l">
              <a:defRPr sz="4000" cap="all"/>
            </a:lvl1pPr>
          </a:lstStyle>
          <a:p>
            <a:r>
              <a:rPr lang="en-US" dirty="0"/>
              <a:t>SECTION TITLE</a:t>
            </a:r>
          </a:p>
        </p:txBody>
      </p:sp>
      <p:pic>
        <p:nvPicPr>
          <p:cNvPr id="5" name="Picture 4"/>
          <p:cNvPicPr>
            <a:picLocks noChangeAspect="1"/>
          </p:cNvPicPr>
          <p:nvPr userDrawn="1"/>
        </p:nvPicPr>
        <p:blipFill>
          <a:blip r:embed="rId3"/>
          <a:stretch>
            <a:fillRect/>
          </a:stretch>
        </p:blipFill>
        <p:spPr>
          <a:xfrm>
            <a:off x="6717551" y="272678"/>
            <a:ext cx="2148066" cy="892818"/>
          </a:xfrm>
          <a:prstGeom prst="rect">
            <a:avLst/>
          </a:prstGeom>
        </p:spPr>
      </p:pic>
    </p:spTree>
    <p:extLst>
      <p:ext uri="{BB962C8B-B14F-4D97-AF65-F5344CB8AC3E}">
        <p14:creationId xmlns:p14="http://schemas.microsoft.com/office/powerpoint/2010/main" val="3342296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HITE BKG">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148443"/>
            <a:ext cx="9144000" cy="386138"/>
          </a:xfrm>
          <a:prstGeom prst="rect">
            <a:avLst/>
          </a:prstGeom>
          <a:solidFill>
            <a:srgbClr val="0033A3"/>
          </a:solidFill>
          <a:ln>
            <a:noFill/>
          </a:ln>
          <a:effectLst/>
        </p:spPr>
        <p:style>
          <a:lnRef idx="3">
            <a:schemeClr val="lt1"/>
          </a:lnRef>
          <a:fillRef idx="1">
            <a:schemeClr val="accent6"/>
          </a:fillRef>
          <a:effectRef idx="1">
            <a:schemeClr val="accent6"/>
          </a:effectRef>
          <a:fontRef idx="minor">
            <a:schemeClr val="lt1"/>
          </a:fontRef>
        </p:style>
        <p:txBody>
          <a:bodyPr rtlCol="0" anchor="b"/>
          <a:lstStyle/>
          <a:p>
            <a:pPr algn="ctr"/>
            <a:endParaRPr lang="en-US"/>
          </a:p>
        </p:txBody>
      </p:sp>
      <p:pic>
        <p:nvPicPr>
          <p:cNvPr id="18" name="Picture 17"/>
          <p:cNvPicPr>
            <a:picLocks noChangeAspect="1"/>
          </p:cNvPicPr>
          <p:nvPr userDrawn="1"/>
        </p:nvPicPr>
        <p:blipFill>
          <a:blip r:embed="rId2"/>
          <a:stretch>
            <a:fillRect/>
          </a:stretch>
        </p:blipFill>
        <p:spPr>
          <a:xfrm>
            <a:off x="6729181" y="266699"/>
            <a:ext cx="2103359" cy="692293"/>
          </a:xfrm>
          <a:prstGeom prst="rect">
            <a:avLst/>
          </a:prstGeom>
        </p:spPr>
      </p:pic>
      <p:cxnSp>
        <p:nvCxnSpPr>
          <p:cNvPr id="19" name="Straight Connector 18"/>
          <p:cNvCxnSpPr/>
          <p:nvPr userDrawn="1"/>
        </p:nvCxnSpPr>
        <p:spPr>
          <a:xfrm>
            <a:off x="0" y="1016249"/>
            <a:ext cx="6517502" cy="0"/>
          </a:xfrm>
          <a:prstGeom prst="line">
            <a:avLst/>
          </a:prstGeom>
          <a:ln>
            <a:solidFill>
              <a:srgbClr val="003399"/>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userDrawn="1"/>
        </p:nvSpPr>
        <p:spPr>
          <a:xfrm>
            <a:off x="4733039" y="6208252"/>
            <a:ext cx="3992283" cy="246221"/>
          </a:xfrm>
          <a:prstGeom prst="rect">
            <a:avLst/>
          </a:prstGeom>
          <a:noFill/>
        </p:spPr>
        <p:txBody>
          <a:bodyPr wrap="square" rtlCol="0" anchor="ctr">
            <a:spAutoFit/>
          </a:bodyPr>
          <a:lstStyle/>
          <a:p>
            <a:pPr algn="r"/>
            <a:r>
              <a:rPr lang="en-US" sz="1000" kern="1200" dirty="0">
                <a:solidFill>
                  <a:schemeClr val="bg1"/>
                </a:solidFill>
                <a:effectLst/>
                <a:latin typeface="+mn-lt"/>
                <a:ea typeface="+mn-ea"/>
                <a:cs typeface="+mn-cs"/>
              </a:rPr>
              <a:t>© 2020 American Psychiatric Association. All rights reserved. </a:t>
            </a:r>
          </a:p>
        </p:txBody>
      </p:sp>
      <p:sp>
        <p:nvSpPr>
          <p:cNvPr id="23" name="Title 1"/>
          <p:cNvSpPr>
            <a:spLocks noGrp="1"/>
          </p:cNvSpPr>
          <p:nvPr>
            <p:ph type="title" hasCustomPrompt="1"/>
          </p:nvPr>
        </p:nvSpPr>
        <p:spPr>
          <a:xfrm>
            <a:off x="457200" y="307788"/>
            <a:ext cx="6060302" cy="586541"/>
          </a:xfrm>
        </p:spPr>
        <p:txBody>
          <a:bodyPr>
            <a:normAutofit/>
          </a:bodyPr>
          <a:lstStyle>
            <a:lvl1pPr algn="l">
              <a:defRPr sz="2400" cap="all">
                <a:solidFill>
                  <a:srgbClr val="003399"/>
                </a:solidFill>
              </a:defRPr>
            </a:lvl1pPr>
          </a:lstStyle>
          <a:p>
            <a:r>
              <a:rPr lang="en-US" dirty="0"/>
              <a:t>SECTION TITLE</a:t>
            </a:r>
          </a:p>
        </p:txBody>
      </p:sp>
      <p:sp>
        <p:nvSpPr>
          <p:cNvPr id="28" name="Content Placeholder 25"/>
          <p:cNvSpPr>
            <a:spLocks noGrp="1"/>
          </p:cNvSpPr>
          <p:nvPr>
            <p:ph sz="quarter" idx="13"/>
          </p:nvPr>
        </p:nvSpPr>
        <p:spPr>
          <a:xfrm>
            <a:off x="457200" y="1361440"/>
            <a:ext cx="7815262" cy="45719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457200" y="6149136"/>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35CCB00-38B5-9543-8B3D-7DAFB5B0A7B3}"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417412165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UE BKG">
    <p:spTree>
      <p:nvGrpSpPr>
        <p:cNvPr id="1" name=""/>
        <p:cNvGrpSpPr/>
        <p:nvPr/>
      </p:nvGrpSpPr>
      <p:grpSpPr>
        <a:xfrm>
          <a:off x="0" y="0"/>
          <a:ext cx="0" cy="0"/>
          <a:chOff x="0" y="0"/>
          <a:chExt cx="0" cy="0"/>
        </a:xfrm>
      </p:grpSpPr>
      <p:sp>
        <p:nvSpPr>
          <p:cNvPr id="10" name="Rectangle 9"/>
          <p:cNvSpPr/>
          <p:nvPr userDrawn="1"/>
        </p:nvSpPr>
        <p:spPr>
          <a:xfrm>
            <a:off x="0" y="6148443"/>
            <a:ext cx="9144000" cy="386138"/>
          </a:xfrm>
          <a:prstGeom prst="rect">
            <a:avLst/>
          </a:prstGeom>
          <a:solidFill>
            <a:srgbClr val="FFFFFF"/>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5" name="Title 1"/>
          <p:cNvSpPr>
            <a:spLocks noGrp="1"/>
          </p:cNvSpPr>
          <p:nvPr>
            <p:ph type="title" hasCustomPrompt="1"/>
          </p:nvPr>
        </p:nvSpPr>
        <p:spPr>
          <a:xfrm>
            <a:off x="457200" y="307788"/>
            <a:ext cx="6060302" cy="586541"/>
          </a:xfrm>
        </p:spPr>
        <p:txBody>
          <a:bodyPr>
            <a:normAutofit/>
          </a:bodyPr>
          <a:lstStyle>
            <a:lvl1pPr algn="l">
              <a:defRPr sz="2400" cap="all"/>
            </a:lvl1pPr>
          </a:lstStyle>
          <a:p>
            <a:r>
              <a:rPr lang="en-US" dirty="0"/>
              <a:t>SECTION TITLE</a:t>
            </a:r>
          </a:p>
        </p:txBody>
      </p:sp>
      <p:cxnSp>
        <p:nvCxnSpPr>
          <p:cNvPr id="8" name="Straight Connector 7"/>
          <p:cNvCxnSpPr/>
          <p:nvPr userDrawn="1"/>
        </p:nvCxnSpPr>
        <p:spPr>
          <a:xfrm>
            <a:off x="0" y="1006089"/>
            <a:ext cx="6517502" cy="562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733039" y="6211415"/>
            <a:ext cx="3992283" cy="246221"/>
          </a:xfrm>
          <a:prstGeom prst="rect">
            <a:avLst/>
          </a:prstGeom>
          <a:noFill/>
        </p:spPr>
        <p:txBody>
          <a:bodyPr wrap="square" rtlCol="0" anchor="ctr">
            <a:spAutoFit/>
          </a:bodyPr>
          <a:lstStyle/>
          <a:p>
            <a:pPr algn="r"/>
            <a:r>
              <a:rPr lang="en-US" sz="1000" kern="1200" dirty="0">
                <a:solidFill>
                  <a:schemeClr val="bg2"/>
                </a:solidFill>
                <a:effectLst/>
                <a:latin typeface="+mn-lt"/>
                <a:ea typeface="+mn-ea"/>
                <a:cs typeface="+mn-cs"/>
              </a:rPr>
              <a:t>© 2020 American Psychiatric Association. All rights reserved. </a:t>
            </a:r>
          </a:p>
        </p:txBody>
      </p:sp>
      <p:sp>
        <p:nvSpPr>
          <p:cNvPr id="7" name="Rectangle 6"/>
          <p:cNvSpPr/>
          <p:nvPr userDrawn="1"/>
        </p:nvSpPr>
        <p:spPr>
          <a:xfrm>
            <a:off x="6517502" y="995680"/>
            <a:ext cx="2626498" cy="27432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Content Placeholder 25"/>
          <p:cNvSpPr>
            <a:spLocks noGrp="1"/>
          </p:cNvSpPr>
          <p:nvPr>
            <p:ph sz="quarter" idx="13"/>
          </p:nvPr>
        </p:nvSpPr>
        <p:spPr>
          <a:xfrm>
            <a:off x="457200" y="1361440"/>
            <a:ext cx="7815262" cy="457199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5"/>
          <p:cNvSpPr txBox="1">
            <a:spLocks/>
          </p:cNvSpPr>
          <p:nvPr userDrawn="1"/>
        </p:nvSpPr>
        <p:spPr>
          <a:xfrm>
            <a:off x="457200" y="6149136"/>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35CCB00-38B5-9543-8B3D-7DAFB5B0A7B3}" type="slidenum">
              <a:rPr lang="en-US" smtClean="0">
                <a:solidFill>
                  <a:schemeClr val="bg2"/>
                </a:solidFill>
              </a:rPr>
              <a:pPr/>
              <a:t>‹#›</a:t>
            </a:fld>
            <a:endParaRPr lang="en-US" dirty="0">
              <a:solidFill>
                <a:schemeClr val="bg2"/>
              </a:solidFill>
            </a:endParaRP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29586" y="234743"/>
            <a:ext cx="2301054" cy="757430"/>
          </a:xfrm>
          <a:prstGeom prst="rect">
            <a:avLst/>
          </a:prstGeom>
        </p:spPr>
      </p:pic>
    </p:spTree>
    <p:extLst>
      <p:ext uri="{BB962C8B-B14F-4D97-AF65-F5344CB8AC3E}">
        <p14:creationId xmlns:p14="http://schemas.microsoft.com/office/powerpoint/2010/main" val="17399531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457200" y="6147176"/>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F35CCB00-38B5-9543-8B3D-7DAFB5B0A7B3}" type="slidenum">
              <a:rPr lang="en-US" smtClean="0"/>
              <a:pPr/>
              <a:t>‹#›</a:t>
            </a:fld>
            <a:endParaRPr lang="en-US" dirty="0"/>
          </a:p>
        </p:txBody>
      </p:sp>
    </p:spTree>
    <p:extLst>
      <p:ext uri="{BB962C8B-B14F-4D97-AF65-F5344CB8AC3E}">
        <p14:creationId xmlns:p14="http://schemas.microsoft.com/office/powerpoint/2010/main" val="2132548080"/>
      </p:ext>
    </p:extLst>
  </p:cSld>
  <p:clrMap bg1="dk1" tx1="lt1" bg2="dk2" tx2="lt2" accent1="accent1" accent2="accent2" accent3="accent3" accent4="accent4" accent5="accent5" accent6="accent6" hlink="hlink" folHlink="folHlink"/>
  <p:sldLayoutIdLst>
    <p:sldLayoutId id="2147483649" r:id="rId1"/>
    <p:sldLayoutId id="2147483651" r:id="rId2"/>
    <p:sldLayoutId id="2147483654" r:id="rId3"/>
    <p:sldLayoutId id="2147483655" r:id="rId4"/>
  </p:sldLayoutIdLst>
  <p:hf hdr="0" ftr="0" dt="0"/>
  <p:txStyles>
    <p:titleStyle>
      <a:lvl1pPr algn="l" defTabSz="457200" rtl="0" eaLnBrk="1" latinLnBrk="0" hangingPunct="1">
        <a:spcBef>
          <a:spcPct val="0"/>
        </a:spcBef>
        <a:buNone/>
        <a:defRPr sz="2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2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3" Type="http://schemas.openxmlformats.org/officeDocument/2006/relationships/hyperlink" Target="https://www.nimh.nih.gov/health/topics/schizophrenia/raise/state-health-administrators-and-clinics.shtml" TargetMode="External"/><Relationship Id="rId2" Type="http://schemas.openxmlformats.org/officeDocument/2006/relationships/notesSlide" Target="../notesSlides/notesSlide55.xml"/><Relationship Id="rId1" Type="http://schemas.openxmlformats.org/officeDocument/2006/relationships/slideLayout" Target="../slideLayouts/slideLayout3.xml"/><Relationship Id="rId5" Type="http://schemas.openxmlformats.org/officeDocument/2006/relationships/hyperlink" Target="https://ontrackny.org/Resources" TargetMode="External"/><Relationship Id="rId4" Type="http://schemas.openxmlformats.org/officeDocument/2006/relationships/hyperlink" Target="http://navigateconsultants.org/" TargetMode="Externa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hyperlink" Target="http://www.icanfeelbetter.org/cbtpskills" TargetMode="External"/><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hyperlink" Target="https://smiadviser.org/"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3" Type="http://schemas.openxmlformats.org/officeDocument/2006/relationships/hyperlink" Target="https://navigateconsultants.org/manuals" TargetMode="External"/><Relationship Id="rId2" Type="http://schemas.openxmlformats.org/officeDocument/2006/relationships/hyperlink" Target="https://smiadviser.org/" TargetMode="External"/><Relationship Id="rId1" Type="http://schemas.openxmlformats.org/officeDocument/2006/relationships/slideLayout" Target="../slideLayouts/slideLayout3.xml"/><Relationship Id="rId5" Type="http://schemas.openxmlformats.org/officeDocument/2006/relationships/hyperlink" Target="https://store.samhsa.gov/product/Supported-Employment-Evidence-Based-Practices-EBP-Kit/SMA08-4364" TargetMode="External"/><Relationship Id="rId4" Type="http://schemas.openxmlformats.org/officeDocument/2006/relationships/hyperlink" Target="https://cpr.bu.edu/" TargetMode="Externa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3" Type="http://schemas.openxmlformats.org/officeDocument/2006/relationships/hyperlink" Target="https://store.samhsa.gov/product/Assertive-Community-Treatment-ACT-Evidence-Based-Practices-EBP-KIT/SMA08-4344" TargetMode="External"/><Relationship Id="rId2" Type="http://schemas.openxmlformats.org/officeDocument/2006/relationships/hyperlink" Target="http://www.centerforebp.case.edu/practices/act" TargetMode="External"/><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3" Type="http://schemas.openxmlformats.org/officeDocument/2006/relationships/hyperlink" Target="https://store.samhsa.gov/product/Family-Psychoeducation-Evidence-Based-Practices-EBP-KIT/sma09-4422" TargetMode="External"/><Relationship Id="rId2" Type="http://schemas.openxmlformats.org/officeDocument/2006/relationships/hyperlink" Target="http://www.navigateconsultants.org/wp-content/uploads/2017/05/FE-Manual.pdf" TargetMode="External"/><Relationship Id="rId1" Type="http://schemas.openxmlformats.org/officeDocument/2006/relationships/slideLayout" Target="../slideLayouts/slideLayout3.xml"/><Relationship Id="rId4" Type="http://schemas.openxmlformats.org/officeDocument/2006/relationships/hyperlink" Target="http://www.nami.org/Find-Support/NAMI-Programs/NAMI-Family-to-Family" TargetMode="Externa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8" Type="http://schemas.openxmlformats.org/officeDocument/2006/relationships/hyperlink" Target="https://navigateconsultants.org/manuals" TargetMode="External"/><Relationship Id="rId3" Type="http://schemas.openxmlformats.org/officeDocument/2006/relationships/hyperlink" Target="https://cpr.bu.edu/" TargetMode="External"/><Relationship Id="rId7" Type="http://schemas.openxmlformats.org/officeDocument/2006/relationships/hyperlink" Target="http://www.nami.org/" TargetMode="External"/><Relationship Id="rId2" Type="http://schemas.openxmlformats.org/officeDocument/2006/relationships/hyperlink" Target="https://store.samhsa.gov/product/Illness-Management-and-Recovery-Evidence-Based-Practices-EBP-KIT/sma09-4463" TargetMode="External"/><Relationship Id="rId1" Type="http://schemas.openxmlformats.org/officeDocument/2006/relationships/slideLayout" Target="../slideLayouts/slideLayout3.xml"/><Relationship Id="rId6" Type="http://schemas.openxmlformats.org/officeDocument/2006/relationships/hyperlink" Target="http://www.mhanational.org/self-help-tools" TargetMode="External"/><Relationship Id="rId5" Type="http://schemas.openxmlformats.org/officeDocument/2006/relationships/hyperlink" Target="https://skills.digitalpsych.org/" TargetMode="External"/><Relationship Id="rId10" Type="http://schemas.openxmlformats.org/officeDocument/2006/relationships/hyperlink" Target="http://www.tucollaborative.org/" TargetMode="External"/><Relationship Id="rId4" Type="http://schemas.openxmlformats.org/officeDocument/2006/relationships/hyperlink" Target="http://www.center4healthandsdc.org/" TargetMode="External"/><Relationship Id="rId9" Type="http://schemas.openxmlformats.org/officeDocument/2006/relationships/hyperlink" Target="https://smiadviser.org/individuals-families" TargetMode="Externa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3" Type="http://schemas.openxmlformats.org/officeDocument/2006/relationships/hyperlink" Target="https://www.mirecc.va.gov/visn5/training/sst/sst_clinicians_handbook.pdf" TargetMode="External"/><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hyperlink" Target="https://www.clozapinerems.com/"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hyperlink" Target="http://www.zyprexarelprevvprogram.com/public/Default.aspx"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www.clozapinerems.com/" TargetMode="External"/><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854" y="3152569"/>
            <a:ext cx="6863446" cy="1290386"/>
          </a:xfrm>
        </p:spPr>
        <p:txBody>
          <a:bodyPr/>
          <a:lstStyle/>
          <a:p>
            <a:r>
              <a:rPr lang="en-US" sz="3600" b="1" dirty="0"/>
              <a:t>APA Practice Guideline on the Treatment of Patients With schizophrenia</a:t>
            </a:r>
            <a:endParaRPr lang="en-US" sz="3600" dirty="0"/>
          </a:p>
        </p:txBody>
      </p:sp>
      <p:sp>
        <p:nvSpPr>
          <p:cNvPr id="4" name="Text Placeholder 3"/>
          <p:cNvSpPr>
            <a:spLocks noGrp="1"/>
          </p:cNvSpPr>
          <p:nvPr>
            <p:ph type="body" idx="10"/>
          </p:nvPr>
        </p:nvSpPr>
        <p:spPr/>
        <p:txBody>
          <a:bodyPr/>
          <a:lstStyle/>
          <a:p>
            <a:r>
              <a:rPr lang="en-US" dirty="0"/>
              <a:t>September 2020</a:t>
            </a:r>
          </a:p>
        </p:txBody>
      </p:sp>
    </p:spTree>
    <p:extLst>
      <p:ext uri="{BB962C8B-B14F-4D97-AF65-F5344CB8AC3E}">
        <p14:creationId xmlns:p14="http://schemas.microsoft.com/office/powerpoint/2010/main" val="1686429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&amp; treatment planning</a:t>
            </a:r>
          </a:p>
        </p:txBody>
      </p:sp>
    </p:spTree>
    <p:extLst>
      <p:ext uri="{BB962C8B-B14F-4D97-AF65-F5344CB8AC3E}">
        <p14:creationId xmlns:p14="http://schemas.microsoft.com/office/powerpoint/2010/main" val="400697366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Coordinated Specialty Care Programs</a:t>
            </a:r>
          </a:p>
        </p:txBody>
      </p:sp>
      <p:sp>
        <p:nvSpPr>
          <p:cNvPr id="4" name="Content Placeholder 3">
            <a:extLst>
              <a:ext uri="{FF2B5EF4-FFF2-40B4-BE49-F238E27FC236}">
                <a16:creationId xmlns:a16="http://schemas.microsoft.com/office/drawing/2014/main" id="{0CDED948-0371-4AED-A1AA-B5B83D3648DF}"/>
              </a:ext>
            </a:extLst>
          </p:cNvPr>
          <p:cNvSpPr>
            <a:spLocks noGrp="1"/>
          </p:cNvSpPr>
          <p:nvPr>
            <p:ph sz="quarter" idx="13"/>
          </p:nvPr>
        </p:nvSpPr>
        <p:spPr/>
        <p:txBody>
          <a:bodyPr/>
          <a:lstStyle/>
          <a:p>
            <a:r>
              <a:rPr lang="en-US" sz="2000" dirty="0">
                <a:effectLst/>
              </a:rPr>
              <a:t>4 Recent studies (total N=2,363) with up to 2-year treatment (typically 15-16 weeks) and up to 10-year follow-up </a:t>
            </a:r>
            <a:r>
              <a:rPr lang="en-US" sz="2000" dirty="0"/>
              <a:t>(McDonagh et al. 2017) </a:t>
            </a:r>
          </a:p>
          <a:p>
            <a:pPr lvl="1"/>
            <a:r>
              <a:rPr lang="en-US" sz="2000" dirty="0">
                <a:effectLst/>
              </a:rPr>
              <a:t>Higher global functioning (pooled results of 3 RCTs; WMD 3.88, 95% CI 0.91-6.85; I²=64%; moderate SOE).</a:t>
            </a:r>
            <a:endParaRPr lang="en-US" sz="2000" dirty="0">
              <a:effectLst/>
              <a:ea typeface="Calibri" panose="020F0502020204030204" pitchFamily="34" charset="0"/>
              <a:cs typeface="Times New Roman" panose="02020603050405020304" pitchFamily="18" charset="0"/>
            </a:endParaRPr>
          </a:p>
          <a:p>
            <a:pPr lvl="1"/>
            <a:r>
              <a:rPr lang="en-US" sz="2000" dirty="0">
                <a:effectLst/>
              </a:rPr>
              <a:t>More people (22%) working or in school (3 RCTs; RR 1.22, 95% CI 1.01-1.47; moderate SOE).</a:t>
            </a:r>
            <a:endParaRPr lang="en-US" sz="2000" dirty="0">
              <a:effectLst/>
              <a:ea typeface="Calibri" panose="020F0502020204030204" pitchFamily="34" charset="0"/>
              <a:cs typeface="Times New Roman" panose="02020603050405020304" pitchFamily="18" charset="0"/>
            </a:endParaRPr>
          </a:p>
          <a:p>
            <a:pPr lvl="1"/>
            <a:r>
              <a:rPr lang="en-US" sz="2000" dirty="0"/>
              <a:t>Significant benefit on quality of life scores (2 studies; pooled effect size 0.84, 95% CI 0.14-1.55; </a:t>
            </a:r>
            <a:r>
              <a:rPr lang="en-US" sz="2000" dirty="0">
                <a:effectLst/>
              </a:rPr>
              <a:t>moderate SOE)</a:t>
            </a:r>
            <a:r>
              <a:rPr lang="en-US" sz="2000" dirty="0"/>
              <a:t>.</a:t>
            </a:r>
          </a:p>
          <a:p>
            <a:pPr lvl="1"/>
            <a:r>
              <a:rPr lang="en-US" sz="2000" dirty="0"/>
              <a:t>Lower likelihood of relapse </a:t>
            </a:r>
            <a:r>
              <a:rPr lang="pl-PL" sz="2000" dirty="0"/>
              <a:t>(</a:t>
            </a:r>
            <a:r>
              <a:rPr lang="en-US" sz="2000" dirty="0">
                <a:effectLst/>
              </a:rPr>
              <a:t>2 RCTs; </a:t>
            </a:r>
            <a:r>
              <a:rPr lang="pl-PL" sz="2000" dirty="0"/>
              <a:t>RR 0.64</a:t>
            </a:r>
            <a:r>
              <a:rPr lang="en-US" sz="2000" dirty="0"/>
              <a:t>,</a:t>
            </a:r>
            <a:r>
              <a:rPr lang="pl-PL" sz="2000" dirty="0"/>
              <a:t> 95% CI 0.52</a:t>
            </a:r>
            <a:r>
              <a:rPr lang="en-US" sz="2000" dirty="0"/>
              <a:t>-</a:t>
            </a:r>
            <a:r>
              <a:rPr lang="pl-PL" sz="2000" dirty="0"/>
              <a:t>0.79</a:t>
            </a:r>
            <a:r>
              <a:rPr lang="en-US" sz="2000" dirty="0"/>
              <a:t>; </a:t>
            </a:r>
            <a:r>
              <a:rPr lang="en-US" sz="2000" dirty="0">
                <a:effectLst/>
              </a:rPr>
              <a:t>moderate SOE)</a:t>
            </a:r>
            <a:r>
              <a:rPr lang="pl-PL" sz="2000" dirty="0"/>
              <a:t>.</a:t>
            </a:r>
            <a:endParaRPr lang="en-US" sz="2000" dirty="0"/>
          </a:p>
          <a:p>
            <a:pPr lvl="1"/>
            <a:r>
              <a:rPr lang="en-US" sz="2000" dirty="0"/>
              <a:t>There was no significant difference in housing function, reduction in self-harm, or core illness symptoms </a:t>
            </a:r>
            <a:r>
              <a:rPr lang="en-US" sz="2000" dirty="0">
                <a:effectLst/>
              </a:rPr>
              <a:t>(low SOE)</a:t>
            </a:r>
            <a:r>
              <a:rPr lang="en-US" sz="2000" dirty="0"/>
              <a:t>.</a:t>
            </a:r>
          </a:p>
          <a:p>
            <a:endParaRPr lang="en-US" dirty="0"/>
          </a:p>
        </p:txBody>
      </p:sp>
    </p:spTree>
    <p:extLst>
      <p:ext uri="{BB962C8B-B14F-4D97-AF65-F5344CB8AC3E}">
        <p14:creationId xmlns:p14="http://schemas.microsoft.com/office/powerpoint/2010/main" val="406701918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Coordinated Specialty Care Programs</a:t>
            </a:r>
          </a:p>
        </p:txBody>
      </p:sp>
      <p:sp>
        <p:nvSpPr>
          <p:cNvPr id="4" name="Content Placeholder 3">
            <a:extLst>
              <a:ext uri="{FF2B5EF4-FFF2-40B4-BE49-F238E27FC236}">
                <a16:creationId xmlns:a16="http://schemas.microsoft.com/office/drawing/2014/main" id="{806C6767-8F17-4CE0-9866-7EF79477DBC1}"/>
              </a:ext>
            </a:extLst>
          </p:cNvPr>
          <p:cNvSpPr>
            <a:spLocks noGrp="1"/>
          </p:cNvSpPr>
          <p:nvPr>
            <p:ph sz="quarter" idx="13"/>
          </p:nvPr>
        </p:nvSpPr>
        <p:spPr>
          <a:xfrm>
            <a:off x="457200" y="1590761"/>
            <a:ext cx="7815262" cy="4426392"/>
          </a:xfrm>
        </p:spPr>
        <p:txBody>
          <a:bodyPr/>
          <a:lstStyle/>
          <a:p>
            <a:r>
              <a:rPr lang="en-US" dirty="0"/>
              <a:t>Coordinated specialty care (CSC) programs, which are sometimes referred to as team-based, multicomponent interventions, integrate a number of evidence-based interventions into a comprehensive treatment package.</a:t>
            </a:r>
          </a:p>
          <a:p>
            <a:endParaRPr lang="en-US" dirty="0"/>
          </a:p>
          <a:p>
            <a:r>
              <a:rPr lang="en-US" dirty="0"/>
              <a:t>Example: NAVIGATE program developed for the Recovery After an Initial Schizophrenia Episode (RAISE) Early Treatment research initiative </a:t>
            </a:r>
          </a:p>
          <a:p>
            <a:pPr lvl="1"/>
            <a:r>
              <a:rPr lang="en-US" sz="2000" dirty="0"/>
              <a:t>A collaborative, shared decision-making approach that incorporates family involvement and education, individual resiliency training, supported employment and education, and individualized medication treatment.</a:t>
            </a:r>
          </a:p>
        </p:txBody>
      </p:sp>
      <p:sp>
        <p:nvSpPr>
          <p:cNvPr id="3" name="Title 1">
            <a:extLst>
              <a:ext uri="{FF2B5EF4-FFF2-40B4-BE49-F238E27FC236}">
                <a16:creationId xmlns:a16="http://schemas.microsoft.com/office/drawing/2014/main" id="{189DA5D9-4292-4F0A-9FB1-15674FB9ED8B}"/>
              </a:ext>
            </a:extLst>
          </p:cNvPr>
          <p:cNvSpPr txBox="1">
            <a:spLocks/>
          </p:cNvSpPr>
          <p:nvPr/>
        </p:nvSpPr>
        <p:spPr>
          <a:xfrm>
            <a:off x="457200" y="1020282"/>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425181010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Coordinated Specialty Care Programs</a:t>
            </a:r>
          </a:p>
        </p:txBody>
      </p:sp>
      <p:sp>
        <p:nvSpPr>
          <p:cNvPr id="4" name="Content Placeholder 3">
            <a:extLst>
              <a:ext uri="{FF2B5EF4-FFF2-40B4-BE49-F238E27FC236}">
                <a16:creationId xmlns:a16="http://schemas.microsoft.com/office/drawing/2014/main" id="{806C6767-8F17-4CE0-9866-7EF79477DBC1}"/>
              </a:ext>
            </a:extLst>
          </p:cNvPr>
          <p:cNvSpPr>
            <a:spLocks noGrp="1"/>
          </p:cNvSpPr>
          <p:nvPr>
            <p:ph sz="quarter" idx="13"/>
          </p:nvPr>
        </p:nvSpPr>
        <p:spPr/>
        <p:txBody>
          <a:bodyPr>
            <a:normAutofit/>
          </a:bodyPr>
          <a:lstStyle/>
          <a:p>
            <a:r>
              <a:rPr lang="en-US" dirty="0"/>
              <a:t>Consultation and implementation materials available to help guide the establishment of new programs with evidence-based approaches</a:t>
            </a:r>
          </a:p>
          <a:p>
            <a:pPr lvl="1"/>
            <a:r>
              <a:rPr lang="en-US" sz="2000" dirty="0">
                <a:hlinkClick r:id="rId3"/>
              </a:rPr>
              <a:t>https://www.nimh.nih.gov/health/topics/schizophrenia/raise/state-health-administrators-and-clinics.shtml</a:t>
            </a:r>
            <a:endParaRPr lang="en-US" sz="2000" dirty="0">
              <a:hlinkClick r:id="rId4"/>
            </a:endParaRPr>
          </a:p>
          <a:p>
            <a:pPr lvl="1"/>
            <a:r>
              <a:rPr lang="en-US" sz="2000" dirty="0">
                <a:hlinkClick r:id="rId4"/>
              </a:rPr>
              <a:t>http://navigateconsultants.org/</a:t>
            </a:r>
            <a:endParaRPr lang="en-US" sz="2000" dirty="0"/>
          </a:p>
          <a:p>
            <a:pPr lvl="1"/>
            <a:r>
              <a:rPr lang="en-US" sz="2000" dirty="0">
                <a:hlinkClick r:id="rId5"/>
              </a:rPr>
              <a:t>https://ontrackny.org/Resources</a:t>
            </a:r>
            <a:endParaRPr lang="en-US" sz="2000" dirty="0"/>
          </a:p>
          <a:p>
            <a:pPr lvl="1"/>
            <a:endParaRPr lang="en-US" sz="2000" dirty="0"/>
          </a:p>
          <a:p>
            <a:r>
              <a:rPr lang="en-US" dirty="0"/>
              <a:t>Additional studies of individuals with new onset psychosis or attenuated or high-risk psychosis syndromes are also available (see Addington et al. 2017; Cotton et al. 2016; </a:t>
            </a:r>
            <a:r>
              <a:rPr lang="en-US" dirty="0" err="1"/>
              <a:t>Malla</a:t>
            </a:r>
            <a:r>
              <a:rPr lang="en-US" dirty="0"/>
              <a:t> and </a:t>
            </a:r>
            <a:r>
              <a:rPr lang="en-US" dirty="0" err="1"/>
              <a:t>McGorry</a:t>
            </a:r>
            <a:r>
              <a:rPr lang="en-US" dirty="0"/>
              <a:t> 2019).</a:t>
            </a:r>
          </a:p>
          <a:p>
            <a:pPr lvl="1"/>
            <a:endParaRPr lang="en-US" sz="2000" dirty="0"/>
          </a:p>
        </p:txBody>
      </p:sp>
    </p:spTree>
    <p:extLst>
      <p:ext uri="{BB962C8B-B14F-4D97-AF65-F5344CB8AC3E}">
        <p14:creationId xmlns:p14="http://schemas.microsoft.com/office/powerpoint/2010/main" val="189768163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Cognitive-Behavioral Therapy for Psychosis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pPr marL="457200" indent="-457200">
              <a:buFont typeface="+mj-lt"/>
              <a:buAutoNum type="arabicPeriod" startAt="16"/>
            </a:pPr>
            <a:endParaRPr lang="en-US" sz="2400" b="1" dirty="0"/>
          </a:p>
          <a:p>
            <a:pPr marL="457200" indent="-457200">
              <a:buFont typeface="+mj-lt"/>
              <a:buAutoNum type="arabicPeriod" startAt="16"/>
            </a:pPr>
            <a:r>
              <a:rPr lang="en-US" sz="2400" b="1" dirty="0"/>
              <a:t>APA </a:t>
            </a:r>
            <a:r>
              <a:rPr lang="en-US" sz="2400" b="1" i="1" dirty="0"/>
              <a:t>recommends</a:t>
            </a:r>
            <a:r>
              <a:rPr lang="en-US" sz="2400" b="1" dirty="0"/>
              <a:t> (1B) that patients with schizophrenia be treated with cognitive-behavioral therapy for psychosis (</a:t>
            </a:r>
            <a:r>
              <a:rPr lang="en-US" sz="2400" b="1" dirty="0" err="1"/>
              <a:t>CBTp</a:t>
            </a:r>
            <a:r>
              <a:rPr lang="en-US" sz="2400" b="1" dirty="0"/>
              <a:t>).</a:t>
            </a:r>
          </a:p>
          <a:p>
            <a:pPr marL="457200" indent="-457200">
              <a:buFont typeface="+mj-lt"/>
              <a:buAutoNum type="arabicPeriod" startAt="16"/>
            </a:pPr>
            <a:endParaRPr lang="en-US" dirty="0"/>
          </a:p>
          <a:p>
            <a:pPr marL="457200" indent="-457200">
              <a:buFont typeface="+mj-lt"/>
              <a:buAutoNum type="arabicPeriod" startAt="16"/>
            </a:pPr>
            <a:endParaRPr lang="en-US" dirty="0"/>
          </a:p>
          <a:p>
            <a:pPr marL="457200" indent="-457200">
              <a:buFont typeface="+mj-lt"/>
              <a:buAutoNum type="arabicPeriod" startAt="16"/>
            </a:pPr>
            <a:endParaRPr lang="en-US" dirty="0"/>
          </a:p>
          <a:p>
            <a:pPr marL="457200" indent="-457200">
              <a:buFont typeface="+mj-lt"/>
              <a:buAutoNum type="arabicPeriod" startAt="16"/>
            </a:pPr>
            <a:endParaRPr lang="en-US" dirty="0"/>
          </a:p>
          <a:p>
            <a:r>
              <a:rPr lang="en-US" dirty="0"/>
              <a:t>Multiple RCTs and meta-analyses as described in the AHRQ review.</a:t>
            </a:r>
          </a:p>
        </p:txBody>
      </p:sp>
      <p:sp>
        <p:nvSpPr>
          <p:cNvPr id="5" name="Title 1">
            <a:extLst>
              <a:ext uri="{FF2B5EF4-FFF2-40B4-BE49-F238E27FC236}">
                <a16:creationId xmlns:a16="http://schemas.microsoft.com/office/drawing/2014/main" id="{99B10BD8-DC5B-4727-A335-27406DB0A3CC}"/>
              </a:ext>
            </a:extLst>
          </p:cNvPr>
          <p:cNvSpPr txBox="1">
            <a:spLocks/>
          </p:cNvSpPr>
          <p:nvPr/>
        </p:nvSpPr>
        <p:spPr>
          <a:xfrm>
            <a:off x="457200" y="3935356"/>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314969671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Cognitive-Behavioral Therapy for Psychosis</a:t>
            </a:r>
          </a:p>
        </p:txBody>
      </p:sp>
      <p:sp>
        <p:nvSpPr>
          <p:cNvPr id="4" name="Content Placeholder 3">
            <a:extLst>
              <a:ext uri="{FF2B5EF4-FFF2-40B4-BE49-F238E27FC236}">
                <a16:creationId xmlns:a16="http://schemas.microsoft.com/office/drawing/2014/main" id="{0CDED948-0371-4AED-A1AA-B5B83D3648DF}"/>
              </a:ext>
            </a:extLst>
          </p:cNvPr>
          <p:cNvSpPr>
            <a:spLocks noGrp="1"/>
          </p:cNvSpPr>
          <p:nvPr>
            <p:ph sz="quarter" idx="13"/>
          </p:nvPr>
        </p:nvSpPr>
        <p:spPr>
          <a:xfrm>
            <a:off x="457199" y="1361440"/>
            <a:ext cx="8237095" cy="4571999"/>
          </a:xfrm>
        </p:spPr>
        <p:txBody>
          <a:bodyPr>
            <a:normAutofit lnSpcReduction="10000"/>
          </a:bodyPr>
          <a:lstStyle/>
          <a:p>
            <a:r>
              <a:rPr lang="en-US" sz="2000" dirty="0">
                <a:effectLst/>
              </a:rPr>
              <a:t>3 Good quality systematic review with 89 studies (total N=7,154) and 5 recent studies (total N=823) with up to 3-year treatment and 3-year follow-up </a:t>
            </a:r>
            <a:r>
              <a:rPr lang="en-US" sz="2000" dirty="0"/>
              <a:t>(McDonagh et al. 2017)</a:t>
            </a:r>
            <a:endParaRPr lang="en-US" sz="2000" dirty="0">
              <a:effectLst/>
            </a:endParaRPr>
          </a:p>
          <a:p>
            <a:pPr lvl="1"/>
            <a:r>
              <a:rPr lang="en-US" sz="2000" dirty="0">
                <a:effectLst/>
              </a:rPr>
              <a:t>Better global and social/occupational function in the short term (GAF scale, 6 trials, mean difference [MD] 5.49, 95% CI 1.85-9.14; SOFAS scores, 2 trials, MD 9.11, 95% CI 6.31-11.91) (moderate SOE).</a:t>
            </a:r>
            <a:endParaRPr lang="en-US" sz="2000" dirty="0">
              <a:effectLst/>
              <a:ea typeface="Calibri" panose="020F0502020204030204" pitchFamily="34" charset="0"/>
              <a:cs typeface="Times New Roman" panose="02020603050405020304" pitchFamily="18" charset="0"/>
            </a:endParaRPr>
          </a:p>
          <a:p>
            <a:pPr lvl="1"/>
            <a:r>
              <a:rPr lang="en-US" sz="2000" dirty="0">
                <a:effectLst/>
              </a:rPr>
              <a:t>Better quality of life in the short term (2 trials; 12 to 24 weeks follow-up) but this not found with longer follow-up (2 trials; 18 to 24 months) (low SOE).</a:t>
            </a:r>
            <a:endParaRPr lang="en-US" sz="2000" dirty="0">
              <a:effectLst/>
              <a:ea typeface="Calibri" panose="020F0502020204030204" pitchFamily="34" charset="0"/>
              <a:cs typeface="Times New Roman" panose="02020603050405020304" pitchFamily="18" charset="0"/>
            </a:endParaRPr>
          </a:p>
          <a:p>
            <a:pPr lvl="1"/>
            <a:r>
              <a:rPr lang="en-US" sz="2000" dirty="0">
                <a:effectLst/>
              </a:rPr>
              <a:t>Fewer core illness symptoms (8 weeks to 5 years) (SMD -0.33, 95% CI -0.47 to -0.19; moderate SOE).</a:t>
            </a:r>
          </a:p>
          <a:p>
            <a:pPr lvl="1"/>
            <a:r>
              <a:rPr lang="en-US" sz="2000" dirty="0">
                <a:effectLst/>
                <a:latin typeface="Calibri" panose="020F0502020204030204" pitchFamily="34" charset="0"/>
                <a:ea typeface="Calibri" panose="020F0502020204030204" pitchFamily="34" charset="0"/>
                <a:cs typeface="Times New Roman" panose="02020603050405020304" pitchFamily="18" charset="0"/>
              </a:rPr>
              <a:t>No difference in global and social/occupational function in long term </a:t>
            </a:r>
            <a:r>
              <a:rPr lang="en-US" sz="2000" dirty="0">
                <a:effectLst/>
              </a:rPr>
              <a:t>(low SOE).</a:t>
            </a:r>
            <a:endParaRPr lang="en-US" sz="2000" dirty="0">
              <a:effectLst/>
              <a:ea typeface="Calibri" panose="020F0502020204030204" pitchFamily="34" charset="0"/>
              <a:cs typeface="Times New Roman" panose="02020603050405020304" pitchFamily="18" charset="0"/>
            </a:endParaRPr>
          </a:p>
          <a:p>
            <a:pPr lvl="1"/>
            <a:r>
              <a:rPr lang="en-US" sz="2000" dirty="0">
                <a:effectLst/>
                <a:latin typeface="Calibri" panose="020F0502020204030204" pitchFamily="34" charset="0"/>
                <a:ea typeface="Calibri" panose="020F0502020204030204" pitchFamily="34" charset="0"/>
                <a:cs typeface="Times New Roman" panose="02020603050405020304" pitchFamily="18" charset="0"/>
              </a:rPr>
              <a:t>No meaningful difference in negative symptoms (low SOE).</a:t>
            </a:r>
          </a:p>
          <a:p>
            <a:endParaRPr lang="en-US" dirty="0"/>
          </a:p>
        </p:txBody>
      </p:sp>
    </p:spTree>
    <p:extLst>
      <p:ext uri="{BB962C8B-B14F-4D97-AF65-F5344CB8AC3E}">
        <p14:creationId xmlns:p14="http://schemas.microsoft.com/office/powerpoint/2010/main" val="67134306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Cognitive-Behavioral Therapy for Psychosis</a:t>
            </a:r>
          </a:p>
        </p:txBody>
      </p:sp>
      <p:sp>
        <p:nvSpPr>
          <p:cNvPr id="6" name="Content Placeholder 5">
            <a:extLst>
              <a:ext uri="{FF2B5EF4-FFF2-40B4-BE49-F238E27FC236}">
                <a16:creationId xmlns:a16="http://schemas.microsoft.com/office/drawing/2014/main" id="{FC289DBF-C54F-4B7B-91F6-4CD5188D9416}"/>
              </a:ext>
            </a:extLst>
          </p:cNvPr>
          <p:cNvSpPr>
            <a:spLocks noGrp="1"/>
          </p:cNvSpPr>
          <p:nvPr>
            <p:ph sz="quarter" idx="13"/>
          </p:nvPr>
        </p:nvSpPr>
        <p:spPr>
          <a:xfrm>
            <a:off x="457200" y="1584268"/>
            <a:ext cx="7815262" cy="4426392"/>
          </a:xfrm>
        </p:spPr>
        <p:txBody>
          <a:bodyPr/>
          <a:lstStyle/>
          <a:p>
            <a:r>
              <a:rPr lang="en-US" dirty="0"/>
              <a:t>Cognitive-behavioral therapy for psychosis (</a:t>
            </a:r>
            <a:r>
              <a:rPr lang="en-US" dirty="0" err="1"/>
              <a:t>CBTp</a:t>
            </a:r>
            <a:r>
              <a:rPr lang="en-US" dirty="0"/>
              <a:t>) differs from CBT for other indications.</a:t>
            </a:r>
          </a:p>
          <a:p>
            <a:pPr lvl="1"/>
            <a:r>
              <a:rPr lang="en-US" sz="2000" dirty="0"/>
              <a:t>Focuses on guiding patients to develop their own alternative explanations for maladaptive cognitive assumptions that are healthier and realistic and do not perpetuate the patient’s convictions regarding the veracity of delusional beliefs or hallucinatory experiences.</a:t>
            </a:r>
          </a:p>
          <a:p>
            <a:endParaRPr lang="en-US" dirty="0"/>
          </a:p>
          <a:p>
            <a:r>
              <a:rPr lang="en-US" dirty="0"/>
              <a:t>Videos that demonstrate some of the approaches to </a:t>
            </a:r>
            <a:r>
              <a:rPr lang="en-US" dirty="0" err="1"/>
              <a:t>CBTp</a:t>
            </a:r>
            <a:r>
              <a:rPr lang="en-US" dirty="0"/>
              <a:t> available at: </a:t>
            </a:r>
          </a:p>
          <a:p>
            <a:pPr lvl="1"/>
            <a:r>
              <a:rPr lang="en-US" sz="2000" dirty="0"/>
              <a:t>I Can Feel Better, </a:t>
            </a:r>
            <a:r>
              <a:rPr lang="en-US" sz="2000" dirty="0">
                <a:hlinkClick r:id="rId2"/>
              </a:rPr>
              <a:t>www.icanfeelbetter.org/cbtpskills</a:t>
            </a:r>
            <a:endParaRPr lang="en-US" sz="2000" dirty="0"/>
          </a:p>
          <a:p>
            <a:pPr lvl="1"/>
            <a:endParaRPr lang="en-US" sz="2000" dirty="0"/>
          </a:p>
        </p:txBody>
      </p:sp>
      <p:sp>
        <p:nvSpPr>
          <p:cNvPr id="3" name="Title 1">
            <a:extLst>
              <a:ext uri="{FF2B5EF4-FFF2-40B4-BE49-F238E27FC236}">
                <a16:creationId xmlns:a16="http://schemas.microsoft.com/office/drawing/2014/main" id="{13FE906D-6F01-43EE-B359-A61D0555137B}"/>
              </a:ext>
            </a:extLst>
          </p:cNvPr>
          <p:cNvSpPr txBox="1">
            <a:spLocks/>
          </p:cNvSpPr>
          <p:nvPr/>
        </p:nvSpPr>
        <p:spPr>
          <a:xfrm>
            <a:off x="457200" y="1048771"/>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33579407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Cognitive-Behavioral Therapy for Psychosis</a:t>
            </a:r>
          </a:p>
        </p:txBody>
      </p:sp>
      <p:sp>
        <p:nvSpPr>
          <p:cNvPr id="6" name="Content Placeholder 5">
            <a:extLst>
              <a:ext uri="{FF2B5EF4-FFF2-40B4-BE49-F238E27FC236}">
                <a16:creationId xmlns:a16="http://schemas.microsoft.com/office/drawing/2014/main" id="{FC289DBF-C54F-4B7B-91F6-4CD5188D9416}"/>
              </a:ext>
            </a:extLst>
          </p:cNvPr>
          <p:cNvSpPr>
            <a:spLocks noGrp="1"/>
          </p:cNvSpPr>
          <p:nvPr>
            <p:ph sz="quarter" idx="13"/>
          </p:nvPr>
        </p:nvSpPr>
        <p:spPr/>
        <p:txBody>
          <a:bodyPr>
            <a:normAutofit/>
          </a:bodyPr>
          <a:lstStyle/>
          <a:p>
            <a:r>
              <a:rPr lang="en-US" dirty="0" err="1"/>
              <a:t>CBTp</a:t>
            </a:r>
            <a:r>
              <a:rPr lang="en-US" dirty="0"/>
              <a:t> can be:</a:t>
            </a:r>
          </a:p>
          <a:p>
            <a:pPr lvl="1"/>
            <a:r>
              <a:rPr lang="en-US" sz="2000" dirty="0"/>
              <a:t>Started in any treatment setting, including inpatient settings, and during any phase of illness.</a:t>
            </a:r>
          </a:p>
          <a:p>
            <a:pPr lvl="1"/>
            <a:r>
              <a:rPr lang="en-US" sz="2000" dirty="0"/>
              <a:t>Conducted in group as well as in individual formats, either in person or via Web-based delivery platforms.</a:t>
            </a:r>
          </a:p>
          <a:p>
            <a:pPr lvl="1"/>
            <a:r>
              <a:rPr lang="en-US" sz="2000" dirty="0"/>
              <a:t>Available to family members or other persons of support.</a:t>
            </a:r>
          </a:p>
          <a:p>
            <a:endParaRPr lang="en-US" dirty="0"/>
          </a:p>
          <a:p>
            <a:r>
              <a:rPr lang="en-US" dirty="0"/>
              <a:t>The duration of treatment with </a:t>
            </a:r>
            <a:r>
              <a:rPr lang="en-US" dirty="0" err="1"/>
              <a:t>CBTp</a:t>
            </a:r>
            <a:r>
              <a:rPr lang="en-US" dirty="0"/>
              <a:t> has varied in research and clinical practice, with a range from 8 weeks to 5 years of treatment reported in the literature (McDonagh et al. 2017); many recommend a minimum treatment duration of 16 sessions.</a:t>
            </a:r>
          </a:p>
        </p:txBody>
      </p:sp>
    </p:spTree>
    <p:extLst>
      <p:ext uri="{BB962C8B-B14F-4D97-AF65-F5344CB8AC3E}">
        <p14:creationId xmlns:p14="http://schemas.microsoft.com/office/powerpoint/2010/main" val="78680353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Psychoeducation</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pPr marL="457200" indent="-457200">
              <a:buFont typeface="+mj-lt"/>
              <a:buAutoNum type="arabicPeriod" startAt="17"/>
            </a:pPr>
            <a:endParaRPr lang="en-US" sz="2400" b="1" dirty="0"/>
          </a:p>
          <a:p>
            <a:pPr marL="457200" indent="-457200">
              <a:buFont typeface="+mj-lt"/>
              <a:buAutoNum type="arabicPeriod" startAt="17"/>
            </a:pPr>
            <a:r>
              <a:rPr lang="en-US" sz="2400" b="1" dirty="0"/>
              <a:t>APA </a:t>
            </a:r>
            <a:r>
              <a:rPr lang="en-US" sz="2400" b="1" i="1" dirty="0"/>
              <a:t>recommends</a:t>
            </a:r>
            <a:r>
              <a:rPr lang="en-US" sz="2400" b="1" dirty="0"/>
              <a:t> (1B) that patients with schizophrenia receive psychoeducation.</a:t>
            </a:r>
          </a:p>
          <a:p>
            <a:pPr marL="457200" indent="-457200">
              <a:buFont typeface="+mj-lt"/>
              <a:buAutoNum type="arabicPeriod" startAt="17"/>
            </a:pPr>
            <a:endParaRPr lang="en-US" dirty="0"/>
          </a:p>
          <a:p>
            <a:pPr marL="457200" indent="-457200">
              <a:buFont typeface="+mj-lt"/>
              <a:buAutoNum type="arabicPeriod" startAt="17"/>
            </a:pPr>
            <a:endParaRPr lang="en-US" dirty="0"/>
          </a:p>
          <a:p>
            <a:pPr marL="457200" indent="-457200">
              <a:buFont typeface="+mj-lt"/>
              <a:buAutoNum type="arabicPeriod" startAt="17"/>
            </a:pPr>
            <a:endParaRPr lang="en-US" dirty="0"/>
          </a:p>
          <a:p>
            <a:pPr marL="457200" indent="-457200">
              <a:buFont typeface="+mj-lt"/>
              <a:buAutoNum type="arabicPeriod" startAt="17"/>
            </a:pPr>
            <a:endParaRPr lang="en-US" dirty="0"/>
          </a:p>
          <a:p>
            <a:r>
              <a:rPr lang="en-US" dirty="0"/>
              <a:t>Based on a good-quality systematic review (</a:t>
            </a:r>
            <a:r>
              <a:rPr lang="en-US" dirty="0" err="1"/>
              <a:t>Pekkala</a:t>
            </a:r>
            <a:r>
              <a:rPr lang="en-US" dirty="0"/>
              <a:t> and </a:t>
            </a:r>
            <a:r>
              <a:rPr lang="en-US" dirty="0" err="1"/>
              <a:t>Merinder</a:t>
            </a:r>
            <a:r>
              <a:rPr lang="en-US" dirty="0"/>
              <a:t> 2002) as described in the AHRQ review.</a:t>
            </a:r>
          </a:p>
        </p:txBody>
      </p:sp>
      <p:sp>
        <p:nvSpPr>
          <p:cNvPr id="5" name="Title 1">
            <a:extLst>
              <a:ext uri="{FF2B5EF4-FFF2-40B4-BE49-F238E27FC236}">
                <a16:creationId xmlns:a16="http://schemas.microsoft.com/office/drawing/2014/main" id="{7EC2D5E1-1DFA-4FB8-B1EE-D1CCAD6B4E8B}"/>
              </a:ext>
            </a:extLst>
          </p:cNvPr>
          <p:cNvSpPr txBox="1">
            <a:spLocks/>
          </p:cNvSpPr>
          <p:nvPr/>
        </p:nvSpPr>
        <p:spPr>
          <a:xfrm>
            <a:off x="457200" y="3536958"/>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37605493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Psychoeducation</a:t>
            </a:r>
          </a:p>
        </p:txBody>
      </p:sp>
      <p:sp>
        <p:nvSpPr>
          <p:cNvPr id="4" name="Content Placeholder 3">
            <a:extLst>
              <a:ext uri="{FF2B5EF4-FFF2-40B4-BE49-F238E27FC236}">
                <a16:creationId xmlns:a16="http://schemas.microsoft.com/office/drawing/2014/main" id="{0CDED948-0371-4AED-A1AA-B5B83D3648DF}"/>
              </a:ext>
            </a:extLst>
          </p:cNvPr>
          <p:cNvSpPr>
            <a:spLocks noGrp="1"/>
          </p:cNvSpPr>
          <p:nvPr>
            <p:ph sz="quarter" idx="13"/>
          </p:nvPr>
        </p:nvSpPr>
        <p:spPr>
          <a:xfrm>
            <a:off x="457200" y="1361440"/>
            <a:ext cx="7949046" cy="4571999"/>
          </a:xfrm>
        </p:spPr>
        <p:txBody>
          <a:bodyPr>
            <a:normAutofit/>
          </a:bodyPr>
          <a:lstStyle/>
          <a:p>
            <a:r>
              <a:rPr lang="en-US" sz="2000" dirty="0">
                <a:effectLst/>
              </a:rPr>
              <a:t>1 Good quality systematic review with 10 studies (total N=1,125).</a:t>
            </a:r>
          </a:p>
          <a:p>
            <a:pPr lvl="1"/>
            <a:r>
              <a:rPr lang="en-US" sz="2000" dirty="0">
                <a:effectLst/>
              </a:rPr>
              <a:t>Better global functional outcomes at 1 year of follow-up (3 studies; MD -5.23, 95% CI -8.76 to -1.71; I</a:t>
            </a:r>
            <a:r>
              <a:rPr lang="en-US" sz="2000" baseline="30000" dirty="0">
                <a:effectLst/>
              </a:rPr>
              <a:t>2</a:t>
            </a:r>
            <a:r>
              <a:rPr lang="en-US" sz="2000" dirty="0">
                <a:effectLst/>
              </a:rPr>
              <a:t>=79%; low SOE).</a:t>
            </a:r>
            <a:endParaRPr lang="en-US" sz="2000" dirty="0">
              <a:effectLst/>
              <a:ea typeface="Calibri" panose="020F0502020204030204" pitchFamily="34" charset="0"/>
              <a:cs typeface="Times New Roman" panose="02020603050405020304" pitchFamily="18" charset="0"/>
            </a:endParaRPr>
          </a:p>
          <a:p>
            <a:pPr lvl="1"/>
            <a:r>
              <a:rPr lang="en-US" sz="2000" dirty="0">
                <a:effectLst/>
              </a:rPr>
              <a:t>Greater effect on relapse rates (with or without readmission) at 9 to 18 months of follow-up (6 studies; RR 0.80, 95% CI 0.70-0.92; I</a:t>
            </a:r>
            <a:r>
              <a:rPr lang="en-US" sz="2000" baseline="30000" dirty="0">
                <a:effectLst/>
              </a:rPr>
              <a:t>2</a:t>
            </a:r>
            <a:r>
              <a:rPr lang="en-US" sz="2000" dirty="0">
                <a:effectLst/>
              </a:rPr>
              <a:t>=54%; moderate SOE).</a:t>
            </a:r>
          </a:p>
          <a:p>
            <a:pPr lvl="1"/>
            <a:r>
              <a:rPr lang="en-US" sz="2000" dirty="0">
                <a:effectLst/>
                <a:latin typeface="Calibri" panose="020F0502020204030204" pitchFamily="34" charset="0"/>
                <a:ea typeface="Calibri" panose="020F0502020204030204" pitchFamily="34" charset="0"/>
                <a:cs typeface="Times New Roman" panose="02020603050405020304" pitchFamily="18" charset="0"/>
              </a:rPr>
              <a:t>No difference in rates of harms </a:t>
            </a:r>
            <a:r>
              <a:rPr lang="en-US" sz="2000" dirty="0">
                <a:effectLst/>
              </a:rPr>
              <a:t>(low SOE).</a:t>
            </a:r>
            <a:endParaRPr lang="en-US" sz="20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989804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Psychoeducation</a:t>
            </a:r>
          </a:p>
        </p:txBody>
      </p:sp>
      <p:sp>
        <p:nvSpPr>
          <p:cNvPr id="4" name="Content Placeholder 3">
            <a:extLst>
              <a:ext uri="{FF2B5EF4-FFF2-40B4-BE49-F238E27FC236}">
                <a16:creationId xmlns:a16="http://schemas.microsoft.com/office/drawing/2014/main" id="{4E57BB01-061F-4D49-BECF-B9FC68579314}"/>
              </a:ext>
            </a:extLst>
          </p:cNvPr>
          <p:cNvSpPr>
            <a:spLocks noGrp="1"/>
          </p:cNvSpPr>
          <p:nvPr>
            <p:ph sz="quarter" idx="13"/>
          </p:nvPr>
        </p:nvSpPr>
        <p:spPr>
          <a:xfrm>
            <a:off x="457199" y="1550498"/>
            <a:ext cx="8468591" cy="4426392"/>
          </a:xfrm>
        </p:spPr>
        <p:txBody>
          <a:bodyPr>
            <a:normAutofit/>
          </a:bodyPr>
          <a:lstStyle/>
          <a:p>
            <a:r>
              <a:rPr lang="en-US" b="1" dirty="0">
                <a:cs typeface="Times New Roman" panose="02020603050405020304" pitchFamily="18" charset="0"/>
              </a:rPr>
              <a:t>Formal, systematically delivered programs of psychoeducation</a:t>
            </a:r>
          </a:p>
          <a:p>
            <a:pPr lvl="1"/>
            <a:r>
              <a:rPr lang="en-US" sz="2000" dirty="0">
                <a:cs typeface="Times New Roman" panose="02020603050405020304" pitchFamily="18" charset="0"/>
              </a:rPr>
              <a:t>Either in an individual or group format, often in conjunction with family members or other individuals who are involved in the patient’s life.</a:t>
            </a:r>
          </a:p>
          <a:p>
            <a:pPr lvl="1"/>
            <a:r>
              <a:rPr lang="en-US" sz="2000" dirty="0">
                <a:cs typeface="Times New Roman" panose="02020603050405020304" pitchFamily="18" charset="0"/>
              </a:rPr>
              <a:t>Typically 12 sessions in clinical trials.</a:t>
            </a:r>
          </a:p>
          <a:p>
            <a:pPr lvl="1"/>
            <a:r>
              <a:rPr lang="en-US" sz="2000" dirty="0">
                <a:cs typeface="Times New Roman" panose="02020603050405020304" pitchFamily="18" charset="0"/>
              </a:rPr>
              <a:t>Typically done on an outpatient basis, but elements of formal psychoeducation programs can also be incorporated into inpatient care.</a:t>
            </a:r>
          </a:p>
          <a:p>
            <a:pPr lvl="1"/>
            <a:r>
              <a:rPr lang="en-US" sz="2000" dirty="0">
                <a:cs typeface="Times New Roman" panose="02020603050405020304" pitchFamily="18" charset="0"/>
              </a:rPr>
              <a:t>Includes key information about diagnosis, symptoms, psychosocial interventions, medications, and side effects as well as information about stress and coping, crisis plans, early warning signs, and suicide and relapse prevention.</a:t>
            </a:r>
          </a:p>
          <a:p>
            <a:r>
              <a:rPr lang="en-US" dirty="0">
                <a:cs typeface="Times New Roman" panose="02020603050405020304" pitchFamily="18" charset="0"/>
              </a:rPr>
              <a:t>Useful information to patients and families as a part of psychoeducation available through SMI Adviser: </a:t>
            </a:r>
            <a:r>
              <a:rPr lang="en-US" dirty="0">
                <a:cs typeface="Times New Roman" panose="02020603050405020304" pitchFamily="18" charset="0"/>
                <a:hlinkClick r:id="rId2"/>
              </a:rPr>
              <a:t>https://smiadviser.org</a:t>
            </a:r>
            <a:endParaRPr lang="en-US" dirty="0">
              <a:cs typeface="Times New Roman" panose="02020603050405020304" pitchFamily="18" charset="0"/>
            </a:endParaRPr>
          </a:p>
          <a:p>
            <a:endParaRPr lang="en-US" dirty="0"/>
          </a:p>
        </p:txBody>
      </p:sp>
      <p:sp>
        <p:nvSpPr>
          <p:cNvPr id="3" name="Title 1">
            <a:extLst>
              <a:ext uri="{FF2B5EF4-FFF2-40B4-BE49-F238E27FC236}">
                <a16:creationId xmlns:a16="http://schemas.microsoft.com/office/drawing/2014/main" id="{37A7922D-43CC-44A5-9E2D-E60BE0D22193}"/>
              </a:ext>
            </a:extLst>
          </p:cNvPr>
          <p:cNvSpPr txBox="1">
            <a:spLocks/>
          </p:cNvSpPr>
          <p:nvPr/>
        </p:nvSpPr>
        <p:spPr>
          <a:xfrm>
            <a:off x="457200" y="1015001"/>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490264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F5B8B-13F7-4E85-8221-CCF499820CA4}"/>
              </a:ext>
            </a:extLst>
          </p:cNvPr>
          <p:cNvSpPr>
            <a:spLocks noGrp="1"/>
          </p:cNvSpPr>
          <p:nvPr>
            <p:ph type="title"/>
          </p:nvPr>
        </p:nvSpPr>
        <p:spPr/>
        <p:txBody>
          <a:bodyPr>
            <a:normAutofit/>
          </a:bodyPr>
          <a:lstStyle/>
          <a:p>
            <a:r>
              <a:rPr lang="en-US" dirty="0"/>
              <a:t>Assessment of possible schizophrenia</a:t>
            </a:r>
          </a:p>
        </p:txBody>
      </p:sp>
      <p:sp>
        <p:nvSpPr>
          <p:cNvPr id="3" name="Content Placeholder 2">
            <a:extLst>
              <a:ext uri="{FF2B5EF4-FFF2-40B4-BE49-F238E27FC236}">
                <a16:creationId xmlns:a16="http://schemas.microsoft.com/office/drawing/2014/main" id="{7DB70A02-38FA-4435-B039-FA6004C11D00}"/>
              </a:ext>
            </a:extLst>
          </p:cNvPr>
          <p:cNvSpPr>
            <a:spLocks noGrp="1"/>
          </p:cNvSpPr>
          <p:nvPr>
            <p:ph sz="quarter" idx="13"/>
          </p:nvPr>
        </p:nvSpPr>
        <p:spPr>
          <a:xfrm>
            <a:off x="457200" y="1231900"/>
            <a:ext cx="8229600" cy="4879339"/>
          </a:xfrm>
        </p:spPr>
        <p:txBody>
          <a:bodyPr/>
          <a:lstStyle/>
          <a:p>
            <a:pPr marL="457200" indent="-457200">
              <a:buFont typeface="+mj-lt"/>
              <a:buAutoNum type="arabicPeriod"/>
            </a:pPr>
            <a:r>
              <a:rPr lang="en-US" sz="2400" b="1" dirty="0"/>
              <a:t>APA </a:t>
            </a:r>
            <a:r>
              <a:rPr lang="en-US" sz="2400" b="1" i="1" dirty="0"/>
              <a:t>recommends</a:t>
            </a:r>
            <a:r>
              <a:rPr lang="en-US" sz="2400" b="1" dirty="0"/>
              <a:t> (1C) that the initial assessment of a patient with a possible psychotic disorder include the reason the individual is presenting for evaluation; the patient's goals and preferences for treatment; a review of psychiatric symptoms and trauma history; an assessment of tobacco use and other substance use; a psychiatric treatment history; an assessment of physical health; an assessment of psychosocial and cultural factors; a mental status examination, including cognitive assessment; and an assessment of risk of suicide and aggressive behaviors, as outlined in APA's </a:t>
            </a:r>
            <a:r>
              <a:rPr lang="en-US" sz="2400" b="1" i="1" dirty="0"/>
              <a:t>Practice Guidelines for the Psychiatric Evaluation of Adults</a:t>
            </a:r>
            <a:r>
              <a:rPr lang="en-US" sz="2400" b="1" dirty="0"/>
              <a:t> (3rd edition). </a:t>
            </a:r>
          </a:p>
          <a:p>
            <a:endParaRPr lang="en-US" dirty="0"/>
          </a:p>
        </p:txBody>
      </p:sp>
    </p:spTree>
    <p:extLst>
      <p:ext uri="{BB962C8B-B14F-4D97-AF65-F5344CB8AC3E}">
        <p14:creationId xmlns:p14="http://schemas.microsoft.com/office/powerpoint/2010/main" val="65016193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Supported Employment Services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pPr marL="457200" indent="-457200">
              <a:buFont typeface="+mj-lt"/>
              <a:buAutoNum type="arabicPeriod" startAt="18"/>
            </a:pPr>
            <a:endParaRPr lang="en-US" sz="2400" b="1" dirty="0"/>
          </a:p>
          <a:p>
            <a:pPr marL="457200" indent="-457200">
              <a:buFont typeface="+mj-lt"/>
              <a:buAutoNum type="arabicPeriod" startAt="18"/>
            </a:pPr>
            <a:r>
              <a:rPr lang="en-US" sz="2400" b="1" dirty="0"/>
              <a:t>APA </a:t>
            </a:r>
            <a:r>
              <a:rPr lang="en-US" sz="2400" b="1" i="1" dirty="0"/>
              <a:t>recommends</a:t>
            </a:r>
            <a:r>
              <a:rPr lang="en-US" sz="2400" b="1" dirty="0"/>
              <a:t> (1B) that patients with schizophrenia receive supported employment services.</a:t>
            </a:r>
          </a:p>
          <a:p>
            <a:pPr marL="457200" indent="-457200">
              <a:buFont typeface="+mj-lt"/>
              <a:buAutoNum type="arabicPeriod" startAt="18"/>
            </a:pPr>
            <a:endParaRPr lang="en-US" dirty="0"/>
          </a:p>
          <a:p>
            <a:pPr marL="457200" indent="-457200">
              <a:buFont typeface="+mj-lt"/>
              <a:buAutoNum type="arabicPeriod" startAt="18"/>
            </a:pPr>
            <a:endParaRPr lang="en-US" dirty="0"/>
          </a:p>
          <a:p>
            <a:pPr marL="457200" indent="-457200">
              <a:buFont typeface="+mj-lt"/>
              <a:buAutoNum type="arabicPeriod" startAt="18"/>
            </a:pPr>
            <a:endParaRPr lang="en-US" dirty="0"/>
          </a:p>
          <a:p>
            <a:pPr marL="457200" indent="-457200">
              <a:buFont typeface="+mj-lt"/>
              <a:buAutoNum type="arabicPeriod" startAt="18"/>
            </a:pPr>
            <a:endParaRPr lang="en-US" dirty="0"/>
          </a:p>
          <a:p>
            <a:r>
              <a:rPr lang="en-US" dirty="0"/>
              <a:t>Based on 1 study (</a:t>
            </a:r>
            <a:r>
              <a:rPr lang="en-US" dirty="0" err="1"/>
              <a:t>Mueser</a:t>
            </a:r>
            <a:r>
              <a:rPr lang="en-US" dirty="0"/>
              <a:t> et al. 2004) comparing supported employment with usual care as well as an RCT and meta-analysis (Cook et al. 2005; Kinoshita et al. 2013) comparing supported employment with other vocational interventions as described in the AHRQ review.</a:t>
            </a:r>
          </a:p>
        </p:txBody>
      </p:sp>
      <p:sp>
        <p:nvSpPr>
          <p:cNvPr id="5" name="Title 1">
            <a:extLst>
              <a:ext uri="{FF2B5EF4-FFF2-40B4-BE49-F238E27FC236}">
                <a16:creationId xmlns:a16="http://schemas.microsoft.com/office/drawing/2014/main" id="{AC916C7E-6253-48EE-BB80-B821197E1546}"/>
              </a:ext>
            </a:extLst>
          </p:cNvPr>
          <p:cNvSpPr txBox="1">
            <a:spLocks/>
          </p:cNvSpPr>
          <p:nvPr/>
        </p:nvSpPr>
        <p:spPr>
          <a:xfrm>
            <a:off x="457200" y="3536958"/>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234243731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Supported Employment Services</a:t>
            </a:r>
          </a:p>
        </p:txBody>
      </p:sp>
      <p:sp>
        <p:nvSpPr>
          <p:cNvPr id="4" name="Content Placeholder 3">
            <a:extLst>
              <a:ext uri="{FF2B5EF4-FFF2-40B4-BE49-F238E27FC236}">
                <a16:creationId xmlns:a16="http://schemas.microsoft.com/office/drawing/2014/main" id="{0CDED948-0371-4AED-A1AA-B5B83D3648DF}"/>
              </a:ext>
            </a:extLst>
          </p:cNvPr>
          <p:cNvSpPr>
            <a:spLocks noGrp="1"/>
          </p:cNvSpPr>
          <p:nvPr>
            <p:ph sz="quarter" idx="13"/>
          </p:nvPr>
        </p:nvSpPr>
        <p:spPr>
          <a:xfrm>
            <a:off x="384463" y="1361440"/>
            <a:ext cx="8375074" cy="4571999"/>
          </a:xfrm>
        </p:spPr>
        <p:txBody>
          <a:bodyPr>
            <a:normAutofit/>
          </a:bodyPr>
          <a:lstStyle/>
          <a:p>
            <a:r>
              <a:rPr lang="en-US" sz="2000" dirty="0">
                <a:effectLst/>
              </a:rPr>
              <a:t>1 Good quality systematic review with 14 studies (total N=2,265) and 2 recent studies (total N=1,477) with up to 2-year treatment and up to 2-year follow-up </a:t>
            </a:r>
            <a:r>
              <a:rPr lang="en-US" sz="2000" dirty="0"/>
              <a:t>(McDonagh et al. 2017)</a:t>
            </a:r>
            <a:endParaRPr lang="en-US" sz="2000" dirty="0">
              <a:effectLst/>
            </a:endParaRPr>
          </a:p>
          <a:p>
            <a:pPr lvl="1"/>
            <a:r>
              <a:rPr lang="en-US" sz="2000" dirty="0">
                <a:effectLst/>
              </a:rPr>
              <a:t>Significantly better employment outcomes over 2 years using the individual placement and support (IPS) model</a:t>
            </a:r>
          </a:p>
          <a:p>
            <a:pPr lvl="2">
              <a:buFont typeface="Courier New" panose="02070309020205020404" pitchFamily="49" charset="0"/>
              <a:buChar char="o"/>
            </a:pPr>
            <a:r>
              <a:rPr lang="en-US" sz="1800" dirty="0">
                <a:effectLst/>
              </a:rPr>
              <a:t>more likely to obtain competitive work (75% vs. 27.5%, p=0.001; moderate SOE)</a:t>
            </a:r>
          </a:p>
          <a:p>
            <a:pPr lvl="2">
              <a:buFont typeface="Courier New" panose="02070309020205020404" pitchFamily="49" charset="0"/>
              <a:buChar char="o"/>
            </a:pPr>
            <a:r>
              <a:rPr lang="en-US" sz="1800" dirty="0"/>
              <a:t>l</a:t>
            </a:r>
            <a:r>
              <a:rPr lang="en-US" sz="1800" dirty="0">
                <a:effectLst/>
              </a:rPr>
              <a:t>ess time to achieve competitive work (22 days less, p&lt;0.001; low SOE)</a:t>
            </a:r>
          </a:p>
          <a:p>
            <a:pPr lvl="2">
              <a:buFont typeface="Courier New" panose="02070309020205020404" pitchFamily="49" charset="0"/>
              <a:buChar char="o"/>
            </a:pPr>
            <a:r>
              <a:rPr lang="en-US" sz="1800" dirty="0">
                <a:effectLst/>
              </a:rPr>
              <a:t>more patients working &gt;20 </a:t>
            </a:r>
            <a:r>
              <a:rPr lang="en-US" sz="1800" dirty="0" err="1">
                <a:effectLst/>
              </a:rPr>
              <a:t>hrs</a:t>
            </a:r>
            <a:r>
              <a:rPr lang="en-US" sz="1800" dirty="0">
                <a:effectLst/>
              </a:rPr>
              <a:t> per week (34% vs 13%, p=0.00) </a:t>
            </a:r>
          </a:p>
          <a:p>
            <a:pPr lvl="2">
              <a:buFont typeface="Courier New" panose="02070309020205020404" pitchFamily="49" charset="0"/>
              <a:buChar char="o"/>
            </a:pPr>
            <a:r>
              <a:rPr lang="en-US" sz="1800" dirty="0"/>
              <a:t>m</a:t>
            </a:r>
            <a:r>
              <a:rPr lang="en-US" sz="1800" dirty="0">
                <a:effectLst/>
              </a:rPr>
              <a:t>ore weeks of employment (24 more competitive and 11 more overall, p&lt; 0.001)</a:t>
            </a:r>
          </a:p>
          <a:p>
            <a:pPr lvl="2">
              <a:buFont typeface="Courier New" panose="02070309020205020404" pitchFamily="49" charset="0"/>
              <a:buChar char="o"/>
            </a:pPr>
            <a:r>
              <a:rPr lang="en-US" sz="1800" dirty="0"/>
              <a:t>l</a:t>
            </a:r>
            <a:r>
              <a:rPr lang="en-US" sz="1800" dirty="0">
                <a:effectLst/>
              </a:rPr>
              <a:t>onger tenure per individual job (4 weeks, p= 0.048)</a:t>
            </a:r>
          </a:p>
          <a:p>
            <a:pPr lvl="2">
              <a:buFont typeface="Courier New" panose="02070309020205020404" pitchFamily="49" charset="0"/>
              <a:buChar char="o"/>
            </a:pPr>
            <a:r>
              <a:rPr lang="en-US" sz="1800" dirty="0">
                <a:effectLst/>
              </a:rPr>
              <a:t>more earnings ($2,078/month vs $617.59/month, p&lt; 0.001)</a:t>
            </a:r>
          </a:p>
          <a:p>
            <a:endParaRPr lang="en-US" dirty="0"/>
          </a:p>
        </p:txBody>
      </p:sp>
    </p:spTree>
    <p:extLst>
      <p:ext uri="{BB962C8B-B14F-4D97-AF65-F5344CB8AC3E}">
        <p14:creationId xmlns:p14="http://schemas.microsoft.com/office/powerpoint/2010/main" val="84447381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Supported Employment Services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590761"/>
            <a:ext cx="8378190" cy="4426392"/>
          </a:xfrm>
        </p:spPr>
        <p:txBody>
          <a:bodyPr>
            <a:normAutofit fontScale="92500" lnSpcReduction="10000"/>
          </a:bodyPr>
          <a:lstStyle/>
          <a:p>
            <a:r>
              <a:rPr lang="en-US" sz="2200" dirty="0"/>
              <a:t>Supported employment differs from other vocational rehabilitation services</a:t>
            </a:r>
          </a:p>
          <a:p>
            <a:pPr lvl="1"/>
            <a:r>
              <a:rPr lang="en-US" sz="2200" dirty="0"/>
              <a:t>Provides assistance in searching for and maintaining competitive employment concurrently with job training, embedded job support, and mental health treatment.</a:t>
            </a:r>
          </a:p>
          <a:p>
            <a:endParaRPr lang="en-US" sz="2200" dirty="0"/>
          </a:p>
          <a:p>
            <a:r>
              <a:rPr lang="en-US" sz="2200" dirty="0"/>
              <a:t>Individual placement and support (IPS)</a:t>
            </a:r>
          </a:p>
          <a:p>
            <a:pPr lvl="1"/>
            <a:r>
              <a:rPr lang="en-US" sz="2200" dirty="0"/>
              <a:t>Focus on rapid attainment of competitive employment.</a:t>
            </a:r>
          </a:p>
          <a:p>
            <a:pPr lvl="1"/>
            <a:r>
              <a:rPr lang="en-US" sz="2200" dirty="0"/>
              <a:t>Emphasis on patient preferences in the types of jobs sought, the nature of the services that are delivered, and the outreach that occurs with potential employers.</a:t>
            </a:r>
          </a:p>
          <a:p>
            <a:pPr lvl="1"/>
            <a:r>
              <a:rPr lang="en-US" sz="2200" dirty="0"/>
              <a:t>Individualized long-term job support and integration of employment specialists with the clinical team. Employment specialists also develop relationships with community employers and provide personalized benefits counseling to participants</a:t>
            </a:r>
            <a:r>
              <a:rPr lang="en-US" sz="2000" dirty="0"/>
              <a:t>.</a:t>
            </a:r>
          </a:p>
        </p:txBody>
      </p:sp>
      <p:sp>
        <p:nvSpPr>
          <p:cNvPr id="5" name="Title 1">
            <a:extLst>
              <a:ext uri="{FF2B5EF4-FFF2-40B4-BE49-F238E27FC236}">
                <a16:creationId xmlns:a16="http://schemas.microsoft.com/office/drawing/2014/main" id="{3D532BCF-9D64-4985-8EB1-FB09E06540EA}"/>
              </a:ext>
            </a:extLst>
          </p:cNvPr>
          <p:cNvSpPr txBox="1">
            <a:spLocks/>
          </p:cNvSpPr>
          <p:nvPr/>
        </p:nvSpPr>
        <p:spPr>
          <a:xfrm>
            <a:off x="457200" y="1033598"/>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271108111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Supported Employment Services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r>
              <a:rPr lang="en-US" dirty="0"/>
              <a:t>Information for clinicians and organizations wishing to learn more about supported employment or develop supported employment programs </a:t>
            </a:r>
          </a:p>
          <a:p>
            <a:pPr lvl="1"/>
            <a:r>
              <a:rPr lang="en-US" sz="2000" dirty="0"/>
              <a:t>SMI Adviser: </a:t>
            </a:r>
            <a:r>
              <a:rPr lang="en-US" sz="2000" dirty="0">
                <a:hlinkClick r:id="rId2"/>
              </a:rPr>
              <a:t>https://smiadviser.org</a:t>
            </a:r>
            <a:endParaRPr lang="en-US" sz="2000" dirty="0"/>
          </a:p>
          <a:p>
            <a:pPr lvl="1"/>
            <a:r>
              <a:rPr lang="en-US" sz="2000" dirty="0"/>
              <a:t>NAVIGATE: </a:t>
            </a:r>
            <a:r>
              <a:rPr lang="en-US" sz="2000" dirty="0">
                <a:hlinkClick r:id="rId3"/>
              </a:rPr>
              <a:t>https://navigateconsultants.org/manuals</a:t>
            </a:r>
            <a:endParaRPr lang="en-US" sz="2000" dirty="0"/>
          </a:p>
          <a:p>
            <a:pPr lvl="1"/>
            <a:r>
              <a:rPr lang="en-US" sz="2000" dirty="0"/>
              <a:t>Boston University Center for Psychiatric Rehabilitation: </a:t>
            </a:r>
            <a:r>
              <a:rPr lang="en-US" sz="2000" dirty="0">
                <a:hlinkClick r:id="rId4"/>
              </a:rPr>
              <a:t>https://cpr.bu.edu</a:t>
            </a:r>
            <a:endParaRPr lang="en-US" sz="2000" dirty="0"/>
          </a:p>
          <a:p>
            <a:pPr lvl="1"/>
            <a:r>
              <a:rPr lang="en-US" sz="2000" dirty="0"/>
              <a:t>Substance Abuse and Mental Health Services Administration: Supported Employment Evidence-Based Practices (EBP) KIT: </a:t>
            </a:r>
            <a:r>
              <a:rPr lang="en-US" sz="2000" dirty="0">
                <a:hlinkClick r:id="rId5"/>
              </a:rPr>
              <a:t>https://store.samhsa.gov/product/Supported-Employment-Evidence-Based-Practices-EBP-Kit/SMA08-4364</a:t>
            </a:r>
            <a:endParaRPr lang="en-US" sz="2000" dirty="0"/>
          </a:p>
          <a:p>
            <a:pPr lvl="1"/>
            <a:endParaRPr lang="en-US" sz="2000" dirty="0"/>
          </a:p>
          <a:p>
            <a:endParaRPr lang="en-US" dirty="0"/>
          </a:p>
        </p:txBody>
      </p:sp>
    </p:spTree>
    <p:extLst>
      <p:ext uri="{BB962C8B-B14F-4D97-AF65-F5344CB8AC3E}">
        <p14:creationId xmlns:p14="http://schemas.microsoft.com/office/powerpoint/2010/main" val="304015497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Assertive Community Treatment</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7995138" cy="4571999"/>
          </a:xfrm>
        </p:spPr>
        <p:txBody>
          <a:bodyPr>
            <a:normAutofit/>
          </a:bodyPr>
          <a:lstStyle/>
          <a:p>
            <a:pPr marL="457200" indent="-457200">
              <a:buFont typeface="+mj-lt"/>
              <a:buAutoNum type="arabicPeriod" startAt="19"/>
            </a:pPr>
            <a:r>
              <a:rPr lang="en-US" sz="2400" b="1" dirty="0"/>
              <a:t>APA </a:t>
            </a:r>
            <a:r>
              <a:rPr lang="en-US" sz="2400" b="1" i="1" dirty="0"/>
              <a:t>recommends</a:t>
            </a:r>
            <a:r>
              <a:rPr lang="en-US" sz="2400" b="1" dirty="0"/>
              <a:t> (1B) that patients with schizophrenia receive assertive community treatment if there is a history of poor engagement with services leading to frequent relapse or social disruption (e.g., homelessness; legal difficulties, including imprisonment).</a:t>
            </a:r>
          </a:p>
          <a:p>
            <a:pPr marL="457200" indent="-457200">
              <a:buFont typeface="+mj-lt"/>
              <a:buAutoNum type="arabicPeriod" startAt="19"/>
            </a:pPr>
            <a:endParaRPr lang="en-US" dirty="0"/>
          </a:p>
          <a:p>
            <a:pPr marL="457200" indent="-457200">
              <a:buFont typeface="+mj-lt"/>
              <a:buAutoNum type="arabicPeriod" startAt="19"/>
            </a:pPr>
            <a:endParaRPr lang="en-US" dirty="0"/>
          </a:p>
          <a:p>
            <a:endParaRPr lang="en-US" dirty="0"/>
          </a:p>
          <a:p>
            <a:r>
              <a:rPr lang="en-US" dirty="0"/>
              <a:t>Based on information from the AHRQ review, which used a good-quality systematic review as a primary source (Marshall and Lockwood 2000) and also considered 1 additional RCT (</a:t>
            </a:r>
            <a:r>
              <a:rPr lang="en-US" dirty="0" err="1"/>
              <a:t>Sytema</a:t>
            </a:r>
            <a:r>
              <a:rPr lang="en-US" dirty="0"/>
              <a:t> et al. 2007).</a:t>
            </a:r>
          </a:p>
        </p:txBody>
      </p:sp>
      <p:sp>
        <p:nvSpPr>
          <p:cNvPr id="5" name="Title 1">
            <a:extLst>
              <a:ext uri="{FF2B5EF4-FFF2-40B4-BE49-F238E27FC236}">
                <a16:creationId xmlns:a16="http://schemas.microsoft.com/office/drawing/2014/main" id="{44E97688-BCC5-42B1-B5FC-D650724F8418}"/>
              </a:ext>
            </a:extLst>
          </p:cNvPr>
          <p:cNvSpPr txBox="1">
            <a:spLocks/>
          </p:cNvSpPr>
          <p:nvPr/>
        </p:nvSpPr>
        <p:spPr>
          <a:xfrm>
            <a:off x="414338" y="3880097"/>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27133457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Assertive Community Treatment</a:t>
            </a:r>
          </a:p>
        </p:txBody>
      </p:sp>
      <p:sp>
        <p:nvSpPr>
          <p:cNvPr id="4" name="Content Placeholder 3">
            <a:extLst>
              <a:ext uri="{FF2B5EF4-FFF2-40B4-BE49-F238E27FC236}">
                <a16:creationId xmlns:a16="http://schemas.microsoft.com/office/drawing/2014/main" id="{0CDED948-0371-4AED-A1AA-B5B83D3648DF}"/>
              </a:ext>
            </a:extLst>
          </p:cNvPr>
          <p:cNvSpPr>
            <a:spLocks noGrp="1"/>
          </p:cNvSpPr>
          <p:nvPr>
            <p:ph sz="quarter" idx="13"/>
          </p:nvPr>
        </p:nvSpPr>
        <p:spPr>
          <a:xfrm>
            <a:off x="457199" y="1361440"/>
            <a:ext cx="8237095" cy="4571999"/>
          </a:xfrm>
        </p:spPr>
        <p:txBody>
          <a:bodyPr>
            <a:normAutofit lnSpcReduction="10000"/>
          </a:bodyPr>
          <a:lstStyle/>
          <a:p>
            <a:r>
              <a:rPr lang="en-US" sz="2000" dirty="0">
                <a:effectLst/>
              </a:rPr>
              <a:t>1 Good quality systematic review with 14 studies (total N=2,281) and 1 recent study (total N=118) with up to 2-year treatment and up to 2-year follow-up </a:t>
            </a:r>
            <a:r>
              <a:rPr lang="en-US" sz="2000" dirty="0"/>
              <a:t>(McDonagh et al. 2017)</a:t>
            </a:r>
            <a:endParaRPr lang="en-US" sz="2000" dirty="0">
              <a:effectLst/>
            </a:endParaRPr>
          </a:p>
          <a:p>
            <a:pPr lvl="1"/>
            <a:r>
              <a:rPr lang="en-US" sz="2000" dirty="0">
                <a:effectLst/>
              </a:rPr>
              <a:t>Less likely to be homeless (4 trials, OR 0.24, 95% CI 0.12-0.48) and not living independently (4 trials; OR 0.52, 95% CI 0.35-0.79) (moderate SOE).</a:t>
            </a:r>
          </a:p>
          <a:p>
            <a:pPr lvl="1"/>
            <a:r>
              <a:rPr lang="en-US" sz="2000" dirty="0">
                <a:effectLst/>
              </a:rPr>
              <a:t>Less likely to be unemployed (3 trials; OR 0.46, 95% CI 0.21-0.99; moderate SOE).</a:t>
            </a:r>
          </a:p>
          <a:p>
            <a:pPr lvl="1"/>
            <a:r>
              <a:rPr lang="en-US" sz="2000" dirty="0">
                <a:effectLst/>
                <a:latin typeface="Calibri" panose="020F0502020204030204" pitchFamily="34" charset="0"/>
                <a:ea typeface="Calibri" panose="020F0502020204030204" pitchFamily="34" charset="0"/>
                <a:cs typeface="Times New Roman" panose="02020603050405020304" pitchFamily="18" charset="0"/>
              </a:rPr>
              <a:t>Core illness symptoms improved with both ACT and TAU, with no differences between groups (1 trial; also systematic review showed MD -0.14, 95% CI -0.36 to 0.08)</a:t>
            </a:r>
            <a:r>
              <a:rPr lang="en-US" sz="2000" dirty="0">
                <a:effectLst/>
              </a:rPr>
              <a:t> (moderate SOE).</a:t>
            </a:r>
          </a:p>
          <a:p>
            <a:pPr lvl="1"/>
            <a:r>
              <a:rPr lang="en-US" sz="2000" dirty="0">
                <a:effectLst/>
              </a:rPr>
              <a:t>Less likely to be admitted to hospital (6 RCTs; OR 0.59, 95% CI 0.41-0.85, I</a:t>
            </a:r>
            <a:r>
              <a:rPr lang="en-US" sz="2000" baseline="30000" dirty="0">
                <a:effectLst/>
              </a:rPr>
              <a:t>2</a:t>
            </a:r>
            <a:r>
              <a:rPr lang="en-US" sz="2000" dirty="0">
                <a:effectLst/>
              </a:rPr>
              <a:t>=73%); duration of hospital stay also likely to be less</a:t>
            </a:r>
          </a:p>
          <a:p>
            <a:pPr lvl="1"/>
            <a:r>
              <a:rPr lang="en-US" sz="2000" dirty="0">
                <a:effectLst/>
              </a:rPr>
              <a:t>No improvement in social function vs TAU and no significant differences in arrests, imprisonment, and police contacts (low SOE)</a:t>
            </a:r>
          </a:p>
          <a:p>
            <a:pPr lvl="1"/>
            <a:endParaRPr lang="en-US" sz="2000" dirty="0">
              <a:effectLst/>
            </a:endParaRPr>
          </a:p>
          <a:p>
            <a:pPr lvl="1"/>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000" dirty="0">
              <a:effectLst/>
            </a:endParaRPr>
          </a:p>
          <a:p>
            <a:endParaRPr lang="en-US" dirty="0"/>
          </a:p>
        </p:txBody>
      </p:sp>
    </p:spTree>
    <p:extLst>
      <p:ext uri="{BB962C8B-B14F-4D97-AF65-F5344CB8AC3E}">
        <p14:creationId xmlns:p14="http://schemas.microsoft.com/office/powerpoint/2010/main" val="379625442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Assertive Community Treatment</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584268"/>
            <a:ext cx="7815262" cy="4426392"/>
          </a:xfrm>
        </p:spPr>
        <p:txBody>
          <a:bodyPr>
            <a:normAutofit/>
          </a:bodyPr>
          <a:lstStyle/>
          <a:p>
            <a:r>
              <a:rPr lang="en-US" dirty="0"/>
              <a:t>Assertive community treatment (ACT) is a multidisciplinary, team-based approach in which patients receive individualized care outside a formal clinical setting (e.g., patients’ homes, workplaces, other community locations).</a:t>
            </a:r>
          </a:p>
          <a:p>
            <a:pPr lvl="1"/>
            <a:r>
              <a:rPr lang="en-US" sz="2000" dirty="0"/>
              <a:t>Personalized and flexible care that addresses the patient’s needs and preferences without time limits or other constraints on services.</a:t>
            </a:r>
          </a:p>
          <a:p>
            <a:pPr lvl="1"/>
            <a:r>
              <a:rPr lang="en-US" sz="2000" dirty="0"/>
              <a:t>ACT teams working with a smaller number of individuals than traditional outpatient clinicians or case managers do.</a:t>
            </a:r>
          </a:p>
        </p:txBody>
      </p:sp>
      <p:sp>
        <p:nvSpPr>
          <p:cNvPr id="5" name="Title 1">
            <a:extLst>
              <a:ext uri="{FF2B5EF4-FFF2-40B4-BE49-F238E27FC236}">
                <a16:creationId xmlns:a16="http://schemas.microsoft.com/office/drawing/2014/main" id="{A102D1C7-0DBB-4A8F-88B0-03CF9DA1614A}"/>
              </a:ext>
            </a:extLst>
          </p:cNvPr>
          <p:cNvSpPr txBox="1">
            <a:spLocks/>
          </p:cNvSpPr>
          <p:nvPr/>
        </p:nvSpPr>
        <p:spPr>
          <a:xfrm>
            <a:off x="457200" y="1035583"/>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117977174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Assertive Community Treatment</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r>
              <a:rPr lang="en-US" dirty="0"/>
              <a:t>Resources for organizations or state mental health systems that are implementing ACT programs</a:t>
            </a:r>
          </a:p>
          <a:p>
            <a:pPr lvl="1"/>
            <a:r>
              <a:rPr lang="en-US" sz="2000" dirty="0"/>
              <a:t>Center for Evidence-Based Practices 2019: </a:t>
            </a:r>
            <a:r>
              <a:rPr lang="en-US" sz="2000" dirty="0">
                <a:hlinkClick r:id="rId2"/>
              </a:rPr>
              <a:t>www.centerforebp.case.edu/practices/act</a:t>
            </a:r>
            <a:endParaRPr lang="en-US" sz="2000" dirty="0"/>
          </a:p>
          <a:p>
            <a:pPr lvl="1"/>
            <a:r>
              <a:rPr lang="en-US" sz="2000" dirty="0"/>
              <a:t>Substance Abuse and Mental Health Services Administration 2008: </a:t>
            </a:r>
            <a:r>
              <a:rPr lang="en-US" sz="2000" dirty="0">
                <a:hlinkClick r:id="rId3"/>
              </a:rPr>
              <a:t>https://store.samhsa.gov/product/Assertive-Community-Treatment-ACT-Evidence-Based-Practices-EBP-KIT/SMA08-4344</a:t>
            </a:r>
            <a:endParaRPr lang="en-US" sz="2000" dirty="0"/>
          </a:p>
          <a:p>
            <a:pPr lvl="1"/>
            <a:r>
              <a:rPr lang="en-US" sz="2000" dirty="0" err="1"/>
              <a:t>Thorning</a:t>
            </a:r>
            <a:r>
              <a:rPr lang="en-US" sz="2000" dirty="0"/>
              <a:t> H, Marino L, Jean-Noel P, et al: Adoption of a blended training curriculum for ACT in New York State. </a:t>
            </a:r>
            <a:r>
              <a:rPr lang="en-US" sz="2000" dirty="0" err="1"/>
              <a:t>Psychiatr</a:t>
            </a:r>
            <a:r>
              <a:rPr lang="en-US" sz="2000" dirty="0"/>
              <a:t> Serv 67(9):940–942, 2016 27181739</a:t>
            </a:r>
          </a:p>
        </p:txBody>
      </p:sp>
    </p:spTree>
    <p:extLst>
      <p:ext uri="{BB962C8B-B14F-4D97-AF65-F5344CB8AC3E}">
        <p14:creationId xmlns:p14="http://schemas.microsoft.com/office/powerpoint/2010/main" val="329373995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Family Interventions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pPr marL="457200" indent="-457200">
              <a:buFont typeface="+mj-lt"/>
              <a:buAutoNum type="arabicPeriod" startAt="20"/>
            </a:pPr>
            <a:endParaRPr lang="en-US" sz="2400" b="1" dirty="0"/>
          </a:p>
          <a:p>
            <a:pPr marL="457200" indent="-457200">
              <a:buFont typeface="+mj-lt"/>
              <a:buAutoNum type="arabicPeriod" startAt="20"/>
            </a:pPr>
            <a:r>
              <a:rPr lang="en-US" sz="2400" b="1" dirty="0"/>
              <a:t>APA </a:t>
            </a:r>
            <a:r>
              <a:rPr lang="en-US" sz="2400" b="1" i="1" dirty="0"/>
              <a:t>suggests</a:t>
            </a:r>
            <a:r>
              <a:rPr lang="en-US" sz="2400" b="1" dirty="0"/>
              <a:t> (2B) that patients with schizophrenia who have ongoing contact with family receive family interventions.</a:t>
            </a:r>
          </a:p>
          <a:p>
            <a:pPr marL="457200" indent="-457200">
              <a:buFont typeface="+mj-lt"/>
              <a:buAutoNum type="arabicPeriod" startAt="20"/>
            </a:pPr>
            <a:endParaRPr lang="en-US" dirty="0"/>
          </a:p>
          <a:p>
            <a:pPr marL="457200" indent="-457200">
              <a:buFont typeface="+mj-lt"/>
              <a:buAutoNum type="arabicPeriod" startAt="20"/>
            </a:pPr>
            <a:endParaRPr lang="en-US" dirty="0"/>
          </a:p>
          <a:p>
            <a:pPr marL="457200" indent="-457200">
              <a:buFont typeface="+mj-lt"/>
              <a:buAutoNum type="arabicPeriod" startAt="20"/>
            </a:pPr>
            <a:endParaRPr lang="en-US" dirty="0"/>
          </a:p>
          <a:p>
            <a:pPr marL="457200" indent="-457200">
              <a:buFont typeface="+mj-lt"/>
              <a:buAutoNum type="arabicPeriod" startAt="20"/>
            </a:pPr>
            <a:endParaRPr lang="en-US" dirty="0"/>
          </a:p>
          <a:p>
            <a:r>
              <a:rPr lang="en-US" dirty="0"/>
              <a:t>Based on 1 fair-quality systematic review (</a:t>
            </a:r>
            <a:r>
              <a:rPr lang="en-US" dirty="0" err="1"/>
              <a:t>Pharoah</a:t>
            </a:r>
            <a:r>
              <a:rPr lang="en-US" dirty="0"/>
              <a:t> et al. 2010) and 6 additional studies (Barrowclough et al. 1999; Dyck et al. 2000; </a:t>
            </a:r>
            <a:r>
              <a:rPr lang="en-US" dirty="0" err="1"/>
              <a:t>Garety</a:t>
            </a:r>
            <a:r>
              <a:rPr lang="en-US" dirty="0"/>
              <a:t> et al. 2008; </a:t>
            </a:r>
            <a:r>
              <a:rPr lang="en-US" dirty="0" err="1"/>
              <a:t>Kopelowicz</a:t>
            </a:r>
            <a:r>
              <a:rPr lang="en-US" dirty="0"/>
              <a:t> et al. 2012; Mayoral et al. 2015; </a:t>
            </a:r>
            <a:r>
              <a:rPr lang="en-US" dirty="0" err="1"/>
              <a:t>Sellwood</a:t>
            </a:r>
            <a:r>
              <a:rPr lang="en-US" dirty="0"/>
              <a:t> et al. 2001, 2007; Valencia et al. 2007) as described in the AHRQ review.</a:t>
            </a:r>
          </a:p>
        </p:txBody>
      </p:sp>
      <p:sp>
        <p:nvSpPr>
          <p:cNvPr id="5" name="Title 1">
            <a:extLst>
              <a:ext uri="{FF2B5EF4-FFF2-40B4-BE49-F238E27FC236}">
                <a16:creationId xmlns:a16="http://schemas.microsoft.com/office/drawing/2014/main" id="{7A0DA1C2-F567-4AD6-84CD-69C58FCE9BB1}"/>
              </a:ext>
            </a:extLst>
          </p:cNvPr>
          <p:cNvSpPr txBox="1">
            <a:spLocks/>
          </p:cNvSpPr>
          <p:nvPr/>
        </p:nvSpPr>
        <p:spPr>
          <a:xfrm>
            <a:off x="457200" y="3932248"/>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372605999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Family Interventions</a:t>
            </a:r>
          </a:p>
        </p:txBody>
      </p:sp>
      <p:sp>
        <p:nvSpPr>
          <p:cNvPr id="4" name="Content Placeholder 3">
            <a:extLst>
              <a:ext uri="{FF2B5EF4-FFF2-40B4-BE49-F238E27FC236}">
                <a16:creationId xmlns:a16="http://schemas.microsoft.com/office/drawing/2014/main" id="{0CDED948-0371-4AED-A1AA-B5B83D3648DF}"/>
              </a:ext>
            </a:extLst>
          </p:cNvPr>
          <p:cNvSpPr>
            <a:spLocks noGrp="1"/>
          </p:cNvSpPr>
          <p:nvPr>
            <p:ph sz="quarter" idx="13"/>
          </p:nvPr>
        </p:nvSpPr>
        <p:spPr>
          <a:xfrm>
            <a:off x="457199" y="1361440"/>
            <a:ext cx="8237095" cy="4571999"/>
          </a:xfrm>
        </p:spPr>
        <p:txBody>
          <a:bodyPr>
            <a:normAutofit/>
          </a:bodyPr>
          <a:lstStyle/>
          <a:p>
            <a:r>
              <a:rPr lang="en-US" sz="2000" dirty="0">
                <a:effectLst/>
              </a:rPr>
              <a:t>1 Fair quality systematic review with 27 studies (total N=2,297) and 6 recent studies (total N=562) with up to 3-year treatment and 8-year follow-up </a:t>
            </a:r>
            <a:r>
              <a:rPr lang="en-US" sz="2000" dirty="0"/>
              <a:t>(McDonagh et al. 2017)</a:t>
            </a:r>
            <a:endParaRPr lang="en-US" sz="2000" dirty="0">
              <a:effectLst/>
            </a:endParaRPr>
          </a:p>
          <a:p>
            <a:pPr lvl="1"/>
            <a:r>
              <a:rPr lang="en-US" sz="2000" dirty="0">
                <a:effectLst/>
              </a:rPr>
              <a:t>Reduction in core illness symptoms in both groups (4 trials; SMD -0.46, 95% CI -0.73 to -0.20; low SOE).</a:t>
            </a:r>
          </a:p>
          <a:p>
            <a:pPr lvl="1"/>
            <a:r>
              <a:rPr lang="en-US" sz="2000" dirty="0">
                <a:effectLst/>
              </a:rPr>
              <a:t>Lower relapse rates at: </a:t>
            </a:r>
          </a:p>
          <a:p>
            <a:pPr lvl="2">
              <a:buFont typeface="Courier New" panose="02070309020205020404" pitchFamily="49" charset="0"/>
              <a:buChar char="o"/>
            </a:pPr>
            <a:r>
              <a:rPr lang="en-US" sz="1900" dirty="0">
                <a:effectLst/>
              </a:rPr>
              <a:t>0 to 6 months (23% vs. 37%, RR 0.62, 95% CI 0.41-0.92; </a:t>
            </a:r>
            <a:r>
              <a:rPr lang="en-US" sz="1800" dirty="0">
                <a:effectLst/>
              </a:rPr>
              <a:t>low SOE</a:t>
            </a:r>
            <a:r>
              <a:rPr lang="en-US" sz="1900" dirty="0">
                <a:effectLst/>
              </a:rPr>
              <a:t>)</a:t>
            </a:r>
          </a:p>
          <a:p>
            <a:pPr lvl="2">
              <a:buFont typeface="Courier New" panose="02070309020205020404" pitchFamily="49" charset="0"/>
              <a:buChar char="o"/>
            </a:pPr>
            <a:r>
              <a:rPr lang="en-US" sz="1900" dirty="0">
                <a:effectLst/>
              </a:rPr>
              <a:t>7 to 12 months (significantly lower) (31% vs. 45%, RR 0.67. 95% CI 0.54-0.83; moderate SOE). </a:t>
            </a:r>
          </a:p>
          <a:p>
            <a:pPr lvl="2">
              <a:buFont typeface="Courier New" panose="02070309020205020404" pitchFamily="49" charset="0"/>
              <a:buChar char="o"/>
            </a:pPr>
            <a:r>
              <a:rPr lang="en-US" sz="1900" dirty="0">
                <a:effectLst/>
              </a:rPr>
              <a:t>13-24 months (49% vs. 61%, RR 0.75, 95% CI 0.58-0.99; </a:t>
            </a:r>
            <a:r>
              <a:rPr lang="en-US" sz="1800" dirty="0">
                <a:effectLst/>
              </a:rPr>
              <a:t>low SOE</a:t>
            </a:r>
            <a:r>
              <a:rPr lang="en-US" sz="1900" dirty="0">
                <a:effectLst/>
              </a:rPr>
              <a:t>) </a:t>
            </a:r>
          </a:p>
          <a:p>
            <a:pPr lvl="2">
              <a:buFont typeface="Courier New" panose="02070309020205020404" pitchFamily="49" charset="0"/>
              <a:buChar char="o"/>
            </a:pPr>
            <a:r>
              <a:rPr lang="en-US" sz="1900" dirty="0">
                <a:effectLst/>
              </a:rPr>
              <a:t>5 years follow-up (78% vs. 94%, RR 0.82, 95% CI 0.72-0.94; </a:t>
            </a:r>
            <a:r>
              <a:rPr lang="en-US" sz="1800" dirty="0">
                <a:effectLst/>
              </a:rPr>
              <a:t>low SOE</a:t>
            </a:r>
            <a:r>
              <a:rPr lang="en-US" sz="1900" dirty="0">
                <a:effectLst/>
              </a:rPr>
              <a:t>). </a:t>
            </a:r>
          </a:p>
          <a:p>
            <a:pPr lvl="1"/>
            <a:r>
              <a:rPr lang="en-US" sz="2000" dirty="0">
                <a:effectLst/>
              </a:rPr>
              <a:t>No differences in social function/not being able to live independently and unemployment rates at 1 year.</a:t>
            </a:r>
            <a:endParaRPr lang="en-US" sz="2000" dirty="0">
              <a:effectLst/>
              <a:ea typeface="Calibri" panose="020F0502020204030204" pitchFamily="34" charset="0"/>
              <a:cs typeface="Times New Roman" panose="02020603050405020304" pitchFamily="18" charset="0"/>
            </a:endParaRPr>
          </a:p>
          <a:p>
            <a:pPr lvl="1"/>
            <a:endParaRPr lang="en-US" sz="2000" dirty="0">
              <a:effectLst/>
            </a:endParaRPr>
          </a:p>
          <a:p>
            <a:pPr lvl="1"/>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000" dirty="0">
              <a:effectLst/>
            </a:endParaRPr>
          </a:p>
          <a:p>
            <a:endParaRPr lang="en-US" dirty="0"/>
          </a:p>
        </p:txBody>
      </p:sp>
    </p:spTree>
    <p:extLst>
      <p:ext uri="{BB962C8B-B14F-4D97-AF65-F5344CB8AC3E}">
        <p14:creationId xmlns:p14="http://schemas.microsoft.com/office/powerpoint/2010/main" val="2248848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F5B8B-13F7-4E85-8221-CCF499820CA4}"/>
              </a:ext>
            </a:extLst>
          </p:cNvPr>
          <p:cNvSpPr>
            <a:spLocks noGrp="1"/>
          </p:cNvSpPr>
          <p:nvPr>
            <p:ph type="title"/>
          </p:nvPr>
        </p:nvSpPr>
        <p:spPr/>
        <p:txBody>
          <a:bodyPr>
            <a:normAutofit/>
          </a:bodyPr>
          <a:lstStyle/>
          <a:p>
            <a:r>
              <a:rPr lang="en-US" dirty="0"/>
              <a:t>Assessment of possible schizophrenia</a:t>
            </a:r>
          </a:p>
        </p:txBody>
      </p:sp>
      <p:sp>
        <p:nvSpPr>
          <p:cNvPr id="3" name="Content Placeholder 2">
            <a:extLst>
              <a:ext uri="{FF2B5EF4-FFF2-40B4-BE49-F238E27FC236}">
                <a16:creationId xmlns:a16="http://schemas.microsoft.com/office/drawing/2014/main" id="{7DB70A02-38FA-4435-B039-FA6004C11D00}"/>
              </a:ext>
            </a:extLst>
          </p:cNvPr>
          <p:cNvSpPr>
            <a:spLocks noGrp="1"/>
          </p:cNvSpPr>
          <p:nvPr>
            <p:ph sz="quarter" idx="13"/>
          </p:nvPr>
        </p:nvSpPr>
        <p:spPr>
          <a:xfrm>
            <a:off x="457199" y="1411112"/>
            <a:ext cx="8364071" cy="4831644"/>
          </a:xfrm>
        </p:spPr>
        <p:txBody>
          <a:bodyPr>
            <a:normAutofit fontScale="85000" lnSpcReduction="20000"/>
          </a:bodyPr>
          <a:lstStyle/>
          <a:p>
            <a:r>
              <a:rPr lang="en-US" sz="2200" dirty="0"/>
              <a:t>Expert opinion suggests that conducting such assessments as part of the initial psychiatric evaluation improves diagnostic accuracy, appropriateness of treatment selection, and treatment safety.</a:t>
            </a:r>
          </a:p>
          <a:p>
            <a:endParaRPr lang="en-US" sz="2000" dirty="0"/>
          </a:p>
          <a:p>
            <a:endParaRPr lang="en-US" sz="2200" dirty="0"/>
          </a:p>
          <a:p>
            <a:r>
              <a:rPr lang="en-US" sz="2200" dirty="0"/>
              <a:t>Understanding the patient’s goals, their view of the illness, and treatment preferences gives a framework for recovery and serves as a starting point for person-centered care and shared decision-making.</a:t>
            </a:r>
          </a:p>
          <a:p>
            <a:r>
              <a:rPr lang="en-US" sz="2200" dirty="0"/>
              <a:t>A detailed assessment is important in establishing a diagnosis, recognizing co-occurring conditions, identifying psychosocial issues, and developing a treatment plan to reduce associated symptoms, morbidity, and mortality.</a:t>
            </a:r>
          </a:p>
          <a:p>
            <a:r>
              <a:rPr lang="en-US" sz="2200" dirty="0"/>
              <a:t>Tests such as imaging, genetic testing, or an EEG may help identify conditions with an increased risk of developing schizophrenia (e.g., 22q11.2 deletion syndrome) or that may mimic schizophrenia (e.g., neurosyphilis, Huntington’s disease, Wilson’s disease, anti-NMDA receptor encephalitis).</a:t>
            </a:r>
          </a:p>
          <a:p>
            <a:r>
              <a:rPr lang="en-US" sz="2200" dirty="0"/>
              <a:t>See Tables 1 and 2 in the full text guideline for other recommended aspects of the initial psychiatric evaluation and detailed footnotes related to laboratory and physical health assessments. </a:t>
            </a:r>
          </a:p>
        </p:txBody>
      </p:sp>
      <p:sp>
        <p:nvSpPr>
          <p:cNvPr id="5" name="Title 1">
            <a:extLst>
              <a:ext uri="{FF2B5EF4-FFF2-40B4-BE49-F238E27FC236}">
                <a16:creationId xmlns:a16="http://schemas.microsoft.com/office/drawing/2014/main" id="{DF69A1EE-B4DA-4FFE-AA04-E977D6870A54}"/>
              </a:ext>
            </a:extLst>
          </p:cNvPr>
          <p:cNvSpPr txBox="1">
            <a:spLocks/>
          </p:cNvSpPr>
          <p:nvPr/>
        </p:nvSpPr>
        <p:spPr>
          <a:xfrm>
            <a:off x="457200" y="2220066"/>
            <a:ext cx="6060302" cy="4846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p>
        </p:txBody>
      </p:sp>
      <p:sp>
        <p:nvSpPr>
          <p:cNvPr id="9" name="Title 1">
            <a:extLst>
              <a:ext uri="{FF2B5EF4-FFF2-40B4-BE49-F238E27FC236}">
                <a16:creationId xmlns:a16="http://schemas.microsoft.com/office/drawing/2014/main" id="{DA8E4D6A-985C-4351-84B3-77354D2B66F0}"/>
              </a:ext>
            </a:extLst>
          </p:cNvPr>
          <p:cNvSpPr txBox="1">
            <a:spLocks/>
          </p:cNvSpPr>
          <p:nvPr/>
        </p:nvSpPr>
        <p:spPr>
          <a:xfrm>
            <a:off x="457200" y="1013958"/>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15847820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Family Interventions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584268"/>
            <a:ext cx="8183880" cy="4426392"/>
          </a:xfrm>
        </p:spPr>
        <p:txBody>
          <a:bodyPr>
            <a:normAutofit/>
          </a:bodyPr>
          <a:lstStyle/>
          <a:p>
            <a:r>
              <a:rPr lang="en-US" sz="2000" dirty="0"/>
              <a:t>Family interventions are systematically delivered, extend beyond conveying of information, and focus on the future rather than on past events.</a:t>
            </a:r>
          </a:p>
          <a:p>
            <a:pPr lvl="1"/>
            <a:r>
              <a:rPr lang="en-US" sz="2000" dirty="0"/>
              <a:t>May include structured approaches to problem-solving, training in how to cope with illness symptoms, assistance with improving family communication, provision of emotional support, and strategies for reducing stress and enhancing social support networks.</a:t>
            </a:r>
          </a:p>
          <a:p>
            <a:pPr lvl="1"/>
            <a:r>
              <a:rPr lang="en-US" sz="2000" dirty="0"/>
              <a:t>May or may not include the patient and can be conducted with a single family or a multifamily group.</a:t>
            </a:r>
          </a:p>
        </p:txBody>
      </p:sp>
      <p:sp>
        <p:nvSpPr>
          <p:cNvPr id="5" name="Title 1">
            <a:extLst>
              <a:ext uri="{FF2B5EF4-FFF2-40B4-BE49-F238E27FC236}">
                <a16:creationId xmlns:a16="http://schemas.microsoft.com/office/drawing/2014/main" id="{A4D98DE7-8B3D-41D0-86A2-9E828670B697}"/>
              </a:ext>
            </a:extLst>
          </p:cNvPr>
          <p:cNvSpPr txBox="1">
            <a:spLocks/>
          </p:cNvSpPr>
          <p:nvPr/>
        </p:nvSpPr>
        <p:spPr>
          <a:xfrm>
            <a:off x="457200" y="1048771"/>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7542606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Family Interventions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8138160" cy="4571999"/>
          </a:xfrm>
        </p:spPr>
        <p:txBody>
          <a:bodyPr>
            <a:normAutofit/>
          </a:bodyPr>
          <a:lstStyle/>
          <a:p>
            <a:r>
              <a:rPr lang="en-US" dirty="0"/>
              <a:t>Guidance on developing family intervention programs focused on psychoeducation</a:t>
            </a:r>
          </a:p>
          <a:p>
            <a:pPr lvl="1"/>
            <a:r>
              <a:rPr lang="en-US" sz="2000" dirty="0"/>
              <a:t>NAVIGATE Family Education Program: </a:t>
            </a:r>
            <a:r>
              <a:rPr lang="en-US" sz="2000" dirty="0">
                <a:hlinkClick r:id="rId2"/>
              </a:rPr>
              <a:t>http://www.navigateconsultants.org/wp-content/uploads/2017/05/FE-Manual.pdf</a:t>
            </a:r>
            <a:endParaRPr lang="en-US" sz="2000" dirty="0"/>
          </a:p>
          <a:p>
            <a:pPr lvl="1"/>
            <a:r>
              <a:rPr lang="en-US" sz="2000" dirty="0"/>
              <a:t>Substance Abuse and Mental Health Services Administration: </a:t>
            </a:r>
            <a:r>
              <a:rPr lang="en-US" sz="2000" dirty="0">
                <a:hlinkClick r:id="rId3"/>
              </a:rPr>
              <a:t>https://store.samhsa.gov/product/Family-Psychoeducation-Evidence-Based-Practices-EBP-KIT/sma09-4422</a:t>
            </a:r>
            <a:endParaRPr lang="en-US" sz="2000" dirty="0"/>
          </a:p>
          <a:p>
            <a:pPr lvl="1"/>
            <a:r>
              <a:rPr lang="en-US" sz="2000" dirty="0"/>
              <a:t>National Alliance on Mental Illness’ Family-to-Family program, which has led to a significant expansion in the availability of family interventions: </a:t>
            </a:r>
            <a:r>
              <a:rPr lang="en-US" sz="2000" dirty="0">
                <a:hlinkClick r:id="rId4"/>
              </a:rPr>
              <a:t>www.nami.org/Find-Support/NAMI-Programs/NAMI-Family-to-Family</a:t>
            </a:r>
            <a:endParaRPr lang="en-US" sz="2000" dirty="0"/>
          </a:p>
          <a:p>
            <a:endParaRPr lang="en-US" dirty="0"/>
          </a:p>
        </p:txBody>
      </p:sp>
    </p:spTree>
    <p:extLst>
      <p:ext uri="{BB962C8B-B14F-4D97-AF65-F5344CB8AC3E}">
        <p14:creationId xmlns:p14="http://schemas.microsoft.com/office/powerpoint/2010/main" val="424948910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Self-Management Skills and Recovery-Focused Interventions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pPr marL="457200" indent="-457200">
              <a:buFont typeface="+mj-lt"/>
              <a:buAutoNum type="arabicPeriod" startAt="21"/>
            </a:pPr>
            <a:r>
              <a:rPr lang="en-US" sz="2400" b="1" dirty="0"/>
              <a:t>APA </a:t>
            </a:r>
            <a:r>
              <a:rPr lang="en-US" sz="2400" b="1" i="1" dirty="0"/>
              <a:t>suggests</a:t>
            </a:r>
            <a:r>
              <a:rPr lang="en-US" sz="2400" b="1" dirty="0"/>
              <a:t> (2C) that patients with schizophrenia receive interventions aimed at developing self-management skills and enhancing person-oriented recovery.</a:t>
            </a:r>
          </a:p>
          <a:p>
            <a:pPr marL="457200" indent="-457200">
              <a:buFont typeface="+mj-lt"/>
              <a:buAutoNum type="arabicPeriod" startAt="21"/>
            </a:pPr>
            <a:endParaRPr lang="en-US" dirty="0"/>
          </a:p>
          <a:p>
            <a:pPr marL="457200" indent="-457200">
              <a:buFont typeface="+mj-lt"/>
              <a:buAutoNum type="arabicPeriod" startAt="21"/>
            </a:pPr>
            <a:endParaRPr lang="en-US" dirty="0"/>
          </a:p>
          <a:p>
            <a:pPr marL="457200" indent="-457200">
              <a:buFont typeface="+mj-lt"/>
              <a:buAutoNum type="arabicPeriod" startAt="21"/>
            </a:pPr>
            <a:endParaRPr lang="en-US" dirty="0"/>
          </a:p>
          <a:p>
            <a:r>
              <a:rPr lang="en-US" dirty="0"/>
              <a:t>Based on a fair-quality systematic review (Zou et al. 2013) and 1 additional fair-quality study (Hasson-</a:t>
            </a:r>
            <a:r>
              <a:rPr lang="en-US" dirty="0" err="1"/>
              <a:t>Ohayon</a:t>
            </a:r>
            <a:r>
              <a:rPr lang="en-US" dirty="0"/>
              <a:t> et al. 2007) as described in the AHRQ review as well as a meta-analysis of person-oriented recovery approaches </a:t>
            </a:r>
            <a:r>
              <a:rPr lang="fr-FR" dirty="0"/>
              <a:t>(Thomas et al. 2018).</a:t>
            </a:r>
            <a:endParaRPr lang="en-US" dirty="0"/>
          </a:p>
          <a:p>
            <a:pPr marL="457200" indent="-457200">
              <a:buFont typeface="+mj-lt"/>
              <a:buAutoNum type="arabicPeriod" startAt="21"/>
            </a:pPr>
            <a:endParaRPr lang="en-US" dirty="0"/>
          </a:p>
          <a:p>
            <a:pPr marL="457200" indent="-457200">
              <a:buFont typeface="+mj-lt"/>
              <a:buAutoNum type="arabicPeriod" startAt="21"/>
            </a:pPr>
            <a:endParaRPr lang="en-US" dirty="0"/>
          </a:p>
        </p:txBody>
      </p:sp>
      <p:sp>
        <p:nvSpPr>
          <p:cNvPr id="5" name="Title 1">
            <a:extLst>
              <a:ext uri="{FF2B5EF4-FFF2-40B4-BE49-F238E27FC236}">
                <a16:creationId xmlns:a16="http://schemas.microsoft.com/office/drawing/2014/main" id="{FE2383EB-8124-4B32-9EBF-6EE4426E1353}"/>
              </a:ext>
            </a:extLst>
          </p:cNvPr>
          <p:cNvSpPr txBox="1">
            <a:spLocks/>
          </p:cNvSpPr>
          <p:nvPr/>
        </p:nvSpPr>
        <p:spPr>
          <a:xfrm>
            <a:off x="457200" y="3548681"/>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93208214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Self-Management Skills and Recovery-Focused Interventions</a:t>
            </a:r>
          </a:p>
        </p:txBody>
      </p:sp>
      <p:sp>
        <p:nvSpPr>
          <p:cNvPr id="4" name="Content Placeholder 3">
            <a:extLst>
              <a:ext uri="{FF2B5EF4-FFF2-40B4-BE49-F238E27FC236}">
                <a16:creationId xmlns:a16="http://schemas.microsoft.com/office/drawing/2014/main" id="{0CDED948-0371-4AED-A1AA-B5B83D3648DF}"/>
              </a:ext>
            </a:extLst>
          </p:cNvPr>
          <p:cNvSpPr>
            <a:spLocks noGrp="1"/>
          </p:cNvSpPr>
          <p:nvPr>
            <p:ph sz="quarter" idx="13"/>
          </p:nvPr>
        </p:nvSpPr>
        <p:spPr>
          <a:xfrm>
            <a:off x="457199" y="1361440"/>
            <a:ext cx="8237095" cy="4571999"/>
          </a:xfrm>
        </p:spPr>
        <p:txBody>
          <a:bodyPr>
            <a:normAutofit/>
          </a:bodyPr>
          <a:lstStyle/>
          <a:p>
            <a:r>
              <a:rPr lang="en-US" sz="2000" dirty="0">
                <a:effectLst/>
              </a:rPr>
              <a:t>1 Fair quality systematic review with 13 studies (total N=1,404) and 1 recent study (total N=210) with up to 1-year treatment and 2-year follow-up </a:t>
            </a:r>
            <a:r>
              <a:rPr lang="en-US" sz="2000" dirty="0"/>
              <a:t>(McDonagh et al. 2017)</a:t>
            </a:r>
            <a:endParaRPr lang="en-US" sz="2000" dirty="0">
              <a:effectLst/>
            </a:endParaRPr>
          </a:p>
          <a:p>
            <a:pPr lvl="1"/>
            <a:r>
              <a:rPr lang="en-US" sz="2000" dirty="0">
                <a:effectLst/>
              </a:rPr>
              <a:t>Greater likelihood of a reduction in core illness symptom severity based on the BPRS (5 RCTs; pooled WMD=-4.19, 95% CI -5.84 to -2.54; moderate SOE).</a:t>
            </a:r>
          </a:p>
          <a:p>
            <a:pPr lvl="1"/>
            <a:r>
              <a:rPr lang="en-US" sz="2000" dirty="0">
                <a:effectLst/>
              </a:rPr>
              <a:t>Greater reduction in the likelihood of experiencing relapse with completion of 10 or more sessions (OR 0.41, 95% CI 0.21-0.79; low SOE).</a:t>
            </a:r>
          </a:p>
          <a:p>
            <a:pPr lvl="1"/>
            <a:r>
              <a:rPr lang="en-US" sz="2000" dirty="0">
                <a:effectLst/>
              </a:rPr>
              <a:t>With 10 or fewer sessions, smaller and nonsignificant reduction in the risk of relapse (OR 0.67, 95% CI 0.39 to 1.15; low SOE).</a:t>
            </a:r>
          </a:p>
          <a:p>
            <a:pPr lvl="1"/>
            <a:r>
              <a:rPr lang="en-US" sz="2000" dirty="0">
                <a:effectLst/>
              </a:rPr>
              <a:t>No change in negative symptoms based PANSS – negative subscale. (low SOE).</a:t>
            </a:r>
          </a:p>
          <a:p>
            <a:pPr lvl="1"/>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000" dirty="0">
              <a:effectLst/>
            </a:endParaRPr>
          </a:p>
          <a:p>
            <a:endParaRPr lang="en-US" dirty="0"/>
          </a:p>
        </p:txBody>
      </p:sp>
    </p:spTree>
    <p:extLst>
      <p:ext uri="{BB962C8B-B14F-4D97-AF65-F5344CB8AC3E}">
        <p14:creationId xmlns:p14="http://schemas.microsoft.com/office/powerpoint/2010/main" val="95066065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Self-Management Skills and Recovery-Focused Interventions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pPr marL="0" indent="0">
              <a:buNone/>
            </a:pPr>
            <a:r>
              <a:rPr lang="en-US" b="1" dirty="0">
                <a:solidFill>
                  <a:srgbClr val="0033A2"/>
                </a:solidFill>
              </a:rPr>
              <a:t>Recovery-focused interventions </a:t>
            </a:r>
          </a:p>
          <a:p>
            <a:r>
              <a:rPr lang="en-US" dirty="0"/>
              <a:t>Thomas et al. 2018: A meta-analysis of person-oriented recovery approaches (7 RCTs, N=1,739) showed a modest improvement in person-oriented recovery, empowerment, and hope immediately after the intervention (effect size 0.24, 95% CI 0.04-0.44) and at follow-up (effect size 0.21, 95% CI 0.06-0.35).</a:t>
            </a:r>
          </a:p>
        </p:txBody>
      </p:sp>
    </p:spTree>
    <p:extLst>
      <p:ext uri="{BB962C8B-B14F-4D97-AF65-F5344CB8AC3E}">
        <p14:creationId xmlns:p14="http://schemas.microsoft.com/office/powerpoint/2010/main" val="47290258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Self-Management Skills and Recovery-Focused Interventions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584268"/>
            <a:ext cx="8229600" cy="4426392"/>
          </a:xfrm>
        </p:spPr>
        <p:txBody>
          <a:bodyPr>
            <a:normAutofit/>
          </a:bodyPr>
          <a:lstStyle/>
          <a:p>
            <a:r>
              <a:rPr lang="en-US" b="1" dirty="0">
                <a:solidFill>
                  <a:srgbClr val="0033A2"/>
                </a:solidFill>
              </a:rPr>
              <a:t>Illness self-management training programs </a:t>
            </a:r>
          </a:p>
          <a:p>
            <a:pPr lvl="1"/>
            <a:r>
              <a:rPr lang="en-US" sz="2000" dirty="0"/>
              <a:t>Goals include reducing the risk of relapse, recognizing signs of relapse, developing a relapse prevention plan, and enhancing coping skills to address persistent symptoms, with the aim of improving quality of life and social and occupational functioning.</a:t>
            </a:r>
          </a:p>
          <a:p>
            <a:pPr lvl="1"/>
            <a:r>
              <a:rPr lang="en-US" sz="2000" dirty="0"/>
              <a:t>Generally delivered in a group setting with sessions of 45-90 minutes each.</a:t>
            </a:r>
          </a:p>
          <a:p>
            <a:pPr lvl="1"/>
            <a:r>
              <a:rPr lang="en-US" sz="2000" dirty="0"/>
              <a:t>Better outcomes in patients who participated in at least 10 self-management intervention sessions.</a:t>
            </a:r>
          </a:p>
          <a:p>
            <a:pPr lvl="1"/>
            <a:endParaRPr lang="en-US" sz="2000" dirty="0"/>
          </a:p>
        </p:txBody>
      </p:sp>
      <p:sp>
        <p:nvSpPr>
          <p:cNvPr id="5" name="Title 1">
            <a:extLst>
              <a:ext uri="{FF2B5EF4-FFF2-40B4-BE49-F238E27FC236}">
                <a16:creationId xmlns:a16="http://schemas.microsoft.com/office/drawing/2014/main" id="{79D55F35-CE5D-4837-B71B-830A052DB336}"/>
              </a:ext>
            </a:extLst>
          </p:cNvPr>
          <p:cNvSpPr txBox="1">
            <a:spLocks/>
          </p:cNvSpPr>
          <p:nvPr/>
        </p:nvSpPr>
        <p:spPr>
          <a:xfrm>
            <a:off x="457200" y="1035583"/>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336744024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Self-Management Skills and Recovery-Focused Interventions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8286750" cy="4571999"/>
          </a:xfrm>
        </p:spPr>
        <p:txBody>
          <a:bodyPr>
            <a:normAutofit/>
          </a:bodyPr>
          <a:lstStyle/>
          <a:p>
            <a:r>
              <a:rPr lang="en-US" b="1" dirty="0">
                <a:solidFill>
                  <a:srgbClr val="0033A2"/>
                </a:solidFill>
              </a:rPr>
              <a:t>Recovery-focused interventions</a:t>
            </a:r>
          </a:p>
          <a:p>
            <a:pPr lvl="1"/>
            <a:r>
              <a:rPr lang="en-US" sz="2000" dirty="0"/>
              <a:t>Can include similar approaches to illness self-management but are focused primarily on supporting a recovery-oriented vision that strives for community integration in the context </a:t>
            </a:r>
            <a:r>
              <a:rPr lang="en-US" sz="2000"/>
              <a:t>of individual </a:t>
            </a:r>
            <a:r>
              <a:rPr lang="en-US" sz="2000" dirty="0"/>
              <a:t>goals, needs, </a:t>
            </a:r>
            <a:r>
              <a:rPr lang="en-US" sz="2000"/>
              <a:t>and strengths.</a:t>
            </a:r>
            <a:endParaRPr lang="en-US" sz="2000" dirty="0"/>
          </a:p>
          <a:p>
            <a:pPr lvl="1"/>
            <a:r>
              <a:rPr lang="en-US" sz="2000" dirty="0"/>
              <a:t>Include components and activities that allow participants to share experiences and receive support, learn and practice strategies for success, and identify and take steps toward reaching personal goals. </a:t>
            </a:r>
          </a:p>
          <a:p>
            <a:pPr lvl="1"/>
            <a:r>
              <a:rPr lang="en-US" sz="2000" dirty="0"/>
              <a:t>In a mix of group and individual formats as well as a mix of peer- and professional-led activities.</a:t>
            </a:r>
          </a:p>
        </p:txBody>
      </p:sp>
    </p:spTree>
    <p:extLst>
      <p:ext uri="{BB962C8B-B14F-4D97-AF65-F5344CB8AC3E}">
        <p14:creationId xmlns:p14="http://schemas.microsoft.com/office/powerpoint/2010/main" val="41800623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Self-Management Skills and Recovery-Focused Interventions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8355330" cy="4571999"/>
          </a:xfrm>
        </p:spPr>
        <p:txBody>
          <a:bodyPr>
            <a:normAutofit fontScale="92500" lnSpcReduction="10000"/>
          </a:bodyPr>
          <a:lstStyle/>
          <a:p>
            <a:r>
              <a:rPr lang="en-US" dirty="0"/>
              <a:t>Resources</a:t>
            </a:r>
          </a:p>
          <a:p>
            <a:pPr lvl="1"/>
            <a:r>
              <a:rPr lang="en-US" sz="2000" dirty="0"/>
              <a:t>Toolkit for developing illness management and recovery-based programs in mental health: </a:t>
            </a:r>
            <a:r>
              <a:rPr lang="en-US" sz="2000" dirty="0">
                <a:hlinkClick r:id="rId2"/>
              </a:rPr>
              <a:t>https://store.samhsa.gov/product/Illness-Management-and-Recovery-Evidence-Based-Practices-EBP-KIT/sma09-4463</a:t>
            </a:r>
            <a:endParaRPr lang="en-US" sz="2000" dirty="0"/>
          </a:p>
          <a:p>
            <a:pPr lvl="1"/>
            <a:r>
              <a:rPr lang="en-US" sz="2000" dirty="0"/>
              <a:t>Boston University Center for Psychiatric Rehabilitation: </a:t>
            </a:r>
            <a:r>
              <a:rPr lang="en-US" sz="2000" dirty="0">
                <a:hlinkClick r:id="rId3"/>
              </a:rPr>
              <a:t>https://cpr.bu.edu</a:t>
            </a:r>
            <a:endParaRPr lang="en-US" sz="2000" dirty="0"/>
          </a:p>
          <a:p>
            <a:pPr lvl="1"/>
            <a:r>
              <a:rPr lang="en-US" sz="2000" dirty="0"/>
              <a:t>Center on Integrated Health Care and Self-Directed Recover: </a:t>
            </a:r>
            <a:r>
              <a:rPr lang="en-US" sz="2000" dirty="0">
                <a:hlinkClick r:id="rId4"/>
              </a:rPr>
              <a:t>www.center4healthandsdc.org</a:t>
            </a:r>
            <a:endParaRPr lang="en-US" sz="2000" dirty="0"/>
          </a:p>
          <a:p>
            <a:pPr lvl="1"/>
            <a:r>
              <a:rPr lang="en-US" sz="2000" dirty="0"/>
              <a:t>Digital Opportunities for Outcomes in Recovery Service: </a:t>
            </a:r>
            <a:r>
              <a:rPr lang="en-US" sz="2000" dirty="0">
                <a:hlinkClick r:id="rId5"/>
              </a:rPr>
              <a:t>https://skills.digitalpsych.org</a:t>
            </a:r>
            <a:endParaRPr lang="en-US" sz="2000" dirty="0"/>
          </a:p>
          <a:p>
            <a:pPr lvl="1"/>
            <a:r>
              <a:rPr lang="en-US" sz="2000" dirty="0"/>
              <a:t>Mental Health America: </a:t>
            </a:r>
            <a:r>
              <a:rPr lang="en-US" sz="2000" dirty="0">
                <a:hlinkClick r:id="rId6"/>
              </a:rPr>
              <a:t>www.mhanational.org/self-help-tools</a:t>
            </a:r>
            <a:endParaRPr lang="en-US" sz="2000" dirty="0"/>
          </a:p>
          <a:p>
            <a:pPr lvl="1"/>
            <a:r>
              <a:rPr lang="en-US" sz="2000" dirty="0"/>
              <a:t>National Alliance on Mental Illness: </a:t>
            </a:r>
            <a:r>
              <a:rPr lang="en-US" sz="2000" dirty="0">
                <a:hlinkClick r:id="rId7"/>
              </a:rPr>
              <a:t>www.nami.org</a:t>
            </a:r>
            <a:endParaRPr lang="en-US" sz="2000" dirty="0"/>
          </a:p>
          <a:p>
            <a:pPr lvl="1"/>
            <a:r>
              <a:rPr lang="en-US" sz="2000" dirty="0"/>
              <a:t>NAVIGATE: </a:t>
            </a:r>
            <a:r>
              <a:rPr lang="en-US" sz="2000" dirty="0">
                <a:hlinkClick r:id="rId8"/>
              </a:rPr>
              <a:t>https://navigateconsultants.org/manuals</a:t>
            </a:r>
            <a:endParaRPr lang="en-US" sz="2000" dirty="0"/>
          </a:p>
          <a:p>
            <a:pPr lvl="1"/>
            <a:r>
              <a:rPr lang="en-US" sz="2000" dirty="0"/>
              <a:t>SMI Adviser: </a:t>
            </a:r>
            <a:r>
              <a:rPr lang="en-US" sz="2000" dirty="0">
                <a:hlinkClick r:id="rId9"/>
              </a:rPr>
              <a:t>https://smiadviser.org/individuals-families</a:t>
            </a:r>
            <a:endParaRPr lang="en-US" sz="2000" dirty="0"/>
          </a:p>
          <a:p>
            <a:pPr lvl="1"/>
            <a:r>
              <a:rPr lang="en-US" sz="2000" dirty="0"/>
              <a:t>Temple University Collaborative on Community Inclusion: </a:t>
            </a:r>
            <a:r>
              <a:rPr lang="en-US" sz="2000" dirty="0">
                <a:hlinkClick r:id="rId10"/>
              </a:rPr>
              <a:t>www.tucollaborative.org</a:t>
            </a:r>
            <a:endParaRPr lang="en-US" sz="2000" dirty="0"/>
          </a:p>
          <a:p>
            <a:pPr marL="457200" lvl="1" indent="0">
              <a:buNone/>
            </a:pPr>
            <a:endParaRPr lang="en-US" sz="2000" dirty="0"/>
          </a:p>
          <a:p>
            <a:endParaRPr lang="en-US" dirty="0"/>
          </a:p>
          <a:p>
            <a:endParaRPr lang="en-US" sz="2000" dirty="0"/>
          </a:p>
        </p:txBody>
      </p:sp>
    </p:spTree>
    <p:extLst>
      <p:ext uri="{BB962C8B-B14F-4D97-AF65-F5344CB8AC3E}">
        <p14:creationId xmlns:p14="http://schemas.microsoft.com/office/powerpoint/2010/main" val="166035198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Cognitive Remediation</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7819292" cy="4571999"/>
          </a:xfrm>
        </p:spPr>
        <p:txBody>
          <a:bodyPr>
            <a:normAutofit/>
          </a:bodyPr>
          <a:lstStyle/>
          <a:p>
            <a:pPr marL="457200" indent="-457200">
              <a:buFont typeface="+mj-lt"/>
              <a:buAutoNum type="arabicPeriod" startAt="22"/>
            </a:pPr>
            <a:endParaRPr lang="en-US" sz="2400" b="1" dirty="0"/>
          </a:p>
          <a:p>
            <a:pPr marL="457200" indent="-457200">
              <a:buFont typeface="+mj-lt"/>
              <a:buAutoNum type="arabicPeriod" startAt="22"/>
            </a:pPr>
            <a:r>
              <a:rPr lang="en-US" sz="2400" b="1" dirty="0"/>
              <a:t>APA </a:t>
            </a:r>
            <a:r>
              <a:rPr lang="en-US" sz="2400" b="1" i="1" dirty="0"/>
              <a:t>suggests</a:t>
            </a:r>
            <a:r>
              <a:rPr lang="en-US" sz="2400" b="1" dirty="0"/>
              <a:t> (2C) that patients with schizophrenia receive cognitive remediation.</a:t>
            </a:r>
          </a:p>
          <a:p>
            <a:pPr marL="457200" indent="-457200">
              <a:buFont typeface="+mj-lt"/>
              <a:buAutoNum type="arabicPeriod" startAt="22"/>
            </a:pPr>
            <a:endParaRPr lang="en-US" dirty="0"/>
          </a:p>
          <a:p>
            <a:pPr marL="457200" indent="-457200">
              <a:buFont typeface="+mj-lt"/>
              <a:buAutoNum type="arabicPeriod" startAt="22"/>
            </a:pPr>
            <a:endParaRPr lang="en-US" dirty="0"/>
          </a:p>
          <a:p>
            <a:pPr marL="457200" indent="-457200">
              <a:buFont typeface="+mj-lt"/>
              <a:buAutoNum type="arabicPeriod" startAt="22"/>
            </a:pPr>
            <a:endParaRPr lang="en-US" dirty="0"/>
          </a:p>
          <a:p>
            <a:r>
              <a:rPr lang="en-US" dirty="0"/>
              <a:t>Based on 2 good-quality systematic reviews </a:t>
            </a:r>
            <a:r>
              <a:rPr lang="fr-FR" dirty="0"/>
              <a:t>(Cella et al. 2017; </a:t>
            </a:r>
            <a:r>
              <a:rPr lang="fr-FR" dirty="0" err="1"/>
              <a:t>Wykes</a:t>
            </a:r>
            <a:r>
              <a:rPr lang="fr-FR" dirty="0"/>
              <a:t> et al. 2011); </a:t>
            </a:r>
            <a:r>
              <a:rPr lang="en-US" dirty="0"/>
              <a:t>1 good-quality trial (</a:t>
            </a:r>
            <a:r>
              <a:rPr lang="en-US" dirty="0" err="1"/>
              <a:t>Deste</a:t>
            </a:r>
            <a:r>
              <a:rPr lang="en-US" dirty="0"/>
              <a:t> et al. 2015; Vita et al. 2011), and 3 fair-quality trials </a:t>
            </a:r>
            <a:r>
              <a:rPr lang="da-DK" dirty="0"/>
              <a:t>(Farreny et al. 2012; Mueller et al. 2015; Twamley et al. 2012) </a:t>
            </a:r>
            <a:r>
              <a:rPr lang="en-US" dirty="0"/>
              <a:t>as described in the AHRQ review.</a:t>
            </a:r>
          </a:p>
          <a:p>
            <a:pPr marL="457200" indent="-457200">
              <a:buFont typeface="+mj-lt"/>
              <a:buAutoNum type="arabicPeriod" startAt="22"/>
            </a:pPr>
            <a:endParaRPr lang="en-US" dirty="0"/>
          </a:p>
        </p:txBody>
      </p:sp>
      <p:sp>
        <p:nvSpPr>
          <p:cNvPr id="5" name="Title 1">
            <a:extLst>
              <a:ext uri="{FF2B5EF4-FFF2-40B4-BE49-F238E27FC236}">
                <a16:creationId xmlns:a16="http://schemas.microsoft.com/office/drawing/2014/main" id="{C1BE08B4-355A-45E7-9D66-E953C76F4A95}"/>
              </a:ext>
            </a:extLst>
          </p:cNvPr>
          <p:cNvSpPr txBox="1">
            <a:spLocks/>
          </p:cNvSpPr>
          <p:nvPr/>
        </p:nvSpPr>
        <p:spPr>
          <a:xfrm>
            <a:off x="457200" y="3267041"/>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292216071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Cognitive Remediation</a:t>
            </a:r>
          </a:p>
        </p:txBody>
      </p:sp>
      <p:sp>
        <p:nvSpPr>
          <p:cNvPr id="4" name="Content Placeholder 3">
            <a:extLst>
              <a:ext uri="{FF2B5EF4-FFF2-40B4-BE49-F238E27FC236}">
                <a16:creationId xmlns:a16="http://schemas.microsoft.com/office/drawing/2014/main" id="{0CDED948-0371-4AED-A1AA-B5B83D3648DF}"/>
              </a:ext>
            </a:extLst>
          </p:cNvPr>
          <p:cNvSpPr>
            <a:spLocks noGrp="1"/>
          </p:cNvSpPr>
          <p:nvPr>
            <p:ph sz="quarter" idx="13"/>
          </p:nvPr>
        </p:nvSpPr>
        <p:spPr>
          <a:xfrm>
            <a:off x="457199" y="1361440"/>
            <a:ext cx="8237095" cy="4571999"/>
          </a:xfrm>
        </p:spPr>
        <p:txBody>
          <a:bodyPr>
            <a:normAutofit/>
          </a:bodyPr>
          <a:lstStyle/>
          <a:p>
            <a:r>
              <a:rPr lang="en-US" sz="2000" dirty="0">
                <a:effectLst/>
              </a:rPr>
              <a:t>2 Good quality systematic review with 57 studies (total N=2,885) and 4 recent studies (total N=341) with up to 2-year treatment and 2-year follow-up</a:t>
            </a:r>
            <a:r>
              <a:rPr lang="en-US" sz="2000" dirty="0"/>
              <a:t> (McDonagh et al. 2017)</a:t>
            </a:r>
            <a:r>
              <a:rPr lang="en-US" sz="2000" dirty="0">
                <a:effectLst/>
              </a:rPr>
              <a:t> </a:t>
            </a:r>
          </a:p>
          <a:p>
            <a:pPr lvl="1"/>
            <a:r>
              <a:rPr lang="en-US" sz="2000" dirty="0">
                <a:effectLst/>
              </a:rPr>
              <a:t>Small positive effect on social, occupational, living situation and global function (6 RCTs; effect sizes ranged from 0.16 to 0.40; low SOE).</a:t>
            </a:r>
          </a:p>
          <a:p>
            <a:pPr lvl="1"/>
            <a:r>
              <a:rPr lang="en-US" sz="2000" dirty="0">
                <a:effectLst/>
              </a:rPr>
              <a:t>Small improvements in core illness symptoms (2 trials; N=153; SMD -0.62, 95% CI-1.01 to -0.24; low SOE).</a:t>
            </a:r>
          </a:p>
          <a:p>
            <a:pPr lvl="1"/>
            <a:r>
              <a:rPr lang="en-US" sz="2000" dirty="0">
                <a:effectLst/>
              </a:rPr>
              <a:t>Significant negative symptom improvement (1 systematic review of 18 RCTs; effect size -0.36, 95% CI -0.52 to -0.20; moderate SOE).</a:t>
            </a:r>
          </a:p>
          <a:p>
            <a:pPr lvl="1"/>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000" dirty="0">
              <a:effectLst/>
            </a:endParaRPr>
          </a:p>
          <a:p>
            <a:endParaRPr lang="en-US" dirty="0"/>
          </a:p>
        </p:txBody>
      </p:sp>
    </p:spTree>
    <p:extLst>
      <p:ext uri="{BB962C8B-B14F-4D97-AF65-F5344CB8AC3E}">
        <p14:creationId xmlns:p14="http://schemas.microsoft.com/office/powerpoint/2010/main" val="553535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3F3DC-05C0-4A4D-B793-E9C2E88AB3D8}"/>
              </a:ext>
            </a:extLst>
          </p:cNvPr>
          <p:cNvSpPr>
            <a:spLocks noGrp="1"/>
          </p:cNvSpPr>
          <p:nvPr>
            <p:ph type="title"/>
          </p:nvPr>
        </p:nvSpPr>
        <p:spPr/>
        <p:txBody>
          <a:bodyPr>
            <a:normAutofit/>
          </a:bodyPr>
          <a:lstStyle/>
          <a:p>
            <a:r>
              <a:rPr lang="en-US" dirty="0"/>
              <a:t>Assessment of possible schizophrenia</a:t>
            </a:r>
          </a:p>
        </p:txBody>
      </p:sp>
      <p:sp>
        <p:nvSpPr>
          <p:cNvPr id="3" name="Content Placeholder 2">
            <a:extLst>
              <a:ext uri="{FF2B5EF4-FFF2-40B4-BE49-F238E27FC236}">
                <a16:creationId xmlns:a16="http://schemas.microsoft.com/office/drawing/2014/main" id="{F1D3BF73-2D14-4407-8E58-88948DBC272A}"/>
              </a:ext>
            </a:extLst>
          </p:cNvPr>
          <p:cNvSpPr>
            <a:spLocks noGrp="1"/>
          </p:cNvSpPr>
          <p:nvPr>
            <p:ph sz="quarter" idx="13"/>
          </p:nvPr>
        </p:nvSpPr>
        <p:spPr>
          <a:xfrm>
            <a:off x="150471" y="1064872"/>
            <a:ext cx="8762033" cy="4868568"/>
          </a:xfrm>
        </p:spPr>
        <p:txBody>
          <a:bodyPr/>
          <a:lstStyle/>
          <a:p>
            <a:pPr marL="0" indent="0">
              <a:buNone/>
            </a:pPr>
            <a:r>
              <a:rPr lang="en-US" b="1" dirty="0">
                <a:solidFill>
                  <a:schemeClr val="accent1"/>
                </a:solidFill>
              </a:rPr>
              <a:t>Assessments to monitor physical status and detect concomitant physical conditions</a:t>
            </a:r>
          </a:p>
          <a:p>
            <a:pPr marL="0" indent="0">
              <a:buNone/>
            </a:pPr>
            <a:endParaRPr lang="en-US" dirty="0"/>
          </a:p>
        </p:txBody>
      </p:sp>
      <p:graphicFrame>
        <p:nvGraphicFramePr>
          <p:cNvPr id="6" name="Table 6">
            <a:extLst>
              <a:ext uri="{FF2B5EF4-FFF2-40B4-BE49-F238E27FC236}">
                <a16:creationId xmlns:a16="http://schemas.microsoft.com/office/drawing/2014/main" id="{82426AA7-5FE5-4123-8394-A69F333F9EBB}"/>
              </a:ext>
            </a:extLst>
          </p:cNvPr>
          <p:cNvGraphicFramePr>
            <a:graphicFrameLocks noGrp="1"/>
          </p:cNvGraphicFramePr>
          <p:nvPr>
            <p:extLst>
              <p:ext uri="{D42A27DB-BD31-4B8C-83A1-F6EECF244321}">
                <p14:modId xmlns:p14="http://schemas.microsoft.com/office/powerpoint/2010/main" val="847369699"/>
              </p:ext>
            </p:extLst>
          </p:nvPr>
        </p:nvGraphicFramePr>
        <p:xfrm>
          <a:off x="190983" y="1734192"/>
          <a:ext cx="8762034" cy="4211320"/>
        </p:xfrm>
        <a:graphic>
          <a:graphicData uri="http://schemas.openxmlformats.org/drawingml/2006/table">
            <a:tbl>
              <a:tblPr firstRow="1" bandRow="1">
                <a:tableStyleId>{5C22544A-7EE6-4342-B048-85BDC9FD1C3A}</a:tableStyleId>
              </a:tblPr>
              <a:tblGrid>
                <a:gridCol w="1841017">
                  <a:extLst>
                    <a:ext uri="{9D8B030D-6E8A-4147-A177-3AD203B41FA5}">
                      <a16:colId xmlns:a16="http://schemas.microsoft.com/office/drawing/2014/main" val="789047850"/>
                    </a:ext>
                  </a:extLst>
                </a:gridCol>
                <a:gridCol w="3217119">
                  <a:extLst>
                    <a:ext uri="{9D8B030D-6E8A-4147-A177-3AD203B41FA5}">
                      <a16:colId xmlns:a16="http://schemas.microsoft.com/office/drawing/2014/main" val="2614757861"/>
                    </a:ext>
                  </a:extLst>
                </a:gridCol>
                <a:gridCol w="3703898">
                  <a:extLst>
                    <a:ext uri="{9D8B030D-6E8A-4147-A177-3AD203B41FA5}">
                      <a16:colId xmlns:a16="http://schemas.microsoft.com/office/drawing/2014/main" val="3675562289"/>
                    </a:ext>
                  </a:extLst>
                </a:gridCol>
              </a:tblGrid>
              <a:tr h="370840">
                <a:tc>
                  <a:txBody>
                    <a:bodyPr/>
                    <a:lstStyle/>
                    <a:p>
                      <a:r>
                        <a:rPr lang="en-US" dirty="0"/>
                        <a:t>Assessment</a:t>
                      </a:r>
                    </a:p>
                  </a:txBody>
                  <a:tcPr/>
                </a:tc>
                <a:tc>
                  <a:txBody>
                    <a:bodyPr/>
                    <a:lstStyle/>
                    <a:p>
                      <a:r>
                        <a:rPr lang="en-US" dirty="0"/>
                        <a:t>Initial or Baseline</a:t>
                      </a:r>
                    </a:p>
                  </a:txBody>
                  <a:tcPr/>
                </a:tc>
                <a:tc>
                  <a:txBody>
                    <a:bodyPr/>
                    <a:lstStyle/>
                    <a:p>
                      <a:r>
                        <a:rPr lang="en-US" dirty="0"/>
                        <a:t>Follow-up</a:t>
                      </a:r>
                    </a:p>
                  </a:txBody>
                  <a:tcPr/>
                </a:tc>
                <a:extLst>
                  <a:ext uri="{0D108BD9-81ED-4DB2-BD59-A6C34878D82A}">
                    <a16:rowId xmlns:a16="http://schemas.microsoft.com/office/drawing/2014/main" val="1279292621"/>
                  </a:ext>
                </a:extLst>
              </a:tr>
              <a:tr h="370840">
                <a:tc>
                  <a:txBody>
                    <a:bodyPr/>
                    <a:lstStyle/>
                    <a:p>
                      <a:r>
                        <a:rPr lang="en-US" dirty="0"/>
                        <a:t>Vital signs</a:t>
                      </a:r>
                    </a:p>
                  </a:txBody>
                  <a:tcPr/>
                </a:tc>
                <a:tc>
                  <a:txBody>
                    <a:bodyPr/>
                    <a:lstStyle/>
                    <a:p>
                      <a:r>
                        <a:rPr lang="en-US" dirty="0"/>
                        <a:t>Pulse, blood pressure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Pulse, blood pressure, temperature as clinically indicated</a:t>
                      </a:r>
                    </a:p>
                  </a:txBody>
                  <a:tcPr/>
                </a:tc>
                <a:extLst>
                  <a:ext uri="{0D108BD9-81ED-4DB2-BD59-A6C34878D82A}">
                    <a16:rowId xmlns:a16="http://schemas.microsoft.com/office/drawing/2014/main" val="1752194215"/>
                  </a:ext>
                </a:extLst>
              </a:tr>
              <a:tr h="370840">
                <a:tc>
                  <a:txBody>
                    <a:bodyPr/>
                    <a:lstStyle/>
                    <a:p>
                      <a:r>
                        <a:rPr lang="en-US" dirty="0"/>
                        <a:t>Body weight and height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Body weight, height, BMI</a:t>
                      </a:r>
                    </a:p>
                  </a:txBody>
                  <a:tcPr/>
                </a:tc>
                <a:tc>
                  <a:txBody>
                    <a:bodyPr/>
                    <a:lstStyle/>
                    <a:p>
                      <a:r>
                        <a:rPr lang="en-US" dirty="0"/>
                        <a:t>BMI every visit for 6 months and at least quarterly thereafter</a:t>
                      </a:r>
                    </a:p>
                  </a:txBody>
                  <a:tcPr/>
                </a:tc>
                <a:extLst>
                  <a:ext uri="{0D108BD9-81ED-4DB2-BD59-A6C34878D82A}">
                    <a16:rowId xmlns:a16="http://schemas.microsoft.com/office/drawing/2014/main" val="3090392667"/>
                  </a:ext>
                </a:extLst>
              </a:tr>
              <a:tr h="370840">
                <a:tc>
                  <a:txBody>
                    <a:bodyPr/>
                    <a:lstStyle/>
                    <a:p>
                      <a:r>
                        <a:rPr lang="en-US" dirty="0"/>
                        <a:t>Hematology</a:t>
                      </a:r>
                    </a:p>
                  </a:txBody>
                  <a:tcPr/>
                </a:tc>
                <a:tc>
                  <a:txBody>
                    <a:bodyPr/>
                    <a:lstStyle/>
                    <a:p>
                      <a:r>
                        <a:rPr lang="en-US" dirty="0"/>
                        <a:t>CBC, including ANC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CBC, including ANC if clinically indicated (e.g., with clozapine)</a:t>
                      </a:r>
                    </a:p>
                  </a:txBody>
                  <a:tcPr/>
                </a:tc>
                <a:extLst>
                  <a:ext uri="{0D108BD9-81ED-4DB2-BD59-A6C34878D82A}">
                    <a16:rowId xmlns:a16="http://schemas.microsoft.com/office/drawing/2014/main" val="3196167071"/>
                  </a:ext>
                </a:extLst>
              </a:tr>
              <a:tr h="370840">
                <a:tc>
                  <a:txBody>
                    <a:bodyPr/>
                    <a:lstStyle/>
                    <a:p>
                      <a:r>
                        <a:rPr lang="en-US" dirty="0"/>
                        <a:t>Blood chemistries</a:t>
                      </a:r>
                    </a:p>
                  </a:txBody>
                  <a:tcPr/>
                </a:tc>
                <a:tc>
                  <a:txBody>
                    <a:bodyPr/>
                    <a:lstStyle/>
                    <a:p>
                      <a:r>
                        <a:rPr lang="en-US" dirty="0"/>
                        <a:t>Electrolytes, renal function tests, liver function tests, TSH</a:t>
                      </a:r>
                    </a:p>
                  </a:txBody>
                  <a:tcPr/>
                </a:tc>
                <a:tc>
                  <a:txBody>
                    <a:bodyPr/>
                    <a:lstStyle/>
                    <a:p>
                      <a:r>
                        <a:rPr lang="en-US" dirty="0"/>
                        <a:t>As clinically indicated</a:t>
                      </a:r>
                    </a:p>
                  </a:txBody>
                  <a:tcPr/>
                </a:tc>
                <a:extLst>
                  <a:ext uri="{0D108BD9-81ED-4DB2-BD59-A6C34878D82A}">
                    <a16:rowId xmlns:a16="http://schemas.microsoft.com/office/drawing/2014/main" val="484325398"/>
                  </a:ext>
                </a:extLst>
              </a:tr>
              <a:tr h="370840">
                <a:tc>
                  <a:txBody>
                    <a:bodyPr/>
                    <a:lstStyle/>
                    <a:p>
                      <a:r>
                        <a:rPr lang="en-US" dirty="0"/>
                        <a:t>Pregnancy</a:t>
                      </a:r>
                    </a:p>
                  </a:txBody>
                  <a:tcPr/>
                </a:tc>
                <a:tc>
                  <a:txBody>
                    <a:bodyPr/>
                    <a:lstStyle/>
                    <a:p>
                      <a:r>
                        <a:rPr lang="en-US" dirty="0"/>
                        <a:t>Pregnancy test for women of childbearing potential</a:t>
                      </a:r>
                    </a:p>
                  </a:txBody>
                  <a:tcPr/>
                </a:tc>
                <a:tc>
                  <a:txBody>
                    <a:bodyPr/>
                    <a:lstStyle/>
                    <a:p>
                      <a:endParaRPr lang="en-US" dirty="0"/>
                    </a:p>
                  </a:txBody>
                  <a:tcPr/>
                </a:tc>
                <a:extLst>
                  <a:ext uri="{0D108BD9-81ED-4DB2-BD59-A6C34878D82A}">
                    <a16:rowId xmlns:a16="http://schemas.microsoft.com/office/drawing/2014/main" val="3626986158"/>
                  </a:ext>
                </a:extLst>
              </a:tr>
              <a:tr h="370840">
                <a:tc>
                  <a:txBody>
                    <a:bodyPr/>
                    <a:lstStyle/>
                    <a:p>
                      <a:r>
                        <a:rPr lang="en-US" dirty="0"/>
                        <a:t>Toxicology</a:t>
                      </a:r>
                    </a:p>
                  </a:txBody>
                  <a:tcPr/>
                </a:tc>
                <a:tc>
                  <a:txBody>
                    <a:bodyPr/>
                    <a:lstStyle/>
                    <a:p>
                      <a:r>
                        <a:rPr lang="en-US" dirty="0"/>
                        <a:t>Drug toxicology screen, if clinically indicated</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Drug toxicology screen, if clinically indicated</a:t>
                      </a:r>
                    </a:p>
                  </a:txBody>
                  <a:tcPr/>
                </a:tc>
                <a:extLst>
                  <a:ext uri="{0D108BD9-81ED-4DB2-BD59-A6C34878D82A}">
                    <a16:rowId xmlns:a16="http://schemas.microsoft.com/office/drawing/2014/main" val="691323492"/>
                  </a:ext>
                </a:extLst>
              </a:tr>
            </a:tbl>
          </a:graphicData>
        </a:graphic>
      </p:graphicFrame>
    </p:spTree>
    <p:extLst>
      <p:ext uri="{BB962C8B-B14F-4D97-AF65-F5344CB8AC3E}">
        <p14:creationId xmlns:p14="http://schemas.microsoft.com/office/powerpoint/2010/main" val="76396127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Cognitive Remediation</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590761"/>
            <a:ext cx="8229600" cy="4426392"/>
          </a:xfrm>
        </p:spPr>
        <p:txBody>
          <a:bodyPr>
            <a:normAutofit/>
          </a:bodyPr>
          <a:lstStyle/>
          <a:p>
            <a:r>
              <a:rPr lang="en-US" dirty="0"/>
              <a:t>Cognitive remediation approaches are intended to address cognitive difficulties that can accompany schizophrenia, with the aim of enhancing function and quality of life.</a:t>
            </a:r>
          </a:p>
          <a:p>
            <a:pPr lvl="1"/>
            <a:r>
              <a:rPr lang="en-US" sz="2000" dirty="0"/>
              <a:t>Typically in group or computer-based formats in an effort to enhance cognitive processes such as attention, memory, executive function, social cognition, </a:t>
            </a:r>
            <a:r>
              <a:rPr lang="en-US" sz="2000"/>
              <a:t>or meta-cognition.</a:t>
            </a:r>
            <a:endParaRPr lang="en-US" sz="2000" dirty="0"/>
          </a:p>
          <a:p>
            <a:pPr lvl="1"/>
            <a:r>
              <a:rPr lang="en-US" sz="2000" dirty="0"/>
              <a:t>Some programs add aspects of social and communication skills to neurocognitive elements </a:t>
            </a:r>
            <a:r>
              <a:rPr lang="en-US" sz="2000"/>
              <a:t>of remediation.</a:t>
            </a:r>
            <a:endParaRPr lang="en-US" sz="2000" dirty="0"/>
          </a:p>
          <a:p>
            <a:pPr lvl="1"/>
            <a:r>
              <a:rPr lang="en-US" sz="2000" dirty="0"/>
              <a:t>Web-based programs may provide options for patients without access to </a:t>
            </a:r>
            <a:r>
              <a:rPr lang="en-US" sz="2000"/>
              <a:t>in-person programs.</a:t>
            </a:r>
            <a:endParaRPr lang="en-US" sz="2000" dirty="0"/>
          </a:p>
        </p:txBody>
      </p:sp>
      <p:sp>
        <p:nvSpPr>
          <p:cNvPr id="5" name="Title 1">
            <a:extLst>
              <a:ext uri="{FF2B5EF4-FFF2-40B4-BE49-F238E27FC236}">
                <a16:creationId xmlns:a16="http://schemas.microsoft.com/office/drawing/2014/main" id="{4DDAA581-142F-496B-8237-3B7505E21118}"/>
              </a:ext>
            </a:extLst>
          </p:cNvPr>
          <p:cNvSpPr txBox="1">
            <a:spLocks/>
          </p:cNvSpPr>
          <p:nvPr/>
        </p:nvSpPr>
        <p:spPr>
          <a:xfrm>
            <a:off x="457200" y="1020282"/>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227753483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Social Skills Training</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pPr marL="457200" indent="-457200">
              <a:buFont typeface="+mj-lt"/>
              <a:buAutoNum type="arabicPeriod" startAt="23"/>
            </a:pPr>
            <a:endParaRPr lang="en-US" sz="2400" b="1" dirty="0"/>
          </a:p>
          <a:p>
            <a:pPr marL="457200" indent="-457200">
              <a:buFont typeface="+mj-lt"/>
              <a:buAutoNum type="arabicPeriod" startAt="23"/>
            </a:pPr>
            <a:r>
              <a:rPr lang="en-US" sz="2400" b="1" dirty="0"/>
              <a:t>APA </a:t>
            </a:r>
            <a:r>
              <a:rPr lang="en-US" sz="2400" b="1" i="1" dirty="0"/>
              <a:t>suggests</a:t>
            </a:r>
            <a:r>
              <a:rPr lang="en-US" sz="2400" b="1" dirty="0"/>
              <a:t> (2C) that patients with schizophrenia who have a therapeutic goal of enhanced social functioning receive social skills training.</a:t>
            </a:r>
          </a:p>
          <a:p>
            <a:pPr marL="457200" indent="-457200">
              <a:buFont typeface="+mj-lt"/>
              <a:buAutoNum type="arabicPeriod" startAt="23"/>
            </a:pPr>
            <a:endParaRPr lang="en-US" dirty="0"/>
          </a:p>
          <a:p>
            <a:pPr marL="457200" indent="-457200">
              <a:buFont typeface="+mj-lt"/>
              <a:buAutoNum type="arabicPeriod" startAt="23"/>
            </a:pPr>
            <a:endParaRPr lang="en-US" dirty="0"/>
          </a:p>
          <a:p>
            <a:pPr marL="457200" indent="-457200">
              <a:buFont typeface="+mj-lt"/>
              <a:buAutoNum type="arabicPeriod" startAt="23"/>
            </a:pPr>
            <a:endParaRPr lang="en-US" dirty="0"/>
          </a:p>
          <a:p>
            <a:r>
              <a:rPr lang="en-US" dirty="0"/>
              <a:t>Based on 3 fair-quality RCTs (Bartels et al. 2014; </a:t>
            </a:r>
            <a:r>
              <a:rPr lang="en-US" dirty="0" err="1"/>
              <a:t>Mueser</a:t>
            </a:r>
            <a:r>
              <a:rPr lang="en-US" dirty="0"/>
              <a:t> et al. 2010; Valencia et al. 2007, 2013) as described in the AHRQ review.</a:t>
            </a:r>
          </a:p>
        </p:txBody>
      </p:sp>
      <p:sp>
        <p:nvSpPr>
          <p:cNvPr id="5" name="Title 1">
            <a:extLst>
              <a:ext uri="{FF2B5EF4-FFF2-40B4-BE49-F238E27FC236}">
                <a16:creationId xmlns:a16="http://schemas.microsoft.com/office/drawing/2014/main" id="{96B841D7-A99C-4592-A17A-94D983F37615}"/>
              </a:ext>
            </a:extLst>
          </p:cNvPr>
          <p:cNvSpPr txBox="1">
            <a:spLocks/>
          </p:cNvSpPr>
          <p:nvPr/>
        </p:nvSpPr>
        <p:spPr>
          <a:xfrm>
            <a:off x="457200" y="3521940"/>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366474598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Social Skills Training</a:t>
            </a:r>
          </a:p>
        </p:txBody>
      </p:sp>
      <p:sp>
        <p:nvSpPr>
          <p:cNvPr id="4" name="Content Placeholder 3">
            <a:extLst>
              <a:ext uri="{FF2B5EF4-FFF2-40B4-BE49-F238E27FC236}">
                <a16:creationId xmlns:a16="http://schemas.microsoft.com/office/drawing/2014/main" id="{0CDED948-0371-4AED-A1AA-B5B83D3648DF}"/>
              </a:ext>
            </a:extLst>
          </p:cNvPr>
          <p:cNvSpPr>
            <a:spLocks noGrp="1"/>
          </p:cNvSpPr>
          <p:nvPr>
            <p:ph sz="quarter" idx="13"/>
          </p:nvPr>
        </p:nvSpPr>
        <p:spPr>
          <a:xfrm>
            <a:off x="457199" y="1361440"/>
            <a:ext cx="8237095" cy="4571999"/>
          </a:xfrm>
        </p:spPr>
        <p:txBody>
          <a:bodyPr>
            <a:normAutofit/>
          </a:bodyPr>
          <a:lstStyle/>
          <a:p>
            <a:r>
              <a:rPr lang="en-US" sz="2000" dirty="0">
                <a:effectLst/>
              </a:rPr>
              <a:t>3 Recent studies (total N=433) with up to 2-year treatment and 3-year follow-up (low SOE) </a:t>
            </a:r>
            <a:r>
              <a:rPr lang="en-US" sz="2000" dirty="0"/>
              <a:t>(McDonagh et al. 2017)</a:t>
            </a:r>
            <a:r>
              <a:rPr lang="en-US" sz="2000" dirty="0">
                <a:effectLst/>
              </a:rPr>
              <a:t> </a:t>
            </a:r>
          </a:p>
          <a:p>
            <a:pPr lvl="1"/>
            <a:r>
              <a:rPr lang="en-US" sz="2000" dirty="0">
                <a:effectLst/>
              </a:rPr>
              <a:t>Significantly better social function in patients receiving treatment for:</a:t>
            </a:r>
          </a:p>
          <a:p>
            <a:pPr lvl="2">
              <a:buFont typeface="Courier New" panose="02070309020205020404" pitchFamily="49" charset="0"/>
              <a:buChar char="o"/>
            </a:pPr>
            <a:r>
              <a:rPr lang="en-US" sz="2000" dirty="0">
                <a:effectLst/>
              </a:rPr>
              <a:t>6 months (SMD on GAF 1.60; 95% CI 1.19-2.02).</a:t>
            </a:r>
          </a:p>
          <a:p>
            <a:pPr lvl="2">
              <a:buFont typeface="Courier New" panose="02070309020205020404" pitchFamily="49" charset="0"/>
              <a:buChar char="o"/>
            </a:pPr>
            <a:r>
              <a:rPr lang="en-US" sz="2000" dirty="0">
                <a:effectLst/>
              </a:rPr>
              <a:t>1 year (SMD on GAF 2.02; 95% CI 1.53-2.52).</a:t>
            </a:r>
          </a:p>
          <a:p>
            <a:pPr lvl="2">
              <a:buFont typeface="Courier New" panose="02070309020205020404" pitchFamily="49" charset="0"/>
              <a:buChar char="o"/>
            </a:pPr>
            <a:r>
              <a:rPr lang="en-US" sz="2000" dirty="0">
                <a:effectLst/>
              </a:rPr>
              <a:t>2 years (SMD on Multnomah Community Ability Scale 0.65; 95% CI 0.36-0.95).</a:t>
            </a:r>
          </a:p>
          <a:p>
            <a:pPr lvl="1"/>
            <a:r>
              <a:rPr lang="en-US" sz="2000" dirty="0">
                <a:effectLst/>
              </a:rPr>
              <a:t>Greater improvement in core illness symptoms at:</a:t>
            </a:r>
          </a:p>
          <a:p>
            <a:pPr lvl="2">
              <a:buFont typeface="Courier New" panose="02070309020205020404" pitchFamily="49" charset="0"/>
              <a:buChar char="o"/>
            </a:pPr>
            <a:r>
              <a:rPr lang="en-US" sz="2000" dirty="0">
                <a:effectLst/>
              </a:rPr>
              <a:t>6 months (SMD on PANSS -1.50;  95% CI -1.92 to -1.09).</a:t>
            </a:r>
          </a:p>
          <a:p>
            <a:pPr lvl="2">
              <a:buFont typeface="Courier New" panose="02070309020205020404" pitchFamily="49" charset="0"/>
              <a:buChar char="o"/>
            </a:pPr>
            <a:r>
              <a:rPr lang="en-US" sz="2000" dirty="0">
                <a:effectLst/>
              </a:rPr>
              <a:t>2 years (SMD on PANSS -0.81; 95% CI -1.22 to -0.40).</a:t>
            </a:r>
          </a:p>
          <a:p>
            <a:pPr lvl="1"/>
            <a:r>
              <a:rPr lang="en-US" sz="2000" dirty="0">
                <a:effectLst/>
              </a:rPr>
              <a:t>Better negative symptoms (SMD range -0.45 to -1.30)</a:t>
            </a:r>
          </a:p>
          <a:p>
            <a:pPr lvl="1"/>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000" dirty="0">
              <a:effectLst/>
            </a:endParaRPr>
          </a:p>
          <a:p>
            <a:endParaRPr lang="en-US" dirty="0"/>
          </a:p>
        </p:txBody>
      </p:sp>
    </p:spTree>
    <p:extLst>
      <p:ext uri="{BB962C8B-B14F-4D97-AF65-F5344CB8AC3E}">
        <p14:creationId xmlns:p14="http://schemas.microsoft.com/office/powerpoint/2010/main" val="18995805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Social Skills Training</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584268"/>
            <a:ext cx="8321040" cy="4426392"/>
          </a:xfrm>
        </p:spPr>
        <p:txBody>
          <a:bodyPr>
            <a:normAutofit/>
          </a:bodyPr>
          <a:lstStyle/>
          <a:p>
            <a:r>
              <a:rPr lang="en-US" dirty="0"/>
              <a:t>An overarching goal of improving interpersonal and social skills </a:t>
            </a:r>
          </a:p>
          <a:p>
            <a:pPr lvl="1"/>
            <a:r>
              <a:rPr lang="en-US" sz="2000" dirty="0"/>
              <a:t>can be delivered using cognitive-behavioral, social-cognitive, interpersonal, and functional adaptive skills training.</a:t>
            </a:r>
          </a:p>
          <a:p>
            <a:r>
              <a:rPr lang="en-US" dirty="0"/>
              <a:t>Delivered in a group format.</a:t>
            </a:r>
          </a:p>
          <a:p>
            <a:r>
              <a:rPr lang="en-US" sz="2000" dirty="0"/>
              <a:t>Group sessions can be augmented with video or technologically based interventions, in vivo community trips to practice social skills, and involvement of support people who are accessible, pleasant, and knowledgeable about the local environments’ resources and limitations.</a:t>
            </a:r>
          </a:p>
          <a:p>
            <a:r>
              <a:rPr lang="en-US" dirty="0"/>
              <a:t>Information about social skills training available for organizations that wish to develop such programs</a:t>
            </a:r>
          </a:p>
          <a:p>
            <a:pPr lvl="1"/>
            <a:r>
              <a:rPr lang="en-US" sz="2000" dirty="0">
                <a:hlinkClick r:id="rId3"/>
              </a:rPr>
              <a:t>https://www.mirecc.va.gov/visn5/training/sst/sst_clinicians_handbook.pdf</a:t>
            </a:r>
            <a:endParaRPr lang="en-US" sz="2000" dirty="0"/>
          </a:p>
          <a:p>
            <a:endParaRPr lang="en-US" sz="2000" dirty="0"/>
          </a:p>
        </p:txBody>
      </p:sp>
      <p:sp>
        <p:nvSpPr>
          <p:cNvPr id="5" name="Title 1">
            <a:extLst>
              <a:ext uri="{FF2B5EF4-FFF2-40B4-BE49-F238E27FC236}">
                <a16:creationId xmlns:a16="http://schemas.microsoft.com/office/drawing/2014/main" id="{AD92C3DA-57A3-4ECA-9307-39A5D51FDB6E}"/>
              </a:ext>
            </a:extLst>
          </p:cNvPr>
          <p:cNvSpPr txBox="1">
            <a:spLocks/>
          </p:cNvSpPr>
          <p:nvPr/>
        </p:nvSpPr>
        <p:spPr>
          <a:xfrm>
            <a:off x="457200" y="1048771"/>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204189569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Supportive Psychotherapy</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pPr marL="457200" indent="-457200">
              <a:buFont typeface="+mj-lt"/>
              <a:buAutoNum type="arabicPeriod" startAt="24"/>
            </a:pPr>
            <a:endParaRPr lang="en-US" sz="2400" b="1" dirty="0"/>
          </a:p>
          <a:p>
            <a:pPr marL="457200" indent="-457200">
              <a:buFont typeface="+mj-lt"/>
              <a:buAutoNum type="arabicPeriod" startAt="24"/>
            </a:pPr>
            <a:r>
              <a:rPr lang="en-US" sz="2400" b="1" dirty="0"/>
              <a:t>APA </a:t>
            </a:r>
            <a:r>
              <a:rPr lang="en-US" sz="2400" b="1" i="1" dirty="0"/>
              <a:t>suggests</a:t>
            </a:r>
            <a:r>
              <a:rPr lang="en-US" sz="2400" b="1" dirty="0"/>
              <a:t> (2C) that patients with schizophrenia be treated with supportive psychotherapy.</a:t>
            </a:r>
          </a:p>
          <a:p>
            <a:pPr marL="457200" indent="-457200">
              <a:buFont typeface="+mj-lt"/>
              <a:buAutoNum type="arabicPeriod" startAt="24"/>
            </a:pPr>
            <a:endParaRPr lang="en-US" dirty="0"/>
          </a:p>
          <a:p>
            <a:pPr marL="457200" indent="-457200">
              <a:buFont typeface="+mj-lt"/>
              <a:buAutoNum type="arabicPeriod" startAt="24"/>
            </a:pPr>
            <a:endParaRPr lang="en-US" dirty="0"/>
          </a:p>
          <a:p>
            <a:pPr marL="457200" indent="-457200">
              <a:buFont typeface="+mj-lt"/>
              <a:buAutoNum type="arabicPeriod" startAt="24"/>
            </a:pPr>
            <a:endParaRPr lang="en-US" dirty="0"/>
          </a:p>
          <a:p>
            <a:pPr marL="457200" indent="-457200">
              <a:buFont typeface="+mj-lt"/>
              <a:buAutoNum type="arabicPeriod" startAt="24"/>
            </a:pPr>
            <a:endParaRPr lang="en-US" dirty="0"/>
          </a:p>
          <a:p>
            <a:r>
              <a:rPr lang="en-US" dirty="0"/>
              <a:t>Based on studies that compared supportive psychotherapy with usual care in 1 good-quality systematic review </a:t>
            </a:r>
            <a:r>
              <a:rPr lang="da-DK" dirty="0"/>
              <a:t>(Buckley et al. 2015) </a:t>
            </a:r>
            <a:r>
              <a:rPr lang="en-US" dirty="0"/>
              <a:t>as described in the AHRQ review.</a:t>
            </a:r>
          </a:p>
        </p:txBody>
      </p:sp>
      <p:sp>
        <p:nvSpPr>
          <p:cNvPr id="5" name="Title 1">
            <a:extLst>
              <a:ext uri="{FF2B5EF4-FFF2-40B4-BE49-F238E27FC236}">
                <a16:creationId xmlns:a16="http://schemas.microsoft.com/office/drawing/2014/main" id="{B3960ED0-5EB2-413F-9CE7-4882E402B182}"/>
              </a:ext>
            </a:extLst>
          </p:cNvPr>
          <p:cNvSpPr txBox="1">
            <a:spLocks/>
          </p:cNvSpPr>
          <p:nvPr/>
        </p:nvSpPr>
        <p:spPr>
          <a:xfrm>
            <a:off x="457200" y="3625129"/>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30519839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Supportive Psychotherapy</a:t>
            </a:r>
          </a:p>
        </p:txBody>
      </p:sp>
      <p:sp>
        <p:nvSpPr>
          <p:cNvPr id="4" name="Content Placeholder 3">
            <a:extLst>
              <a:ext uri="{FF2B5EF4-FFF2-40B4-BE49-F238E27FC236}">
                <a16:creationId xmlns:a16="http://schemas.microsoft.com/office/drawing/2014/main" id="{0CDED948-0371-4AED-A1AA-B5B83D3648DF}"/>
              </a:ext>
            </a:extLst>
          </p:cNvPr>
          <p:cNvSpPr>
            <a:spLocks noGrp="1"/>
          </p:cNvSpPr>
          <p:nvPr>
            <p:ph sz="quarter" idx="13"/>
          </p:nvPr>
        </p:nvSpPr>
        <p:spPr>
          <a:xfrm>
            <a:off x="457199" y="1361440"/>
            <a:ext cx="8237095" cy="4571999"/>
          </a:xfrm>
        </p:spPr>
        <p:txBody>
          <a:bodyPr>
            <a:normAutofit/>
          </a:bodyPr>
          <a:lstStyle/>
          <a:p>
            <a:r>
              <a:rPr lang="en-US" sz="2000" dirty="0">
                <a:effectLst/>
              </a:rPr>
              <a:t>1 Good quality systematic review with 5 studies (total N=822) </a:t>
            </a:r>
            <a:r>
              <a:rPr lang="en-US" sz="2000" dirty="0"/>
              <a:t>(McDonagh et al. 2017)</a:t>
            </a:r>
            <a:endParaRPr lang="en-US" sz="2000" dirty="0">
              <a:effectLst/>
            </a:endParaRPr>
          </a:p>
          <a:p>
            <a:pPr lvl="1"/>
            <a:r>
              <a:rPr lang="en-US" sz="2000" dirty="0">
                <a:effectLst/>
              </a:rPr>
              <a:t>No difference in global or social function (low SOE)</a:t>
            </a:r>
          </a:p>
          <a:p>
            <a:pPr lvl="1"/>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Because the evidence related to its benefits is limited, supportive psychotherapy should not take precedence over other evidence-based psychosocial treatments (e.g., CSC, </a:t>
            </a:r>
            <a:r>
              <a:rPr lang="en-US" dirty="0" err="1"/>
              <a:t>CBTp</a:t>
            </a:r>
            <a:r>
              <a:rPr lang="en-US" dirty="0"/>
              <a:t>, psychoeducation)</a:t>
            </a:r>
          </a:p>
          <a:p>
            <a:endParaRPr lang="en-US" sz="2400" dirty="0">
              <a:effectLst/>
            </a:endParaRPr>
          </a:p>
          <a:p>
            <a:endParaRPr lang="en-US" dirty="0"/>
          </a:p>
        </p:txBody>
      </p:sp>
    </p:spTree>
    <p:extLst>
      <p:ext uri="{BB962C8B-B14F-4D97-AF65-F5344CB8AC3E}">
        <p14:creationId xmlns:p14="http://schemas.microsoft.com/office/powerpoint/2010/main" val="426016840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2B3D7-9AD1-4E50-A0E7-2B8EFAD82AD6}"/>
              </a:ext>
            </a:extLst>
          </p:cNvPr>
          <p:cNvSpPr>
            <a:spLocks noGrp="1"/>
          </p:cNvSpPr>
          <p:nvPr>
            <p:ph type="title"/>
          </p:nvPr>
        </p:nvSpPr>
        <p:spPr/>
        <p:txBody>
          <a:bodyPr/>
          <a:lstStyle/>
          <a:p>
            <a:r>
              <a:rPr lang="en-US" dirty="0"/>
              <a:t>Supportive Psychotherapy</a:t>
            </a:r>
          </a:p>
        </p:txBody>
      </p:sp>
      <p:sp>
        <p:nvSpPr>
          <p:cNvPr id="4" name="Content Placeholder 3">
            <a:extLst>
              <a:ext uri="{FF2B5EF4-FFF2-40B4-BE49-F238E27FC236}">
                <a16:creationId xmlns:a16="http://schemas.microsoft.com/office/drawing/2014/main" id="{4FA85198-C4E1-4B95-B9BE-5014707ED1BE}"/>
              </a:ext>
            </a:extLst>
          </p:cNvPr>
          <p:cNvSpPr>
            <a:spLocks noGrp="1"/>
          </p:cNvSpPr>
          <p:nvPr>
            <p:ph sz="quarter" idx="13"/>
          </p:nvPr>
        </p:nvSpPr>
        <p:spPr>
          <a:xfrm>
            <a:off x="457200" y="1584268"/>
            <a:ext cx="8229600" cy="4426392"/>
          </a:xfrm>
        </p:spPr>
        <p:txBody>
          <a:bodyPr/>
          <a:lstStyle/>
          <a:p>
            <a:r>
              <a:rPr lang="en-US" dirty="0"/>
              <a:t>Supportive psychotherapy commonly aims to help patients cope with symptoms, improve adaptive skills, and enhance self-esteem.</a:t>
            </a:r>
          </a:p>
          <a:p>
            <a:endParaRPr lang="en-US" dirty="0"/>
          </a:p>
          <a:p>
            <a:r>
              <a:rPr lang="en-US" dirty="0"/>
              <a:t>Examples of techniques include reassurance; praise; encouragement; explanation; clarification; reframing; guidance; suggestion; and use of a conversational, nonconfrontational style of communication.</a:t>
            </a:r>
          </a:p>
          <a:p>
            <a:endParaRPr lang="en-US" dirty="0"/>
          </a:p>
          <a:p>
            <a:r>
              <a:rPr lang="en-US" dirty="0"/>
              <a:t>Typically, supportive psychotherapy is conducted in conjunction with medication management at a frequency that can vary from weekly to every few months depending on the needs of the individual patient.</a:t>
            </a:r>
          </a:p>
        </p:txBody>
      </p:sp>
      <p:sp>
        <p:nvSpPr>
          <p:cNvPr id="3" name="Title 1">
            <a:extLst>
              <a:ext uri="{FF2B5EF4-FFF2-40B4-BE49-F238E27FC236}">
                <a16:creationId xmlns:a16="http://schemas.microsoft.com/office/drawing/2014/main" id="{CC634BBF-340D-4D54-AAFF-3FAB5270EBE1}"/>
              </a:ext>
            </a:extLst>
          </p:cNvPr>
          <p:cNvSpPr txBox="1">
            <a:spLocks/>
          </p:cNvSpPr>
          <p:nvPr/>
        </p:nvSpPr>
        <p:spPr>
          <a:xfrm>
            <a:off x="457200" y="1048771"/>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324834409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38938-59BA-4952-924F-0EEBFB8BD988}"/>
              </a:ext>
            </a:extLst>
          </p:cNvPr>
          <p:cNvSpPr>
            <a:spLocks noGrp="1"/>
          </p:cNvSpPr>
          <p:nvPr>
            <p:ph type="title"/>
          </p:nvPr>
        </p:nvSpPr>
        <p:spPr/>
        <p:txBody>
          <a:bodyPr/>
          <a:lstStyle/>
          <a:p>
            <a:r>
              <a:rPr lang="en-US" sz="2400" dirty="0"/>
              <a:t>Acknowledgements</a:t>
            </a:r>
            <a:endParaRPr lang="en-US" dirty="0"/>
          </a:p>
        </p:txBody>
      </p:sp>
      <p:sp>
        <p:nvSpPr>
          <p:cNvPr id="3" name="Content Placeholder 2">
            <a:extLst>
              <a:ext uri="{FF2B5EF4-FFF2-40B4-BE49-F238E27FC236}">
                <a16:creationId xmlns:a16="http://schemas.microsoft.com/office/drawing/2014/main" id="{3407F4DC-40FD-439B-BD88-D0F557081E6E}"/>
              </a:ext>
            </a:extLst>
          </p:cNvPr>
          <p:cNvSpPr>
            <a:spLocks noGrp="1"/>
          </p:cNvSpPr>
          <p:nvPr>
            <p:ph sz="quarter" idx="13"/>
          </p:nvPr>
        </p:nvSpPr>
        <p:spPr>
          <a:xfrm>
            <a:off x="623453" y="1091046"/>
            <a:ext cx="3948547" cy="4821612"/>
          </a:xfrm>
        </p:spPr>
        <p:txBody>
          <a:bodyPr>
            <a:noAutofit/>
          </a:bodyPr>
          <a:lstStyle/>
          <a:p>
            <a:pPr marL="0" indent="0">
              <a:buNone/>
            </a:pPr>
            <a:r>
              <a:rPr lang="en-US" b="1" dirty="0"/>
              <a:t>Guideline Writing Group</a:t>
            </a:r>
          </a:p>
          <a:p>
            <a:r>
              <a:rPr lang="en-US" sz="1800" dirty="0"/>
              <a:t>George A. Keepers, M.D., Chair</a:t>
            </a:r>
          </a:p>
          <a:p>
            <a:r>
              <a:rPr lang="en-US" sz="1800" dirty="0"/>
              <a:t>Laura J. Fochtmann, M.D., M.B.I., Vice-Chair; Methodologist</a:t>
            </a:r>
          </a:p>
          <a:p>
            <a:r>
              <a:rPr lang="en-US" sz="1800" dirty="0"/>
              <a:t>Joan M. Anzia, M.D.</a:t>
            </a:r>
          </a:p>
          <a:p>
            <a:r>
              <a:rPr lang="en-US" sz="1800" dirty="0"/>
              <a:t>Sheldon Benjamin, M.D.</a:t>
            </a:r>
          </a:p>
          <a:p>
            <a:r>
              <a:rPr lang="en-US" sz="1800" dirty="0"/>
              <a:t>Jeffrey M. Lyness, M.D.</a:t>
            </a:r>
          </a:p>
          <a:p>
            <a:r>
              <a:rPr lang="en-US" sz="1800" dirty="0"/>
              <a:t>Ramin Mojtabai, M.D.</a:t>
            </a:r>
          </a:p>
          <a:p>
            <a:r>
              <a:rPr lang="en-US" sz="1800" dirty="0"/>
              <a:t>Mark Servis, M.D.</a:t>
            </a:r>
          </a:p>
          <a:p>
            <a:r>
              <a:rPr lang="en-US" sz="1800" dirty="0"/>
              <a:t>Art Walaszek, M.D.</a:t>
            </a:r>
          </a:p>
          <a:p>
            <a:r>
              <a:rPr lang="en-US" sz="1800" dirty="0"/>
              <a:t>Peter Buckley, M.D.</a:t>
            </a:r>
          </a:p>
          <a:p>
            <a:r>
              <a:rPr lang="en-US" sz="1800" dirty="0"/>
              <a:t>Mark F. Lenzenweger, Ph.D.</a:t>
            </a:r>
          </a:p>
          <a:p>
            <a:r>
              <a:rPr lang="en-US" sz="1800" dirty="0"/>
              <a:t>Alexander S. Young, M.D., M.S.H.S.</a:t>
            </a:r>
          </a:p>
          <a:p>
            <a:r>
              <a:rPr lang="en-US" sz="1800" dirty="0"/>
              <a:t>Amanda Degenhardt, M.D.</a:t>
            </a:r>
          </a:p>
        </p:txBody>
      </p:sp>
      <p:sp>
        <p:nvSpPr>
          <p:cNvPr id="4" name="Content Placeholder 2">
            <a:extLst>
              <a:ext uri="{FF2B5EF4-FFF2-40B4-BE49-F238E27FC236}">
                <a16:creationId xmlns:a16="http://schemas.microsoft.com/office/drawing/2014/main" id="{F5CC39FF-6A5F-4161-ABE7-B90F6351860A}"/>
              </a:ext>
            </a:extLst>
          </p:cNvPr>
          <p:cNvSpPr txBox="1">
            <a:spLocks/>
          </p:cNvSpPr>
          <p:nvPr/>
        </p:nvSpPr>
        <p:spPr>
          <a:xfrm>
            <a:off x="4738255" y="1091046"/>
            <a:ext cx="4166755" cy="4966375"/>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2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900" b="1" dirty="0"/>
              <a:t>Systematic Review Group</a:t>
            </a:r>
          </a:p>
          <a:p>
            <a:r>
              <a:rPr lang="en-US" sz="2100" dirty="0"/>
              <a:t>Laura J. Fochtmann, M.D., M.B.I., Methodologist</a:t>
            </a:r>
          </a:p>
          <a:p>
            <a:r>
              <a:rPr lang="en-US" sz="2100" dirty="0"/>
              <a:t>Seung-Hee Hong</a:t>
            </a:r>
          </a:p>
          <a:p>
            <a:pPr marL="0" indent="0" algn="l">
              <a:buNone/>
            </a:pPr>
            <a:r>
              <a:rPr lang="en-US" sz="2900" b="1" i="0" u="none" strike="noStrike" baseline="0" dirty="0"/>
              <a:t>APA Staff</a:t>
            </a:r>
          </a:p>
          <a:p>
            <a:pPr algn="l"/>
            <a:r>
              <a:rPr lang="en-US" sz="2100" b="0" i="0" u="none" strike="noStrike" baseline="0" dirty="0"/>
              <a:t>Jennifer Medicus</a:t>
            </a:r>
          </a:p>
          <a:p>
            <a:pPr algn="l"/>
            <a:r>
              <a:rPr lang="en-US" sz="2100" b="0" i="0" u="none" strike="noStrike" baseline="0" dirty="0"/>
              <a:t>Seung-Hee Hong</a:t>
            </a:r>
          </a:p>
          <a:p>
            <a:pPr algn="l"/>
            <a:r>
              <a:rPr lang="en-US" sz="2100" b="0" i="0" u="none" strike="noStrike" baseline="0" dirty="0"/>
              <a:t>Michelle Dirst</a:t>
            </a:r>
          </a:p>
          <a:p>
            <a:pPr algn="l"/>
            <a:r>
              <a:rPr lang="en-US" sz="2100" b="0" i="0" u="none" strike="noStrike" baseline="0" dirty="0"/>
              <a:t>Kristin Kroeger </a:t>
            </a:r>
            <a:r>
              <a:rPr lang="en-US" sz="2100" b="0" i="0" u="none" strike="noStrike" baseline="0" dirty="0" err="1"/>
              <a:t>Ptakowski</a:t>
            </a:r>
            <a:endParaRPr lang="en-US" sz="2100" b="0" i="0" u="none" strike="noStrike" baseline="0" dirty="0"/>
          </a:p>
          <a:p>
            <a:pPr marL="0" indent="0" algn="l">
              <a:buNone/>
            </a:pPr>
            <a:r>
              <a:rPr lang="en-US" sz="2900" b="1" i="0" u="none" strike="noStrike" baseline="0" dirty="0"/>
              <a:t>Committee on Practice Guidelines</a:t>
            </a:r>
          </a:p>
          <a:p>
            <a:pPr algn="l"/>
            <a:r>
              <a:rPr lang="it-IT" sz="2100" b="0" i="0" u="none" strike="noStrike" baseline="0" dirty="0"/>
              <a:t>Daniel J. Anzia, M.D., </a:t>
            </a:r>
            <a:r>
              <a:rPr lang="it-IT" sz="2100" b="0" u="none" strike="noStrike" baseline="0" dirty="0"/>
              <a:t>Chair</a:t>
            </a:r>
          </a:p>
          <a:p>
            <a:pPr algn="l"/>
            <a:r>
              <a:rPr lang="en-US" sz="2100" b="0" i="0" u="none" strike="noStrike" baseline="0" dirty="0"/>
              <a:t>R. Scott Benson, M.D.</a:t>
            </a:r>
          </a:p>
          <a:p>
            <a:pPr algn="l"/>
            <a:r>
              <a:rPr lang="en-US" sz="2100" b="0" i="0" u="none" strike="noStrike" baseline="0" dirty="0"/>
              <a:t>Thomas J. Craig, M.D.</a:t>
            </a:r>
          </a:p>
          <a:p>
            <a:pPr algn="l"/>
            <a:r>
              <a:rPr lang="en-US" sz="2100" b="0" i="0" u="none" strike="noStrike" baseline="0" dirty="0"/>
              <a:t>Catherine Crone, M.D.</a:t>
            </a:r>
          </a:p>
          <a:p>
            <a:pPr algn="l"/>
            <a:r>
              <a:rPr lang="en-US" sz="2100" b="0" i="0" u="none" strike="noStrike" baseline="0" dirty="0"/>
              <a:t>Annette L. Hanson, M.D.</a:t>
            </a:r>
          </a:p>
          <a:p>
            <a:pPr algn="l"/>
            <a:r>
              <a:rPr lang="en-US" sz="2100" b="0" i="0" u="none" strike="noStrike" baseline="0" dirty="0"/>
              <a:t>John M. Oldham, M.D.</a:t>
            </a:r>
          </a:p>
          <a:p>
            <a:pPr algn="l"/>
            <a:r>
              <a:rPr lang="en-US" sz="2100" b="0" i="0" u="none" strike="noStrike" baseline="0" dirty="0"/>
              <a:t>Carlos N. </a:t>
            </a:r>
            <a:r>
              <a:rPr lang="en-US" sz="2100" b="0" i="0" u="none" strike="noStrike" baseline="0" dirty="0" err="1"/>
              <a:t>Pato</a:t>
            </a:r>
            <a:r>
              <a:rPr lang="en-US" sz="2100" b="0" i="0" u="none" strike="noStrike" baseline="0" dirty="0"/>
              <a:t>, M.D., Ph.D.</a:t>
            </a:r>
          </a:p>
          <a:p>
            <a:pPr algn="l"/>
            <a:r>
              <a:rPr lang="nn-NO" sz="2100" b="0" i="0" u="none" strike="noStrike" baseline="0" dirty="0"/>
              <a:t>Michael J. Vergare, M.D.</a:t>
            </a:r>
          </a:p>
          <a:p>
            <a:pPr algn="l"/>
            <a:r>
              <a:rPr lang="en-US" sz="2100" b="0" i="0" u="none" strike="noStrike" baseline="0" dirty="0"/>
              <a:t>Joel </a:t>
            </a:r>
            <a:r>
              <a:rPr lang="en-US" sz="2100" b="0" i="0" u="none" strike="noStrike" baseline="0" dirty="0" err="1"/>
              <a:t>Yager</a:t>
            </a:r>
            <a:r>
              <a:rPr lang="en-US" sz="2100" b="0" i="0" u="none" strike="noStrike" baseline="0" dirty="0"/>
              <a:t>, M.D., </a:t>
            </a:r>
            <a:r>
              <a:rPr lang="en-US" sz="2100" b="0" u="none" strike="noStrike" baseline="0" dirty="0"/>
              <a:t>Consultant</a:t>
            </a:r>
          </a:p>
          <a:p>
            <a:pPr algn="l"/>
            <a:r>
              <a:rPr lang="en-US" sz="2100" b="0" i="0" u="none" strike="noStrike" baseline="0" dirty="0"/>
              <a:t>Laura J. Fochtmann, M.D., M.B.I., </a:t>
            </a:r>
            <a:r>
              <a:rPr lang="en-US" sz="2100" b="0" u="none" strike="noStrike" baseline="0" dirty="0"/>
              <a:t>Consultant</a:t>
            </a:r>
            <a:endParaRPr lang="en-US" sz="1800" dirty="0"/>
          </a:p>
        </p:txBody>
      </p:sp>
    </p:spTree>
    <p:extLst>
      <p:ext uri="{BB962C8B-B14F-4D97-AF65-F5344CB8AC3E}">
        <p14:creationId xmlns:p14="http://schemas.microsoft.com/office/powerpoint/2010/main" val="1408365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3F3DC-05C0-4A4D-B793-E9C2E88AB3D8}"/>
              </a:ext>
            </a:extLst>
          </p:cNvPr>
          <p:cNvSpPr>
            <a:spLocks noGrp="1"/>
          </p:cNvSpPr>
          <p:nvPr>
            <p:ph type="title"/>
          </p:nvPr>
        </p:nvSpPr>
        <p:spPr/>
        <p:txBody>
          <a:bodyPr>
            <a:normAutofit/>
          </a:bodyPr>
          <a:lstStyle/>
          <a:p>
            <a:r>
              <a:rPr lang="en-US" dirty="0"/>
              <a:t>Assessment of possible schizophrenia</a:t>
            </a:r>
          </a:p>
        </p:txBody>
      </p:sp>
      <p:sp>
        <p:nvSpPr>
          <p:cNvPr id="3" name="Content Placeholder 2">
            <a:extLst>
              <a:ext uri="{FF2B5EF4-FFF2-40B4-BE49-F238E27FC236}">
                <a16:creationId xmlns:a16="http://schemas.microsoft.com/office/drawing/2014/main" id="{F1D3BF73-2D14-4407-8E58-88948DBC272A}"/>
              </a:ext>
            </a:extLst>
          </p:cNvPr>
          <p:cNvSpPr>
            <a:spLocks noGrp="1"/>
          </p:cNvSpPr>
          <p:nvPr>
            <p:ph sz="quarter" idx="13"/>
          </p:nvPr>
        </p:nvSpPr>
        <p:spPr>
          <a:xfrm>
            <a:off x="150471" y="1064872"/>
            <a:ext cx="8762033" cy="4868568"/>
          </a:xfrm>
        </p:spPr>
        <p:txBody>
          <a:bodyPr/>
          <a:lstStyle/>
          <a:p>
            <a:pPr marL="0" indent="0">
              <a:buNone/>
            </a:pPr>
            <a:r>
              <a:rPr lang="en-US" b="1" dirty="0">
                <a:solidFill>
                  <a:srgbClr val="0033A2"/>
                </a:solidFill>
              </a:rPr>
              <a:t>Assessments to monitor physical status and detect concomitant physical conditions (continued)</a:t>
            </a:r>
          </a:p>
          <a:p>
            <a:pPr marL="0" indent="0">
              <a:buNone/>
            </a:pPr>
            <a:endParaRPr lang="en-US" dirty="0"/>
          </a:p>
        </p:txBody>
      </p:sp>
      <p:graphicFrame>
        <p:nvGraphicFramePr>
          <p:cNvPr id="6" name="Table 6">
            <a:extLst>
              <a:ext uri="{FF2B5EF4-FFF2-40B4-BE49-F238E27FC236}">
                <a16:creationId xmlns:a16="http://schemas.microsoft.com/office/drawing/2014/main" id="{82426AA7-5FE5-4123-8394-A69F333F9EBB}"/>
              </a:ext>
            </a:extLst>
          </p:cNvPr>
          <p:cNvGraphicFramePr>
            <a:graphicFrameLocks noGrp="1"/>
          </p:cNvGraphicFramePr>
          <p:nvPr>
            <p:extLst>
              <p:ext uri="{D42A27DB-BD31-4B8C-83A1-F6EECF244321}">
                <p14:modId xmlns:p14="http://schemas.microsoft.com/office/powerpoint/2010/main" val="864938564"/>
              </p:ext>
            </p:extLst>
          </p:nvPr>
        </p:nvGraphicFramePr>
        <p:xfrm>
          <a:off x="190983" y="1764351"/>
          <a:ext cx="8762034" cy="2291080"/>
        </p:xfrm>
        <a:graphic>
          <a:graphicData uri="http://schemas.openxmlformats.org/drawingml/2006/table">
            <a:tbl>
              <a:tblPr firstRow="1" bandRow="1">
                <a:tableStyleId>{5C22544A-7EE6-4342-B048-85BDC9FD1C3A}</a:tableStyleId>
              </a:tblPr>
              <a:tblGrid>
                <a:gridCol w="2071867">
                  <a:extLst>
                    <a:ext uri="{9D8B030D-6E8A-4147-A177-3AD203B41FA5}">
                      <a16:colId xmlns:a16="http://schemas.microsoft.com/office/drawing/2014/main" val="789047850"/>
                    </a:ext>
                  </a:extLst>
                </a:gridCol>
                <a:gridCol w="5532699">
                  <a:extLst>
                    <a:ext uri="{9D8B030D-6E8A-4147-A177-3AD203B41FA5}">
                      <a16:colId xmlns:a16="http://schemas.microsoft.com/office/drawing/2014/main" val="2614757861"/>
                    </a:ext>
                  </a:extLst>
                </a:gridCol>
                <a:gridCol w="1157468">
                  <a:extLst>
                    <a:ext uri="{9D8B030D-6E8A-4147-A177-3AD203B41FA5}">
                      <a16:colId xmlns:a16="http://schemas.microsoft.com/office/drawing/2014/main" val="3675562289"/>
                    </a:ext>
                  </a:extLst>
                </a:gridCol>
              </a:tblGrid>
              <a:tr h="370840">
                <a:tc>
                  <a:txBody>
                    <a:bodyPr/>
                    <a:lstStyle/>
                    <a:p>
                      <a:r>
                        <a:rPr lang="en-US" dirty="0"/>
                        <a:t>Assessment</a:t>
                      </a:r>
                    </a:p>
                  </a:txBody>
                  <a:tcPr/>
                </a:tc>
                <a:tc>
                  <a:txBody>
                    <a:bodyPr/>
                    <a:lstStyle/>
                    <a:p>
                      <a:r>
                        <a:rPr lang="en-US" dirty="0"/>
                        <a:t>Initial or Baseline</a:t>
                      </a:r>
                    </a:p>
                  </a:txBody>
                  <a:tcPr/>
                </a:tc>
                <a:tc>
                  <a:txBody>
                    <a:bodyPr/>
                    <a:lstStyle/>
                    <a:p>
                      <a:r>
                        <a:rPr lang="en-US" dirty="0"/>
                        <a:t>Follow-up</a:t>
                      </a:r>
                    </a:p>
                  </a:txBody>
                  <a:tcPr/>
                </a:tc>
                <a:extLst>
                  <a:ext uri="{0D108BD9-81ED-4DB2-BD59-A6C34878D82A}">
                    <a16:rowId xmlns:a16="http://schemas.microsoft.com/office/drawing/2014/main" val="1279292621"/>
                  </a:ext>
                </a:extLst>
              </a:tr>
              <a:tr h="370840">
                <a:tc>
                  <a:txBody>
                    <a:bodyPr/>
                    <a:lstStyle/>
                    <a:p>
                      <a:r>
                        <a:rPr lang="en-US" dirty="0"/>
                        <a:t>Electrophysiological studies</a:t>
                      </a:r>
                    </a:p>
                  </a:txBody>
                  <a:tcPr/>
                </a:tc>
                <a:tc>
                  <a:txBody>
                    <a:bodyPr/>
                    <a:lstStyle/>
                    <a:p>
                      <a:r>
                        <a:rPr lang="en-US" dirty="0"/>
                        <a:t>EEG, if indicated on the basis of neurological exam or history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752194215"/>
                  </a:ext>
                </a:extLst>
              </a:tr>
              <a:tr h="370840">
                <a:tc>
                  <a:txBody>
                    <a:bodyPr/>
                    <a:lstStyle/>
                    <a:p>
                      <a:r>
                        <a:rPr lang="en-US" dirty="0"/>
                        <a:t>Imaging</a:t>
                      </a:r>
                    </a:p>
                  </a:txBody>
                  <a:tcPr/>
                </a:tc>
                <a:tc>
                  <a:txBody>
                    <a:bodyPr/>
                    <a:lstStyle/>
                    <a:p>
                      <a:r>
                        <a:rPr lang="en-US" dirty="0"/>
                        <a:t>Brain imaging (CT or MRI, with MRI being preferred), if indicated on the basis of on neurological exam or history</a:t>
                      </a:r>
                    </a:p>
                  </a:txBody>
                  <a:tcPr/>
                </a:tc>
                <a:tc>
                  <a:txBody>
                    <a:bodyPr/>
                    <a:lstStyle/>
                    <a:p>
                      <a:endParaRPr lang="en-US" dirty="0"/>
                    </a:p>
                  </a:txBody>
                  <a:tcPr/>
                </a:tc>
                <a:extLst>
                  <a:ext uri="{0D108BD9-81ED-4DB2-BD59-A6C34878D82A}">
                    <a16:rowId xmlns:a16="http://schemas.microsoft.com/office/drawing/2014/main" val="3090392667"/>
                  </a:ext>
                </a:extLst>
              </a:tr>
              <a:tr h="370840">
                <a:tc>
                  <a:txBody>
                    <a:bodyPr/>
                    <a:lstStyle/>
                    <a:p>
                      <a:r>
                        <a:rPr lang="en-US" dirty="0"/>
                        <a:t>Genetic testing</a:t>
                      </a:r>
                    </a:p>
                  </a:txBody>
                  <a:tcPr/>
                </a:tc>
                <a:tc>
                  <a:txBody>
                    <a:bodyPr/>
                    <a:lstStyle/>
                    <a:p>
                      <a:r>
                        <a:rPr lang="en-US" dirty="0"/>
                        <a:t>Chromosomal testing, if indicated on the basis of physical exam or history, including developmental history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3196167071"/>
                  </a:ext>
                </a:extLst>
              </a:tr>
            </a:tbl>
          </a:graphicData>
        </a:graphic>
      </p:graphicFrame>
    </p:spTree>
    <p:extLst>
      <p:ext uri="{BB962C8B-B14F-4D97-AF65-F5344CB8AC3E}">
        <p14:creationId xmlns:p14="http://schemas.microsoft.com/office/powerpoint/2010/main" val="3095886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3F3DC-05C0-4A4D-B793-E9C2E88AB3D8}"/>
              </a:ext>
            </a:extLst>
          </p:cNvPr>
          <p:cNvSpPr>
            <a:spLocks noGrp="1"/>
          </p:cNvSpPr>
          <p:nvPr>
            <p:ph type="title"/>
          </p:nvPr>
        </p:nvSpPr>
        <p:spPr/>
        <p:txBody>
          <a:bodyPr>
            <a:normAutofit/>
          </a:bodyPr>
          <a:lstStyle/>
          <a:p>
            <a:r>
              <a:rPr lang="en-US" dirty="0"/>
              <a:t>Assessment of possible schizophrenia</a:t>
            </a:r>
          </a:p>
        </p:txBody>
      </p:sp>
      <p:sp>
        <p:nvSpPr>
          <p:cNvPr id="3" name="Content Placeholder 2">
            <a:extLst>
              <a:ext uri="{FF2B5EF4-FFF2-40B4-BE49-F238E27FC236}">
                <a16:creationId xmlns:a16="http://schemas.microsoft.com/office/drawing/2014/main" id="{F1D3BF73-2D14-4407-8E58-88948DBC272A}"/>
              </a:ext>
            </a:extLst>
          </p:cNvPr>
          <p:cNvSpPr>
            <a:spLocks noGrp="1"/>
          </p:cNvSpPr>
          <p:nvPr>
            <p:ph sz="quarter" idx="13"/>
          </p:nvPr>
        </p:nvSpPr>
        <p:spPr>
          <a:xfrm>
            <a:off x="457200" y="1064872"/>
            <a:ext cx="7815262" cy="4868568"/>
          </a:xfrm>
        </p:spPr>
        <p:txBody>
          <a:bodyPr/>
          <a:lstStyle/>
          <a:p>
            <a:pPr marL="0" indent="0">
              <a:buNone/>
            </a:pPr>
            <a:r>
              <a:rPr lang="en-US" b="1" cap="none" dirty="0">
                <a:solidFill>
                  <a:srgbClr val="0033A2"/>
                </a:solidFill>
                <a:latin typeface="+mn-lt"/>
              </a:rPr>
              <a:t>Assessments related to other specific side effects of treatment</a:t>
            </a:r>
          </a:p>
          <a:p>
            <a:pPr marL="0" indent="0">
              <a:buNone/>
            </a:pPr>
            <a:endParaRPr lang="en-US" dirty="0"/>
          </a:p>
        </p:txBody>
      </p:sp>
      <p:graphicFrame>
        <p:nvGraphicFramePr>
          <p:cNvPr id="6" name="Table 6">
            <a:extLst>
              <a:ext uri="{FF2B5EF4-FFF2-40B4-BE49-F238E27FC236}">
                <a16:creationId xmlns:a16="http://schemas.microsoft.com/office/drawing/2014/main" id="{82426AA7-5FE5-4123-8394-A69F333F9EBB}"/>
              </a:ext>
            </a:extLst>
          </p:cNvPr>
          <p:cNvGraphicFramePr>
            <a:graphicFrameLocks noGrp="1"/>
          </p:cNvGraphicFramePr>
          <p:nvPr>
            <p:extLst>
              <p:ext uri="{D42A27DB-BD31-4B8C-83A1-F6EECF244321}">
                <p14:modId xmlns:p14="http://schemas.microsoft.com/office/powerpoint/2010/main" val="1157085478"/>
              </p:ext>
            </p:extLst>
          </p:nvPr>
        </p:nvGraphicFramePr>
        <p:xfrm>
          <a:off x="190983" y="1481560"/>
          <a:ext cx="8762034" cy="4579394"/>
        </p:xfrm>
        <a:graphic>
          <a:graphicData uri="http://schemas.openxmlformats.org/drawingml/2006/table">
            <a:tbl>
              <a:tblPr firstRow="1" bandRow="1">
                <a:tableStyleId>{5C22544A-7EE6-4342-B048-85BDC9FD1C3A}</a:tableStyleId>
              </a:tblPr>
              <a:tblGrid>
                <a:gridCol w="1523517">
                  <a:extLst>
                    <a:ext uri="{9D8B030D-6E8A-4147-A177-3AD203B41FA5}">
                      <a16:colId xmlns:a16="http://schemas.microsoft.com/office/drawing/2014/main" val="789047850"/>
                    </a:ext>
                  </a:extLst>
                </a:gridCol>
                <a:gridCol w="2591282">
                  <a:extLst>
                    <a:ext uri="{9D8B030D-6E8A-4147-A177-3AD203B41FA5}">
                      <a16:colId xmlns:a16="http://schemas.microsoft.com/office/drawing/2014/main" val="2614757861"/>
                    </a:ext>
                  </a:extLst>
                </a:gridCol>
                <a:gridCol w="4647235">
                  <a:extLst>
                    <a:ext uri="{9D8B030D-6E8A-4147-A177-3AD203B41FA5}">
                      <a16:colId xmlns:a16="http://schemas.microsoft.com/office/drawing/2014/main" val="3675562289"/>
                    </a:ext>
                  </a:extLst>
                </a:gridCol>
              </a:tblGrid>
              <a:tr h="358102">
                <a:tc>
                  <a:txBody>
                    <a:bodyPr/>
                    <a:lstStyle/>
                    <a:p>
                      <a:r>
                        <a:rPr lang="en-US" dirty="0"/>
                        <a:t>Assessment</a:t>
                      </a:r>
                    </a:p>
                  </a:txBody>
                  <a:tcPr/>
                </a:tc>
                <a:tc>
                  <a:txBody>
                    <a:bodyPr/>
                    <a:lstStyle/>
                    <a:p>
                      <a:r>
                        <a:rPr lang="en-US" dirty="0"/>
                        <a:t>Initial or Baseline</a:t>
                      </a:r>
                    </a:p>
                  </a:txBody>
                  <a:tcPr/>
                </a:tc>
                <a:tc>
                  <a:txBody>
                    <a:bodyPr/>
                    <a:lstStyle/>
                    <a:p>
                      <a:r>
                        <a:rPr lang="en-US" dirty="0"/>
                        <a:t>Follow-up</a:t>
                      </a:r>
                    </a:p>
                  </a:txBody>
                  <a:tcPr/>
                </a:tc>
                <a:extLst>
                  <a:ext uri="{0D108BD9-81ED-4DB2-BD59-A6C34878D82A}">
                    <a16:rowId xmlns:a16="http://schemas.microsoft.com/office/drawing/2014/main" val="1279292621"/>
                  </a:ext>
                </a:extLst>
              </a:tr>
              <a:tr h="805729">
                <a:tc>
                  <a:txBody>
                    <a:bodyPr/>
                    <a:lstStyle/>
                    <a:p>
                      <a:r>
                        <a:rPr lang="en-US" sz="1600" dirty="0"/>
                        <a:t>Diabetes</a:t>
                      </a:r>
                    </a:p>
                  </a:txBody>
                  <a:tcPr/>
                </a:tc>
                <a:tc>
                  <a:txBody>
                    <a:bodyPr/>
                    <a:lstStyle/>
                    <a:p>
                      <a:r>
                        <a:rPr lang="en-US" sz="1600" dirty="0"/>
                        <a:t>Screening for diabetes risk factors, fasting blood glucose</a:t>
                      </a:r>
                    </a:p>
                  </a:txBody>
                  <a:tcPr/>
                </a:tc>
                <a:tc>
                  <a:txBody>
                    <a:bodyPr/>
                    <a:lstStyle/>
                    <a:p>
                      <a:r>
                        <a:rPr lang="en-US" sz="1600" dirty="0"/>
                        <a:t>Fasting blood glucose or hemoglobin A1C at 4 months after initiating new treatment and at least annually thereafter</a:t>
                      </a:r>
                    </a:p>
                  </a:txBody>
                  <a:tcPr/>
                </a:tc>
                <a:extLst>
                  <a:ext uri="{0D108BD9-81ED-4DB2-BD59-A6C34878D82A}">
                    <a16:rowId xmlns:a16="http://schemas.microsoft.com/office/drawing/2014/main" val="1752194215"/>
                  </a:ext>
                </a:extLst>
              </a:tr>
              <a:tr h="805729">
                <a:tc>
                  <a:txBody>
                    <a:bodyPr/>
                    <a:lstStyle/>
                    <a:p>
                      <a:r>
                        <a:rPr lang="en-US" sz="1600" dirty="0"/>
                        <a:t>Hyperlipidemia</a:t>
                      </a:r>
                    </a:p>
                  </a:txBody>
                  <a:tcPr/>
                </a:tc>
                <a:tc>
                  <a:txBody>
                    <a:bodyPr/>
                    <a:lstStyle/>
                    <a:p>
                      <a:r>
                        <a:rPr lang="en-US" sz="1600" dirty="0"/>
                        <a:t>Lipid panel</a:t>
                      </a:r>
                    </a:p>
                  </a:txBody>
                  <a:tcPr/>
                </a:tc>
                <a:tc>
                  <a:txBody>
                    <a:bodyPr/>
                    <a:lstStyle/>
                    <a:p>
                      <a:r>
                        <a:rPr lang="en-US" sz="1600" dirty="0"/>
                        <a:t>Lipid panel at 4 months after initiating a new antipsychotic medication and at least annually thereafter</a:t>
                      </a:r>
                    </a:p>
                  </a:txBody>
                  <a:tcPr/>
                </a:tc>
                <a:extLst>
                  <a:ext uri="{0D108BD9-81ED-4DB2-BD59-A6C34878D82A}">
                    <a16:rowId xmlns:a16="http://schemas.microsoft.com/office/drawing/2014/main" val="3090392667"/>
                  </a:ext>
                </a:extLst>
              </a:tr>
              <a:tr h="942009">
                <a:tc>
                  <a:txBody>
                    <a:bodyPr/>
                    <a:lstStyle/>
                    <a:p>
                      <a:r>
                        <a:rPr lang="en-US" sz="1600" dirty="0"/>
                        <a:t>Metabolic syndrome</a:t>
                      </a:r>
                    </a:p>
                  </a:txBody>
                  <a:tcPr/>
                </a:tc>
                <a:tc>
                  <a:txBody>
                    <a:bodyPr/>
                    <a:lstStyle/>
                    <a:p>
                      <a:r>
                        <a:rPr lang="en-US" sz="1600" dirty="0"/>
                        <a:t>Determine whether metabolic syndrome criteria are met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Determine whether metabolic syndrome criteria are met at 4 months after initiating a new antipsychotic medication and at least annually thereafter</a:t>
                      </a:r>
                    </a:p>
                  </a:txBody>
                  <a:tcPr/>
                </a:tc>
                <a:extLst>
                  <a:ext uri="{0D108BD9-81ED-4DB2-BD59-A6C34878D82A}">
                    <a16:rowId xmlns:a16="http://schemas.microsoft.com/office/drawing/2014/main" val="3196167071"/>
                  </a:ext>
                </a:extLst>
              </a:tr>
              <a:tr h="1625705">
                <a:tc>
                  <a:txBody>
                    <a:bodyPr/>
                    <a:lstStyle/>
                    <a:p>
                      <a:r>
                        <a:rPr lang="en-US" sz="1600" dirty="0"/>
                        <a:t>QTc prolongation</a:t>
                      </a:r>
                    </a:p>
                  </a:txBody>
                  <a:tcPr/>
                </a:tc>
                <a:tc>
                  <a:txBody>
                    <a:bodyPr/>
                    <a:lstStyle/>
                    <a:p>
                      <a:r>
                        <a:rPr lang="en-US" sz="1600" dirty="0"/>
                        <a:t>ECG before treatment with chlorpromazine, </a:t>
                      </a:r>
                      <a:r>
                        <a:rPr lang="en-US" sz="1600" dirty="0" err="1"/>
                        <a:t>droperidol</a:t>
                      </a:r>
                      <a:r>
                        <a:rPr lang="en-US" sz="1600" dirty="0"/>
                        <a:t>, iloperidone, pimozide, thioridazine, or ziprasidone or in the presence of cardiac risk factors</a:t>
                      </a:r>
                    </a:p>
                  </a:txBody>
                  <a:tcPr/>
                </a:tc>
                <a:tc>
                  <a:txBody>
                    <a:bodyPr/>
                    <a:lstStyle/>
                    <a:p>
                      <a:r>
                        <a:rPr lang="en-US" sz="1600" dirty="0"/>
                        <a:t>ECG with significant change in dose of chlorpromazine, </a:t>
                      </a:r>
                      <a:r>
                        <a:rPr lang="en-US" sz="1600" dirty="0" err="1"/>
                        <a:t>droperidol</a:t>
                      </a:r>
                      <a:r>
                        <a:rPr lang="en-US" sz="1600" dirty="0"/>
                        <a:t>, iloperidone,</a:t>
                      </a:r>
                    </a:p>
                    <a:p>
                      <a:r>
                        <a:rPr lang="en-US" sz="1600" dirty="0"/>
                        <a:t>pimozide, thioridazine, or ziprasidone or with</a:t>
                      </a:r>
                    </a:p>
                    <a:p>
                      <a:r>
                        <a:rPr lang="en-US" sz="1600" dirty="0"/>
                        <a:t>the addition of other medications that can affect QTc intervals in patients with cardiac risk factors or elevated baseline QTc intervals.</a:t>
                      </a:r>
                    </a:p>
                  </a:txBody>
                  <a:tcPr/>
                </a:tc>
                <a:extLst>
                  <a:ext uri="{0D108BD9-81ED-4DB2-BD59-A6C34878D82A}">
                    <a16:rowId xmlns:a16="http://schemas.microsoft.com/office/drawing/2014/main" val="476716136"/>
                  </a:ext>
                </a:extLst>
              </a:tr>
            </a:tbl>
          </a:graphicData>
        </a:graphic>
      </p:graphicFrame>
    </p:spTree>
    <p:extLst>
      <p:ext uri="{BB962C8B-B14F-4D97-AF65-F5344CB8AC3E}">
        <p14:creationId xmlns:p14="http://schemas.microsoft.com/office/powerpoint/2010/main" val="733213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3F3DC-05C0-4A4D-B793-E9C2E88AB3D8}"/>
              </a:ext>
            </a:extLst>
          </p:cNvPr>
          <p:cNvSpPr>
            <a:spLocks noGrp="1"/>
          </p:cNvSpPr>
          <p:nvPr>
            <p:ph type="title"/>
          </p:nvPr>
        </p:nvSpPr>
        <p:spPr/>
        <p:txBody>
          <a:bodyPr>
            <a:normAutofit/>
          </a:bodyPr>
          <a:lstStyle/>
          <a:p>
            <a:r>
              <a:rPr lang="en-US" dirty="0"/>
              <a:t>Assessment of possible schizophrenia</a:t>
            </a:r>
          </a:p>
        </p:txBody>
      </p:sp>
      <p:sp>
        <p:nvSpPr>
          <p:cNvPr id="3" name="Content Placeholder 2">
            <a:extLst>
              <a:ext uri="{FF2B5EF4-FFF2-40B4-BE49-F238E27FC236}">
                <a16:creationId xmlns:a16="http://schemas.microsoft.com/office/drawing/2014/main" id="{F1D3BF73-2D14-4407-8E58-88948DBC272A}"/>
              </a:ext>
            </a:extLst>
          </p:cNvPr>
          <p:cNvSpPr>
            <a:spLocks noGrp="1"/>
          </p:cNvSpPr>
          <p:nvPr>
            <p:ph sz="quarter" idx="13"/>
          </p:nvPr>
        </p:nvSpPr>
        <p:spPr>
          <a:xfrm>
            <a:off x="457199" y="1064872"/>
            <a:ext cx="8495817" cy="4868568"/>
          </a:xfrm>
        </p:spPr>
        <p:txBody>
          <a:bodyPr/>
          <a:lstStyle/>
          <a:p>
            <a:pPr marL="0" indent="0">
              <a:buNone/>
            </a:pPr>
            <a:r>
              <a:rPr lang="en-US" b="1" cap="none" dirty="0">
                <a:solidFill>
                  <a:srgbClr val="0033A2"/>
                </a:solidFill>
                <a:latin typeface="+mn-lt"/>
              </a:rPr>
              <a:t>Assessments related to other specific side effects of treatment (continued)</a:t>
            </a:r>
          </a:p>
          <a:p>
            <a:pPr marL="0" indent="0">
              <a:buNone/>
            </a:pPr>
            <a:endParaRPr lang="en-US" dirty="0"/>
          </a:p>
        </p:txBody>
      </p:sp>
      <p:graphicFrame>
        <p:nvGraphicFramePr>
          <p:cNvPr id="6" name="Table 6">
            <a:extLst>
              <a:ext uri="{FF2B5EF4-FFF2-40B4-BE49-F238E27FC236}">
                <a16:creationId xmlns:a16="http://schemas.microsoft.com/office/drawing/2014/main" id="{82426AA7-5FE5-4123-8394-A69F333F9EBB}"/>
              </a:ext>
            </a:extLst>
          </p:cNvPr>
          <p:cNvGraphicFramePr>
            <a:graphicFrameLocks noGrp="1"/>
          </p:cNvGraphicFramePr>
          <p:nvPr>
            <p:extLst>
              <p:ext uri="{D42A27DB-BD31-4B8C-83A1-F6EECF244321}">
                <p14:modId xmlns:p14="http://schemas.microsoft.com/office/powerpoint/2010/main" val="403847634"/>
              </p:ext>
            </p:extLst>
          </p:nvPr>
        </p:nvGraphicFramePr>
        <p:xfrm>
          <a:off x="190983" y="1481559"/>
          <a:ext cx="8762034" cy="4709347"/>
        </p:xfrm>
        <a:graphic>
          <a:graphicData uri="http://schemas.openxmlformats.org/drawingml/2006/table">
            <a:tbl>
              <a:tblPr firstRow="1" bandRow="1">
                <a:tableStyleId>{5C22544A-7EE6-4342-B048-85BDC9FD1C3A}</a:tableStyleId>
              </a:tblPr>
              <a:tblGrid>
                <a:gridCol w="1835244">
                  <a:extLst>
                    <a:ext uri="{9D8B030D-6E8A-4147-A177-3AD203B41FA5}">
                      <a16:colId xmlns:a16="http://schemas.microsoft.com/office/drawing/2014/main" val="789047850"/>
                    </a:ext>
                  </a:extLst>
                </a:gridCol>
                <a:gridCol w="2483428">
                  <a:extLst>
                    <a:ext uri="{9D8B030D-6E8A-4147-A177-3AD203B41FA5}">
                      <a16:colId xmlns:a16="http://schemas.microsoft.com/office/drawing/2014/main" val="2614757861"/>
                    </a:ext>
                  </a:extLst>
                </a:gridCol>
                <a:gridCol w="4443362">
                  <a:extLst>
                    <a:ext uri="{9D8B030D-6E8A-4147-A177-3AD203B41FA5}">
                      <a16:colId xmlns:a16="http://schemas.microsoft.com/office/drawing/2014/main" val="3675562289"/>
                    </a:ext>
                  </a:extLst>
                </a:gridCol>
              </a:tblGrid>
              <a:tr h="381187">
                <a:tc>
                  <a:txBody>
                    <a:bodyPr/>
                    <a:lstStyle/>
                    <a:p>
                      <a:r>
                        <a:rPr lang="en-US" dirty="0"/>
                        <a:t>Assessment</a:t>
                      </a:r>
                    </a:p>
                  </a:txBody>
                  <a:tcPr/>
                </a:tc>
                <a:tc>
                  <a:txBody>
                    <a:bodyPr/>
                    <a:lstStyle/>
                    <a:p>
                      <a:r>
                        <a:rPr lang="en-US" dirty="0"/>
                        <a:t>Initial or Baseline</a:t>
                      </a:r>
                    </a:p>
                  </a:txBody>
                  <a:tcPr/>
                </a:tc>
                <a:tc>
                  <a:txBody>
                    <a:bodyPr/>
                    <a:lstStyle/>
                    <a:p>
                      <a:r>
                        <a:rPr lang="en-US" dirty="0"/>
                        <a:t>Follow-up</a:t>
                      </a:r>
                    </a:p>
                  </a:txBody>
                  <a:tcPr/>
                </a:tc>
                <a:extLst>
                  <a:ext uri="{0D108BD9-81ED-4DB2-BD59-A6C34878D82A}">
                    <a16:rowId xmlns:a16="http://schemas.microsoft.com/office/drawing/2014/main" val="1279292621"/>
                  </a:ext>
                </a:extLst>
              </a:tr>
              <a:tr h="939913">
                <a:tc>
                  <a:txBody>
                    <a:bodyPr/>
                    <a:lstStyle/>
                    <a:p>
                      <a:r>
                        <a:rPr lang="en-US" sz="1600" dirty="0"/>
                        <a:t>Hyperprolactinemia</a:t>
                      </a:r>
                    </a:p>
                  </a:txBody>
                  <a:tcPr/>
                </a:tc>
                <a:tc>
                  <a:txBody>
                    <a:bodyPr/>
                    <a:lstStyle/>
                    <a:p>
                      <a:r>
                        <a:rPr lang="en-US" sz="1600" dirty="0"/>
                        <a:t>Screening for symptoms of hyperprolactinemia</a:t>
                      </a:r>
                    </a:p>
                    <a:p>
                      <a:r>
                        <a:rPr lang="en-US" sz="1600" dirty="0"/>
                        <a:t>Prolactin level, if indicated on the basis of clinical history </a:t>
                      </a:r>
                    </a:p>
                  </a:txBody>
                  <a:tcPr/>
                </a:tc>
                <a:tc>
                  <a:txBody>
                    <a:bodyPr/>
                    <a:lstStyle/>
                    <a:p>
                      <a:r>
                        <a:rPr lang="en-US" sz="1600" dirty="0"/>
                        <a:t>Screening for symptoms of hyperprolactinemia at each visit until stable, then yearly if treated with an antipsychotic known to increase prolactin </a:t>
                      </a:r>
                    </a:p>
                    <a:p>
                      <a:endParaRPr lang="en-US" sz="1600" dirty="0"/>
                    </a:p>
                    <a:p>
                      <a:r>
                        <a:rPr lang="en-US" sz="1600" dirty="0"/>
                        <a:t>Prolactin level, if indicated on the basis of clinical history </a:t>
                      </a:r>
                    </a:p>
                  </a:txBody>
                  <a:tcPr/>
                </a:tc>
                <a:extLst>
                  <a:ext uri="{0D108BD9-81ED-4DB2-BD59-A6C34878D82A}">
                    <a16:rowId xmlns:a16="http://schemas.microsoft.com/office/drawing/2014/main" val="1752194215"/>
                  </a:ext>
                </a:extLst>
              </a:tr>
              <a:tr h="657939">
                <a:tc>
                  <a:txBody>
                    <a:bodyPr/>
                    <a:lstStyle/>
                    <a:p>
                      <a:r>
                        <a:rPr lang="en-US" sz="1600" dirty="0"/>
                        <a:t>Antipsychotic-induced movement disorders </a:t>
                      </a:r>
                    </a:p>
                  </a:txBody>
                  <a:tcPr/>
                </a:tc>
                <a:tc>
                  <a:txBody>
                    <a:bodyPr/>
                    <a:lstStyle/>
                    <a:p>
                      <a:r>
                        <a:rPr lang="en-US" sz="1600" dirty="0"/>
                        <a:t>Clinical assessment of akathisia, dystonia, parkinsonism, and other abnormal involuntary movements, including tardive dyskinesia</a:t>
                      </a:r>
                    </a:p>
                    <a:p>
                      <a:r>
                        <a:rPr lang="en-US" sz="1600" dirty="0"/>
                        <a:t>Assessment with a structured instrument (e.g., AIMS, DISCUS) if such movements are present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Clinical assessment of akathisia, dystonia, parkinsonism, and other abnormal involuntary movements, including tardive dyskinesia, at each visit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Assessment with a structured instrument (e.g., AIMS, DISCUS) at a minimum of every 6 months in patients at high risk of tardive dyskinesia and at least every 12 months in other patients as well as if a new onset or exacerbation of pre-existing movements is detected at any visit</a:t>
                      </a:r>
                    </a:p>
                  </a:txBody>
                  <a:tcPr/>
                </a:tc>
                <a:extLst>
                  <a:ext uri="{0D108BD9-81ED-4DB2-BD59-A6C34878D82A}">
                    <a16:rowId xmlns:a16="http://schemas.microsoft.com/office/drawing/2014/main" val="3090392667"/>
                  </a:ext>
                </a:extLst>
              </a:tr>
            </a:tbl>
          </a:graphicData>
        </a:graphic>
      </p:graphicFrame>
    </p:spTree>
    <p:extLst>
      <p:ext uri="{BB962C8B-B14F-4D97-AF65-F5344CB8AC3E}">
        <p14:creationId xmlns:p14="http://schemas.microsoft.com/office/powerpoint/2010/main" val="2983614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F5B8B-13F7-4E85-8221-CCF499820CA4}"/>
              </a:ext>
            </a:extLst>
          </p:cNvPr>
          <p:cNvSpPr>
            <a:spLocks noGrp="1"/>
          </p:cNvSpPr>
          <p:nvPr>
            <p:ph type="title"/>
          </p:nvPr>
        </p:nvSpPr>
        <p:spPr/>
        <p:txBody>
          <a:bodyPr>
            <a:normAutofit/>
          </a:bodyPr>
          <a:lstStyle/>
          <a:p>
            <a:r>
              <a:rPr lang="en-US" dirty="0"/>
              <a:t>Use of quantitative measures</a:t>
            </a:r>
          </a:p>
        </p:txBody>
      </p:sp>
      <p:sp>
        <p:nvSpPr>
          <p:cNvPr id="3" name="Content Placeholder 2">
            <a:extLst>
              <a:ext uri="{FF2B5EF4-FFF2-40B4-BE49-F238E27FC236}">
                <a16:creationId xmlns:a16="http://schemas.microsoft.com/office/drawing/2014/main" id="{7DB70A02-38FA-4435-B039-FA6004C11D00}"/>
              </a:ext>
            </a:extLst>
          </p:cNvPr>
          <p:cNvSpPr>
            <a:spLocks noGrp="1"/>
          </p:cNvSpPr>
          <p:nvPr>
            <p:ph sz="quarter" idx="13"/>
          </p:nvPr>
        </p:nvSpPr>
        <p:spPr>
          <a:xfrm>
            <a:off x="457200" y="1361440"/>
            <a:ext cx="8102600" cy="4571999"/>
          </a:xfrm>
        </p:spPr>
        <p:txBody>
          <a:bodyPr/>
          <a:lstStyle/>
          <a:p>
            <a:pPr marL="457200" indent="-457200">
              <a:buFont typeface="+mj-lt"/>
              <a:buAutoNum type="arabicPeriod" startAt="2"/>
            </a:pPr>
            <a:endParaRPr lang="en-US" sz="2400" b="1" dirty="0"/>
          </a:p>
          <a:p>
            <a:pPr marL="457200" indent="-457200">
              <a:buFont typeface="+mj-lt"/>
              <a:buAutoNum type="arabicPeriod" startAt="2"/>
            </a:pPr>
            <a:endParaRPr lang="en-US" sz="2400" b="1" dirty="0"/>
          </a:p>
          <a:p>
            <a:pPr marL="457200" indent="-457200">
              <a:buFont typeface="+mj-lt"/>
              <a:buAutoNum type="arabicPeriod" startAt="2"/>
            </a:pPr>
            <a:r>
              <a:rPr lang="en-US" sz="2400" b="1" dirty="0"/>
              <a:t>APA </a:t>
            </a:r>
            <a:r>
              <a:rPr lang="en-US" sz="2400" b="1" i="1" dirty="0"/>
              <a:t>recommends</a:t>
            </a:r>
            <a:r>
              <a:rPr lang="en-US" sz="2400" b="1" dirty="0"/>
              <a:t> (1C) that the initial psychiatric evaluation of a patient with a possible psychotic disorder include a quantitative measure to identify and determine the severity of symptoms and impairments of functioning that may be a focus of treatment.</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218444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F5B8B-13F7-4E85-8221-CCF499820CA4}"/>
              </a:ext>
            </a:extLst>
          </p:cNvPr>
          <p:cNvSpPr>
            <a:spLocks noGrp="1"/>
          </p:cNvSpPr>
          <p:nvPr>
            <p:ph type="title"/>
          </p:nvPr>
        </p:nvSpPr>
        <p:spPr/>
        <p:txBody>
          <a:bodyPr>
            <a:normAutofit/>
          </a:bodyPr>
          <a:lstStyle/>
          <a:p>
            <a:r>
              <a:rPr lang="en-US" dirty="0"/>
              <a:t>Use of quantitative measures</a:t>
            </a:r>
          </a:p>
        </p:txBody>
      </p:sp>
      <p:sp>
        <p:nvSpPr>
          <p:cNvPr id="3" name="Content Placeholder 2">
            <a:extLst>
              <a:ext uri="{FF2B5EF4-FFF2-40B4-BE49-F238E27FC236}">
                <a16:creationId xmlns:a16="http://schemas.microsoft.com/office/drawing/2014/main" id="{7DB70A02-38FA-4435-B039-FA6004C11D00}"/>
              </a:ext>
            </a:extLst>
          </p:cNvPr>
          <p:cNvSpPr>
            <a:spLocks noGrp="1"/>
          </p:cNvSpPr>
          <p:nvPr>
            <p:ph sz="quarter" idx="13"/>
          </p:nvPr>
        </p:nvSpPr>
        <p:spPr>
          <a:xfrm>
            <a:off x="457200" y="1485900"/>
            <a:ext cx="8115300" cy="4447539"/>
          </a:xfrm>
        </p:spPr>
        <p:txBody>
          <a:bodyPr>
            <a:normAutofit lnSpcReduction="10000"/>
          </a:bodyPr>
          <a:lstStyle/>
          <a:p>
            <a:r>
              <a:rPr lang="en-US" dirty="0"/>
              <a:t>Based on general principles of assessment and clinical care in psychiatric practice.</a:t>
            </a:r>
          </a:p>
          <a:p>
            <a:endParaRPr lang="en-US" dirty="0"/>
          </a:p>
          <a:p>
            <a:endParaRPr lang="en-US" dirty="0"/>
          </a:p>
          <a:p>
            <a:r>
              <a:rPr lang="en-US" dirty="0"/>
              <a:t>Patient self-report ratings and clinician-based ratings: </a:t>
            </a:r>
          </a:p>
          <a:p>
            <a:pPr lvl="1"/>
            <a:r>
              <a:rPr lang="en-US" sz="2000" dirty="0"/>
              <a:t>Provide a structured replicable way to document baseline symptoms</a:t>
            </a:r>
          </a:p>
          <a:p>
            <a:pPr lvl="1"/>
            <a:r>
              <a:rPr lang="en-US" sz="2000" dirty="0"/>
              <a:t>Determine which symptoms should be the target of intervention</a:t>
            </a:r>
          </a:p>
          <a:p>
            <a:pPr lvl="1"/>
            <a:r>
              <a:rPr lang="en-US" sz="2000" dirty="0"/>
              <a:t>Track treatment effects or the need for a shift in the treatment plan</a:t>
            </a:r>
          </a:p>
          <a:p>
            <a:endParaRPr lang="en-US" dirty="0"/>
          </a:p>
          <a:p>
            <a:r>
              <a:rPr lang="en-US" dirty="0"/>
              <a:t>Example measures: 6-item and 30-item versions of Positive and Negative Syndrome Scale (PANSS-6, PANSS-30), Scale for the Assessment of Negative Symptoms (SANS), Brief Psychiatric Rating Scale (BPRS), World Health Organization Disability Schedule 2.0 (WHODAS 2.0)</a:t>
            </a:r>
          </a:p>
          <a:p>
            <a:endParaRPr lang="en-US" dirty="0"/>
          </a:p>
        </p:txBody>
      </p:sp>
      <p:sp>
        <p:nvSpPr>
          <p:cNvPr id="5" name="Title 1">
            <a:extLst>
              <a:ext uri="{FF2B5EF4-FFF2-40B4-BE49-F238E27FC236}">
                <a16:creationId xmlns:a16="http://schemas.microsoft.com/office/drawing/2014/main" id="{D1720733-655B-4FD2-8780-88F8406E86DB}"/>
              </a:ext>
            </a:extLst>
          </p:cNvPr>
          <p:cNvSpPr txBox="1">
            <a:spLocks/>
          </p:cNvSpPr>
          <p:nvPr/>
        </p:nvSpPr>
        <p:spPr>
          <a:xfrm>
            <a:off x="457200" y="2292752"/>
            <a:ext cx="6060302" cy="459241"/>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
        <p:nvSpPr>
          <p:cNvPr id="4" name="Title 1">
            <a:extLst>
              <a:ext uri="{FF2B5EF4-FFF2-40B4-BE49-F238E27FC236}">
                <a16:creationId xmlns:a16="http://schemas.microsoft.com/office/drawing/2014/main" id="{C73F9245-B897-4460-BAA6-DA449CA41D2C}"/>
              </a:ext>
            </a:extLst>
          </p:cNvPr>
          <p:cNvSpPr txBox="1">
            <a:spLocks/>
          </p:cNvSpPr>
          <p:nvPr/>
        </p:nvSpPr>
        <p:spPr>
          <a:xfrm>
            <a:off x="457200" y="1077023"/>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2693443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F5B8B-13F7-4E85-8221-CCF499820CA4}"/>
              </a:ext>
            </a:extLst>
          </p:cNvPr>
          <p:cNvSpPr>
            <a:spLocks noGrp="1"/>
          </p:cNvSpPr>
          <p:nvPr>
            <p:ph type="title"/>
          </p:nvPr>
        </p:nvSpPr>
        <p:spPr/>
        <p:txBody>
          <a:bodyPr>
            <a:normAutofit/>
          </a:bodyPr>
          <a:lstStyle/>
          <a:p>
            <a:r>
              <a:rPr lang="en-US" dirty="0"/>
              <a:t>Evidence-Based Treatment Planning</a:t>
            </a:r>
          </a:p>
        </p:txBody>
      </p:sp>
      <p:sp>
        <p:nvSpPr>
          <p:cNvPr id="3" name="Content Placeholder 2">
            <a:extLst>
              <a:ext uri="{FF2B5EF4-FFF2-40B4-BE49-F238E27FC236}">
                <a16:creationId xmlns:a16="http://schemas.microsoft.com/office/drawing/2014/main" id="{7DB70A02-38FA-4435-B039-FA6004C11D00}"/>
              </a:ext>
            </a:extLst>
          </p:cNvPr>
          <p:cNvSpPr>
            <a:spLocks noGrp="1"/>
          </p:cNvSpPr>
          <p:nvPr>
            <p:ph sz="quarter" idx="13"/>
          </p:nvPr>
        </p:nvSpPr>
        <p:spPr>
          <a:xfrm>
            <a:off x="457200" y="1361440"/>
            <a:ext cx="8128000" cy="4571999"/>
          </a:xfrm>
        </p:spPr>
        <p:txBody>
          <a:bodyPr/>
          <a:lstStyle/>
          <a:p>
            <a:pPr marL="457200" indent="-457200">
              <a:buFont typeface="+mj-lt"/>
              <a:buAutoNum type="arabicPeriod" startAt="3"/>
            </a:pPr>
            <a:endParaRPr lang="en-US" sz="2400" b="1" dirty="0"/>
          </a:p>
          <a:p>
            <a:pPr marL="457200" indent="-457200">
              <a:buFont typeface="+mj-lt"/>
              <a:buAutoNum type="arabicPeriod" startAt="3"/>
            </a:pPr>
            <a:r>
              <a:rPr lang="en-US" sz="2400" b="1" dirty="0"/>
              <a:t>APA </a:t>
            </a:r>
            <a:r>
              <a:rPr lang="en-US" sz="2400" b="1" i="1" dirty="0"/>
              <a:t>recommends</a:t>
            </a:r>
            <a:r>
              <a:rPr lang="en-US" sz="2400" b="1" dirty="0"/>
              <a:t> (1C) that patients with schizophrenia have a documented, comprehensive, and person-centered treatment plan that includes evidence-based nonpharmacological and pharmacological treatments.</a:t>
            </a:r>
          </a:p>
          <a:p>
            <a:endParaRPr lang="en-US" dirty="0"/>
          </a:p>
          <a:p>
            <a:endParaRPr lang="en-US" dirty="0"/>
          </a:p>
          <a:p>
            <a:endParaRPr lang="en-US" dirty="0"/>
          </a:p>
          <a:p>
            <a:r>
              <a:rPr lang="en-US" dirty="0"/>
              <a:t>Based on general principles of assessment and clinical care in psychiatric practice.</a:t>
            </a:r>
          </a:p>
        </p:txBody>
      </p:sp>
      <p:sp>
        <p:nvSpPr>
          <p:cNvPr id="5" name="Title 1">
            <a:extLst>
              <a:ext uri="{FF2B5EF4-FFF2-40B4-BE49-F238E27FC236}">
                <a16:creationId xmlns:a16="http://schemas.microsoft.com/office/drawing/2014/main" id="{B2AAD29A-A65A-408D-8405-54B3E296D6CA}"/>
              </a:ext>
            </a:extLst>
          </p:cNvPr>
          <p:cNvSpPr txBox="1">
            <a:spLocks/>
          </p:cNvSpPr>
          <p:nvPr/>
        </p:nvSpPr>
        <p:spPr>
          <a:xfrm>
            <a:off x="457200" y="4024140"/>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2171276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Tree>
    <p:extLst>
      <p:ext uri="{BB962C8B-B14F-4D97-AF65-F5344CB8AC3E}">
        <p14:creationId xmlns:p14="http://schemas.microsoft.com/office/powerpoint/2010/main" val="1673520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F5B8B-13F7-4E85-8221-CCF499820CA4}"/>
              </a:ext>
            </a:extLst>
          </p:cNvPr>
          <p:cNvSpPr>
            <a:spLocks noGrp="1"/>
          </p:cNvSpPr>
          <p:nvPr>
            <p:ph type="title"/>
          </p:nvPr>
        </p:nvSpPr>
        <p:spPr/>
        <p:txBody>
          <a:bodyPr>
            <a:normAutofit/>
          </a:bodyPr>
          <a:lstStyle/>
          <a:p>
            <a:r>
              <a:rPr lang="en-US" dirty="0"/>
              <a:t>Evidence-Based Treatment Planning</a:t>
            </a:r>
          </a:p>
        </p:txBody>
      </p:sp>
      <p:sp>
        <p:nvSpPr>
          <p:cNvPr id="3" name="Content Placeholder 2">
            <a:extLst>
              <a:ext uri="{FF2B5EF4-FFF2-40B4-BE49-F238E27FC236}">
                <a16:creationId xmlns:a16="http://schemas.microsoft.com/office/drawing/2014/main" id="{7DB70A02-38FA-4435-B039-FA6004C11D00}"/>
              </a:ext>
            </a:extLst>
          </p:cNvPr>
          <p:cNvSpPr>
            <a:spLocks noGrp="1"/>
          </p:cNvSpPr>
          <p:nvPr>
            <p:ph sz="quarter" idx="13"/>
          </p:nvPr>
        </p:nvSpPr>
        <p:spPr>
          <a:xfrm>
            <a:off x="457199" y="1562100"/>
            <a:ext cx="8280401" cy="4583206"/>
          </a:xfrm>
        </p:spPr>
        <p:txBody>
          <a:bodyPr>
            <a:normAutofit lnSpcReduction="10000"/>
          </a:bodyPr>
          <a:lstStyle/>
          <a:p>
            <a:r>
              <a:rPr lang="en-US" dirty="0"/>
              <a:t>A comprehensive and person-centered treatment plan will typically delineate treatments aimed at improving functioning, reducing positive and negative symptoms, and addressing co-occurring psychiatric symptoms or disorders.</a:t>
            </a:r>
          </a:p>
          <a:p>
            <a:endParaRPr lang="en-US" dirty="0"/>
          </a:p>
          <a:p>
            <a:r>
              <a:rPr lang="en-US" dirty="0"/>
              <a:t>It is essential to consider both nonpharmacological and pharmacological treatment approaches and recognize that a combination of nonpharmacological and pharmacological treatments will likely be needed to optimize outcomes. </a:t>
            </a:r>
          </a:p>
          <a:p>
            <a:endParaRPr lang="en-US" dirty="0"/>
          </a:p>
          <a:p>
            <a:r>
              <a:rPr lang="en-US" b="1" dirty="0"/>
              <a:t>Subsequent guideline statements on pharmacotherapy and psychosocial interventions should not be viewed as standing alone. </a:t>
            </a:r>
          </a:p>
          <a:p>
            <a:endParaRPr lang="en-US" dirty="0"/>
          </a:p>
          <a:p>
            <a:r>
              <a:rPr lang="en-US" dirty="0"/>
              <a:t>Strategies to promote adherence are always important to consider in developing a patient-centered treatment plan. </a:t>
            </a:r>
          </a:p>
          <a:p>
            <a:endParaRPr lang="en-US" sz="2200" dirty="0"/>
          </a:p>
        </p:txBody>
      </p:sp>
      <p:sp>
        <p:nvSpPr>
          <p:cNvPr id="5" name="Title 1">
            <a:extLst>
              <a:ext uri="{FF2B5EF4-FFF2-40B4-BE49-F238E27FC236}">
                <a16:creationId xmlns:a16="http://schemas.microsoft.com/office/drawing/2014/main" id="{C7B076A7-AD62-45D0-8FF6-3239A13A3AA5}"/>
              </a:ext>
            </a:extLst>
          </p:cNvPr>
          <p:cNvSpPr txBox="1">
            <a:spLocks/>
          </p:cNvSpPr>
          <p:nvPr/>
        </p:nvSpPr>
        <p:spPr>
          <a:xfrm>
            <a:off x="457200" y="1026659"/>
            <a:ext cx="6060302" cy="459241"/>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16319381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F5B8B-13F7-4E85-8221-CCF499820CA4}"/>
              </a:ext>
            </a:extLst>
          </p:cNvPr>
          <p:cNvSpPr>
            <a:spLocks noGrp="1"/>
          </p:cNvSpPr>
          <p:nvPr>
            <p:ph type="title"/>
          </p:nvPr>
        </p:nvSpPr>
        <p:spPr/>
        <p:txBody>
          <a:bodyPr>
            <a:normAutofit/>
          </a:bodyPr>
          <a:lstStyle/>
          <a:p>
            <a:r>
              <a:rPr lang="en-US" dirty="0"/>
              <a:t>Evidence-Based Treatment Planning</a:t>
            </a:r>
          </a:p>
        </p:txBody>
      </p:sp>
      <p:sp>
        <p:nvSpPr>
          <p:cNvPr id="3" name="Content Placeholder 2">
            <a:extLst>
              <a:ext uri="{FF2B5EF4-FFF2-40B4-BE49-F238E27FC236}">
                <a16:creationId xmlns:a16="http://schemas.microsoft.com/office/drawing/2014/main" id="{7DB70A02-38FA-4435-B039-FA6004C11D00}"/>
              </a:ext>
            </a:extLst>
          </p:cNvPr>
          <p:cNvSpPr>
            <a:spLocks noGrp="1"/>
          </p:cNvSpPr>
          <p:nvPr>
            <p:ph sz="quarter" idx="13"/>
          </p:nvPr>
        </p:nvSpPr>
        <p:spPr>
          <a:xfrm>
            <a:off x="457200" y="1180618"/>
            <a:ext cx="8305800" cy="4752821"/>
          </a:xfrm>
        </p:spPr>
        <p:txBody>
          <a:bodyPr>
            <a:normAutofit/>
          </a:bodyPr>
          <a:lstStyle/>
          <a:p>
            <a:pPr marL="0" indent="0">
              <a:buNone/>
            </a:pPr>
            <a:r>
              <a:rPr lang="en-US" b="1" dirty="0">
                <a:solidFill>
                  <a:schemeClr val="accent1"/>
                </a:solidFill>
              </a:rPr>
              <a:t>Other elements of a comprehensive and person-centered treatment plan</a:t>
            </a:r>
          </a:p>
          <a:p>
            <a:r>
              <a:rPr lang="en-US" b="1" dirty="0"/>
              <a:t>Addressing other goals of treatment </a:t>
            </a:r>
            <a:r>
              <a:rPr lang="en-US" dirty="0"/>
              <a:t>(e.g., social support networks; interpersonal, family, or intimate relationships; parenting status; living situation; past trauma or victimization; school or employment; financial considerations, including disability income support; insurance status; legal system involvement)</a:t>
            </a:r>
          </a:p>
          <a:p>
            <a:r>
              <a:rPr lang="en-US" b="1" dirty="0"/>
              <a:t>Intervening to reduce the risk of suicide and aggressive behaviors </a:t>
            </a:r>
          </a:p>
          <a:p>
            <a:r>
              <a:rPr lang="en-US" b="1" dirty="0"/>
              <a:t>Determining the optimal setting of treatment </a:t>
            </a:r>
          </a:p>
          <a:p>
            <a:r>
              <a:rPr lang="en-US" b="1" dirty="0"/>
              <a:t>Encouraging smoking cessation (if relevant) and treating other co-occurring substance use disorders</a:t>
            </a:r>
          </a:p>
          <a:p>
            <a:endParaRPr lang="en-US" b="1" dirty="0"/>
          </a:p>
          <a:p>
            <a:endParaRPr lang="en-US" dirty="0"/>
          </a:p>
        </p:txBody>
      </p:sp>
    </p:spTree>
    <p:extLst>
      <p:ext uri="{BB962C8B-B14F-4D97-AF65-F5344CB8AC3E}">
        <p14:creationId xmlns:p14="http://schemas.microsoft.com/office/powerpoint/2010/main" val="3218442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F5B8B-13F7-4E85-8221-CCF499820CA4}"/>
              </a:ext>
            </a:extLst>
          </p:cNvPr>
          <p:cNvSpPr>
            <a:spLocks noGrp="1"/>
          </p:cNvSpPr>
          <p:nvPr>
            <p:ph type="title"/>
          </p:nvPr>
        </p:nvSpPr>
        <p:spPr/>
        <p:txBody>
          <a:bodyPr>
            <a:normAutofit/>
          </a:bodyPr>
          <a:lstStyle/>
          <a:p>
            <a:r>
              <a:rPr lang="en-US" dirty="0"/>
              <a:t>Evidence-Based Treatment Planning</a:t>
            </a:r>
          </a:p>
        </p:txBody>
      </p:sp>
      <p:sp>
        <p:nvSpPr>
          <p:cNvPr id="3" name="Content Placeholder 2">
            <a:extLst>
              <a:ext uri="{FF2B5EF4-FFF2-40B4-BE49-F238E27FC236}">
                <a16:creationId xmlns:a16="http://schemas.microsoft.com/office/drawing/2014/main" id="{7DB70A02-38FA-4435-B039-FA6004C11D00}"/>
              </a:ext>
            </a:extLst>
          </p:cNvPr>
          <p:cNvSpPr>
            <a:spLocks noGrp="1"/>
          </p:cNvSpPr>
          <p:nvPr>
            <p:ph sz="quarter" idx="13"/>
          </p:nvPr>
        </p:nvSpPr>
        <p:spPr>
          <a:xfrm>
            <a:off x="457200" y="1180618"/>
            <a:ext cx="8404412" cy="4910900"/>
          </a:xfrm>
        </p:spPr>
        <p:txBody>
          <a:bodyPr>
            <a:normAutofit/>
          </a:bodyPr>
          <a:lstStyle/>
          <a:p>
            <a:pPr marL="0" indent="0">
              <a:buNone/>
            </a:pPr>
            <a:r>
              <a:rPr lang="en-US" b="1" dirty="0">
                <a:solidFill>
                  <a:schemeClr val="accent1"/>
                </a:solidFill>
              </a:rPr>
              <a:t>Other elements of a comprehensive and person-centered treatment plan (continued)</a:t>
            </a:r>
          </a:p>
          <a:p>
            <a:r>
              <a:rPr lang="en-US" b="1" dirty="0"/>
              <a:t>Adjusting treatment if clinically indicated for:</a:t>
            </a:r>
          </a:p>
          <a:p>
            <a:pPr lvl="1"/>
            <a:r>
              <a:rPr lang="en-US" sz="2000" b="1" dirty="0"/>
              <a:t>Other co-occurring psychiatric symptoms or diagnoses</a:t>
            </a:r>
          </a:p>
          <a:p>
            <a:pPr lvl="1"/>
            <a:r>
              <a:rPr lang="en-US" sz="2000" b="1" dirty="0"/>
              <a:t>Other specific circumstances such as correctional settings</a:t>
            </a:r>
            <a:endParaRPr lang="en-US" sz="2000" dirty="0"/>
          </a:p>
          <a:p>
            <a:pPr lvl="1"/>
            <a:r>
              <a:rPr lang="en-US" sz="2000" b="1" dirty="0"/>
              <a:t>Women who plan to become pregnant or are pregnant or breastfeeding</a:t>
            </a:r>
          </a:p>
          <a:p>
            <a:r>
              <a:rPr lang="en-US" b="1" dirty="0"/>
              <a:t>Identifying additional needs </a:t>
            </a:r>
            <a:r>
              <a:rPr lang="en-US" dirty="0"/>
              <a:t>for history or mental status examination; physical examination; laboratory testing, imaging, electrocardiography, or other clinical studies (if indicated based on the history, examination, and planned treatments) </a:t>
            </a:r>
          </a:p>
          <a:p>
            <a:r>
              <a:rPr lang="en-US" b="1" dirty="0"/>
              <a:t>Collaborating with other treating clinicians </a:t>
            </a:r>
            <a:r>
              <a:rPr lang="en-US" dirty="0"/>
              <a:t>(including provision of integrated care) to avoid fragmentation of treatment efforts and assure care for co-occurring substance use disorders and physical health conditions</a:t>
            </a:r>
          </a:p>
          <a:p>
            <a:endParaRPr lang="en-US" sz="1800" dirty="0"/>
          </a:p>
          <a:p>
            <a:endParaRPr lang="en-US" dirty="0"/>
          </a:p>
        </p:txBody>
      </p:sp>
    </p:spTree>
    <p:extLst>
      <p:ext uri="{BB962C8B-B14F-4D97-AF65-F5344CB8AC3E}">
        <p14:creationId xmlns:p14="http://schemas.microsoft.com/office/powerpoint/2010/main" val="5091941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Evidence-Based Treatment Planning</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8115300" cy="4571999"/>
          </a:xfrm>
        </p:spPr>
        <p:txBody>
          <a:bodyPr>
            <a:normAutofit lnSpcReduction="10000"/>
          </a:bodyPr>
          <a:lstStyle/>
          <a:p>
            <a:r>
              <a:rPr lang="en-US" b="1" dirty="0"/>
              <a:t>Engaging patients, family members and others involved in the patient's life and providing them with information </a:t>
            </a:r>
            <a:r>
              <a:rPr lang="en-US" dirty="0"/>
              <a:t>(e.g. about treatment options, early symptoms of relapse, need for ongoing monitoring, coping strategies, case management services, and community resources, including peer-support programs)</a:t>
            </a:r>
          </a:p>
          <a:p>
            <a:endParaRPr lang="en-US" dirty="0"/>
          </a:p>
          <a:p>
            <a:r>
              <a:rPr lang="en-US" dirty="0"/>
              <a:t>Even when a patient does not wish for a specific person to be involved in his or her care, the clinician may listen to information provided by that individual, as long as confidential information is not provided to the informant (American Psychiatric Association 2016).</a:t>
            </a:r>
          </a:p>
          <a:p>
            <a:endParaRPr lang="en-US" dirty="0"/>
          </a:p>
          <a:p>
            <a:r>
              <a:rPr lang="en-US" dirty="0"/>
              <a:t>General information that is not specific to the patient can be provided (e.g., common approaches to treatment, general information about medications and their side effects, available support and emergency assistance).</a:t>
            </a:r>
          </a:p>
        </p:txBody>
      </p:sp>
    </p:spTree>
    <p:extLst>
      <p:ext uri="{BB962C8B-B14F-4D97-AF65-F5344CB8AC3E}">
        <p14:creationId xmlns:p14="http://schemas.microsoft.com/office/powerpoint/2010/main" val="958359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lstStyle/>
          <a:p>
            <a:r>
              <a:rPr lang="en-US" dirty="0"/>
              <a:t>Evidence-Based Treatment Planning</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8286750" cy="4571999"/>
          </a:xfrm>
        </p:spPr>
        <p:txBody>
          <a:bodyPr>
            <a:normAutofit/>
          </a:bodyPr>
          <a:lstStyle/>
          <a:p>
            <a:r>
              <a:rPr lang="en-US" dirty="0"/>
              <a:t>To prevent or lessen a serious and imminent threat to the health or safety of the patient or others, the “Principles of Medical Ethics” (American Psychiatric Association 2013a) and HIPAA (Office for Civil Rights 2017a, 2017b) permit clinicians to disclose necessary information about a patient to family members, caregivers, law enforcement, or other persons involved with the patient.</a:t>
            </a:r>
          </a:p>
          <a:p>
            <a:endParaRPr lang="en-US" dirty="0"/>
          </a:p>
          <a:p>
            <a:r>
              <a:rPr lang="en-US" dirty="0"/>
              <a:t>HIPAA also permits health care providers to disclose necessary information to the patient’s family, friends, or other persons involved in the patient’s care or payment for care when such disclosure is judged to be in the best interests of the patient and the patient is not present or is unable to agree or object to a disclosure because of incapacity or emergency circumstances (Office for Civil Rights 2017b).</a:t>
            </a:r>
          </a:p>
        </p:txBody>
      </p:sp>
    </p:spTree>
    <p:extLst>
      <p:ext uri="{BB962C8B-B14F-4D97-AF65-F5344CB8AC3E}">
        <p14:creationId xmlns:p14="http://schemas.microsoft.com/office/powerpoint/2010/main" val="1524896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Pharmacotherapy</a:t>
            </a:r>
          </a:p>
        </p:txBody>
      </p:sp>
    </p:spTree>
    <p:extLst>
      <p:ext uri="{BB962C8B-B14F-4D97-AF65-F5344CB8AC3E}">
        <p14:creationId xmlns:p14="http://schemas.microsoft.com/office/powerpoint/2010/main" val="3104093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7854462" cy="4759960"/>
          </a:xfrm>
        </p:spPr>
        <p:txBody>
          <a:bodyPr>
            <a:normAutofit/>
          </a:bodyPr>
          <a:lstStyle/>
          <a:p>
            <a:pPr marL="457200" indent="-457200">
              <a:buFont typeface="+mj-lt"/>
              <a:buAutoNum type="arabicPeriod" startAt="4"/>
            </a:pPr>
            <a:endParaRPr lang="en-US" sz="2400" b="1" dirty="0"/>
          </a:p>
          <a:p>
            <a:pPr marL="457200" indent="-457200">
              <a:buFont typeface="+mj-lt"/>
              <a:buAutoNum type="arabicPeriod" startAt="4"/>
            </a:pPr>
            <a:endParaRPr lang="en-US" sz="2400" b="1" dirty="0"/>
          </a:p>
          <a:p>
            <a:pPr marL="457200" indent="-457200">
              <a:buFont typeface="+mj-lt"/>
              <a:buAutoNum type="arabicPeriod" startAt="4"/>
            </a:pPr>
            <a:r>
              <a:rPr lang="en-US" sz="2400" b="1" dirty="0"/>
              <a:t>APA </a:t>
            </a:r>
            <a:r>
              <a:rPr lang="en-US" sz="2400" b="1" i="1" dirty="0"/>
              <a:t>recommends</a:t>
            </a:r>
            <a:r>
              <a:rPr lang="en-US" sz="2400" b="1" dirty="0"/>
              <a:t> (1A) that patients with schizophrenia be treated with an antipsychotic medication and monitored for effectiveness and side effects.</a:t>
            </a:r>
          </a:p>
          <a:p>
            <a:pPr marL="457200" indent="-457200">
              <a:buFont typeface="+mj-lt"/>
              <a:buAutoNum type="arabicPeriod" startAt="4"/>
            </a:pPr>
            <a:endParaRPr lang="en-US" dirty="0"/>
          </a:p>
          <a:p>
            <a:pPr marL="457200" indent="-457200">
              <a:buFont typeface="+mj-lt"/>
              <a:buAutoNum type="arabicPeriod" startAt="4"/>
            </a:pPr>
            <a:endParaRPr lang="en-US" dirty="0"/>
          </a:p>
          <a:p>
            <a:endParaRPr lang="en-US" dirty="0"/>
          </a:p>
          <a:p>
            <a:endParaRPr lang="en-US" dirty="0"/>
          </a:p>
          <a:p>
            <a:pPr marL="457200" indent="-457200">
              <a:buFont typeface="+mj-lt"/>
              <a:buAutoNum type="arabicPeriod" startAt="4"/>
            </a:pPr>
            <a:endParaRPr lang="en-US" dirty="0"/>
          </a:p>
        </p:txBody>
      </p:sp>
    </p:spTree>
    <p:extLst>
      <p:ext uri="{BB962C8B-B14F-4D97-AF65-F5344CB8AC3E}">
        <p14:creationId xmlns:p14="http://schemas.microsoft.com/office/powerpoint/2010/main" val="3739075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480570"/>
            <a:ext cx="8311662" cy="4653529"/>
          </a:xfrm>
        </p:spPr>
        <p:txBody>
          <a:bodyPr>
            <a:normAutofit/>
          </a:bodyPr>
          <a:lstStyle/>
          <a:p>
            <a:r>
              <a:rPr lang="en-US" dirty="0"/>
              <a:t>Based on the AHRQ review as well as other high-quality meta-analyses that examined findings from randomized controlled trials (RCTs) of antipsychotic medications in schizophrenia.</a:t>
            </a:r>
          </a:p>
          <a:p>
            <a:pPr lvl="1"/>
            <a:r>
              <a:rPr lang="en-US" sz="2000" dirty="0"/>
              <a:t>Consistent in showing benefits of antipsychotic medications for reducing positive symptoms. </a:t>
            </a:r>
          </a:p>
          <a:p>
            <a:pPr lvl="1"/>
            <a:r>
              <a:rPr lang="en-US" sz="2000" dirty="0"/>
              <a:t>Limited information from head-to-head clinical trials that suggests consistent superiority of a specific antipsychotic agent, with the possible exception of clozapine.</a:t>
            </a:r>
          </a:p>
          <a:p>
            <a:pPr lvl="1"/>
            <a:r>
              <a:rPr lang="en-US" sz="2000" dirty="0"/>
              <a:t>Not possible to note a preference for either SGAs or FGAs.</a:t>
            </a:r>
          </a:p>
          <a:p>
            <a:pPr lvl="1"/>
            <a:r>
              <a:rPr lang="en-US" sz="2000" dirty="0"/>
              <a:t>However, there may be clinically meaningful distinctions in response and tolerability of different antipsychotic medications in an individual patient.</a:t>
            </a:r>
          </a:p>
          <a:p>
            <a:endParaRPr lang="en-US" dirty="0">
              <a:highlight>
                <a:srgbClr val="FFFF00"/>
              </a:highlight>
            </a:endParaRPr>
          </a:p>
        </p:txBody>
      </p:sp>
      <p:sp>
        <p:nvSpPr>
          <p:cNvPr id="5" name="Title 1">
            <a:extLst>
              <a:ext uri="{FF2B5EF4-FFF2-40B4-BE49-F238E27FC236}">
                <a16:creationId xmlns:a16="http://schemas.microsoft.com/office/drawing/2014/main" id="{42CE2374-9881-4A47-B652-C3B89CA461F7}"/>
              </a:ext>
            </a:extLst>
          </p:cNvPr>
          <p:cNvSpPr txBox="1">
            <a:spLocks/>
          </p:cNvSpPr>
          <p:nvPr/>
        </p:nvSpPr>
        <p:spPr>
          <a:xfrm>
            <a:off x="457200" y="983229"/>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1524263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215736"/>
            <a:ext cx="8311662" cy="4918363"/>
          </a:xfrm>
        </p:spPr>
        <p:txBody>
          <a:bodyPr>
            <a:normAutofit/>
          </a:bodyPr>
          <a:lstStyle/>
          <a:p>
            <a:pPr marL="0" indent="0">
              <a:buNone/>
            </a:pPr>
            <a:r>
              <a:rPr lang="en-US" sz="2000" b="1" dirty="0">
                <a:solidFill>
                  <a:srgbClr val="0033A2"/>
                </a:solidFill>
              </a:rPr>
              <a:t>SGA vs. SGA</a:t>
            </a:r>
          </a:p>
          <a:p>
            <a:r>
              <a:rPr lang="en-US" sz="2000" dirty="0"/>
              <a:t>AHRQ meta-analysis (McDonagh et al. 2017): 1 good-quality systematic review that included 138 head-to-head RCTs (N=47,189), 31 observational studies (N=602,547), and 24 newer RCTs (N=6,672) (mostly fair quality studies).</a:t>
            </a:r>
          </a:p>
          <a:p>
            <a:pPr lvl="1"/>
            <a:r>
              <a:rPr lang="en-US" sz="2000" dirty="0"/>
              <a:t>SGAs did not differ in effects on social, occupational, or global functioning. </a:t>
            </a:r>
          </a:p>
          <a:p>
            <a:pPr lvl="1"/>
            <a:r>
              <a:rPr lang="en-US" sz="2000" dirty="0"/>
              <a:t>Older SGAs (clozapine, risperidone oral and LAI, olanzapine, quetiapine, and ziprasidone) were not found different from one another on a variety of quality of life measures, although small but significant improvements were seen from baseline.</a:t>
            </a:r>
          </a:p>
          <a:p>
            <a:pPr lvl="1"/>
            <a:r>
              <a:rPr lang="en-US" sz="2000" dirty="0"/>
              <a:t>Response was significantly more likely with olanzapine (odds ratio [OR] 1.71. 95% CI 1.11-2.68) and risperidone (OR 1.41, 95% CI 1.01-2.00) than quetiapine, based on a network meta-analysis of 46 head-to-head RCTs (low SOE)</a:t>
            </a:r>
          </a:p>
        </p:txBody>
      </p:sp>
    </p:spTree>
    <p:extLst>
      <p:ext uri="{BB962C8B-B14F-4D97-AF65-F5344CB8AC3E}">
        <p14:creationId xmlns:p14="http://schemas.microsoft.com/office/powerpoint/2010/main" val="2444248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288474"/>
            <a:ext cx="8311662" cy="4845626"/>
          </a:xfrm>
        </p:spPr>
        <p:txBody>
          <a:bodyPr>
            <a:normAutofit/>
          </a:bodyPr>
          <a:lstStyle/>
          <a:p>
            <a:pPr marL="57150" indent="0">
              <a:buNone/>
            </a:pPr>
            <a:r>
              <a:rPr lang="en-US" b="1" dirty="0">
                <a:solidFill>
                  <a:srgbClr val="0033A2"/>
                </a:solidFill>
              </a:rPr>
              <a:t>SGA vs. SGA (continued)</a:t>
            </a:r>
          </a:p>
          <a:p>
            <a:pPr lvl="1"/>
            <a:r>
              <a:rPr lang="en-US" sz="2000" dirty="0"/>
              <a:t>All-cause mortality was not different between the SGAs in incidental reports in RCTs or retrospective cohort studies, but evidence was not available for the newest SGAs.</a:t>
            </a:r>
          </a:p>
          <a:p>
            <a:pPr lvl="1"/>
            <a:r>
              <a:rPr lang="en-US" sz="2000" dirty="0"/>
              <a:t>There were no significant differences between the SGAs in the proportions of patients reporting overall adverse events, based on 72 RCTs and 31 drug comparisons.</a:t>
            </a:r>
          </a:p>
          <a:p>
            <a:pPr lvl="1"/>
            <a:r>
              <a:rPr lang="en-US" sz="2000" dirty="0"/>
              <a:t>There are fewer data available for the newer drugs; results for these drugs should be interpreted with caution.</a:t>
            </a:r>
          </a:p>
        </p:txBody>
      </p:sp>
    </p:spTree>
    <p:extLst>
      <p:ext uri="{BB962C8B-B14F-4D97-AF65-F5344CB8AC3E}">
        <p14:creationId xmlns:p14="http://schemas.microsoft.com/office/powerpoint/2010/main" val="3980772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99347"/>
            <a:ext cx="3683000" cy="586541"/>
          </a:xfrm>
        </p:spPr>
        <p:txBody>
          <a:bodyPr>
            <a:normAutofit/>
          </a:bodyPr>
          <a:lstStyle/>
          <a:p>
            <a:r>
              <a:rPr lang="en-US" sz="2000" i="1" dirty="0">
                <a:effectLst>
                  <a:outerShdw blurRad="38100" dist="38100" dir="2700000" algn="tl">
                    <a:srgbClr val="000000">
                      <a:alpha val="43137"/>
                    </a:srgbClr>
                  </a:outerShdw>
                </a:effectLst>
              </a:rPr>
              <a:t>Schizophrenia…</a:t>
            </a:r>
          </a:p>
        </p:txBody>
      </p:sp>
      <p:sp>
        <p:nvSpPr>
          <p:cNvPr id="3" name="Content Placeholder 2">
            <a:extLst>
              <a:ext uri="{FF2B5EF4-FFF2-40B4-BE49-F238E27FC236}">
                <a16:creationId xmlns:a16="http://schemas.microsoft.com/office/drawing/2014/main" id="{ABA242C9-1BE8-4E61-A15E-8017269971F9}"/>
              </a:ext>
            </a:extLst>
          </p:cNvPr>
          <p:cNvSpPr>
            <a:spLocks noGrp="1"/>
          </p:cNvSpPr>
          <p:nvPr>
            <p:ph sz="quarter" idx="13"/>
          </p:nvPr>
        </p:nvSpPr>
        <p:spPr>
          <a:xfrm>
            <a:off x="457200" y="1685888"/>
            <a:ext cx="8183880" cy="4247552"/>
          </a:xfrm>
        </p:spPr>
        <p:txBody>
          <a:bodyPr>
            <a:normAutofit/>
          </a:bodyPr>
          <a:lstStyle/>
          <a:p>
            <a:r>
              <a:rPr lang="en-US" dirty="0"/>
              <a:t>Significant health, social, occupational, and economic burdens as a result of its early onset and its severe and often persistent symptoms</a:t>
            </a:r>
          </a:p>
          <a:p>
            <a:r>
              <a:rPr lang="en-US" dirty="0"/>
              <a:t>One of the top 20 causes of disability worldwide</a:t>
            </a:r>
          </a:p>
          <a:p>
            <a:r>
              <a:rPr lang="en-US" dirty="0"/>
              <a:t>Lifetime prevalence estimated to be approximately 0.7%, although findings vary with the study design</a:t>
            </a:r>
          </a:p>
          <a:p>
            <a:r>
              <a:rPr lang="en-US" dirty="0"/>
              <a:t>An estimated cost of more than $150 billion annually in the United States, related to direct health care costs and lost productivity based on 2013 data</a:t>
            </a:r>
          </a:p>
        </p:txBody>
      </p:sp>
      <p:sp>
        <p:nvSpPr>
          <p:cNvPr id="4" name="Title 1">
            <a:extLst>
              <a:ext uri="{FF2B5EF4-FFF2-40B4-BE49-F238E27FC236}">
                <a16:creationId xmlns:a16="http://schemas.microsoft.com/office/drawing/2014/main" id="{621F1177-BA06-4539-A627-2EB1D7EC71A9}"/>
              </a:ext>
            </a:extLst>
          </p:cNvPr>
          <p:cNvSpPr txBox="1">
            <a:spLocks/>
          </p:cNvSpPr>
          <p:nvPr/>
        </p:nvSpPr>
        <p:spPr>
          <a:xfrm>
            <a:off x="609600" y="460188"/>
            <a:ext cx="6060302" cy="586541"/>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a:t>BACKGROUND</a:t>
            </a:r>
            <a:endParaRPr lang="en-US" dirty="0"/>
          </a:p>
        </p:txBody>
      </p:sp>
    </p:spTree>
    <p:extLst>
      <p:ext uri="{BB962C8B-B14F-4D97-AF65-F5344CB8AC3E}">
        <p14:creationId xmlns:p14="http://schemas.microsoft.com/office/powerpoint/2010/main" val="27604989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205346"/>
            <a:ext cx="8311662" cy="4928754"/>
          </a:xfrm>
        </p:spPr>
        <p:txBody>
          <a:bodyPr>
            <a:normAutofit/>
          </a:bodyPr>
          <a:lstStyle/>
          <a:p>
            <a:pPr marL="0" indent="0">
              <a:buNone/>
            </a:pPr>
            <a:r>
              <a:rPr lang="en-US" b="1" dirty="0">
                <a:solidFill>
                  <a:srgbClr val="0033A2"/>
                </a:solidFill>
              </a:rPr>
              <a:t>F</a:t>
            </a:r>
            <a:r>
              <a:rPr lang="en-US" sz="2000" b="1" dirty="0">
                <a:solidFill>
                  <a:srgbClr val="0033A2"/>
                </a:solidFill>
              </a:rPr>
              <a:t>GA vs. SGA</a:t>
            </a:r>
          </a:p>
          <a:p>
            <a:r>
              <a:rPr lang="en-US" sz="2000" dirty="0"/>
              <a:t>AHRQ meta-analysis (McDonagh et al. 2017): 1 good-quality systematic review (111 RCTs and two cohort studies; N=118,503) and five RCTs (N=1,055) not included in the systematic review.</a:t>
            </a:r>
          </a:p>
          <a:p>
            <a:pPr lvl="1"/>
            <a:r>
              <a:rPr lang="en-US" sz="2000" dirty="0"/>
              <a:t>There was little evidence of a differential effect between FGAs and SGAs in quality of life outcomes.</a:t>
            </a:r>
          </a:p>
          <a:p>
            <a:pPr lvl="1"/>
            <a:r>
              <a:rPr lang="en-US" sz="2000" dirty="0"/>
              <a:t>There was no difference in response rates between haloperidol and risperidone (16 RCTs, N=3,452; relative risk [RR] 0.94, 95% CI 0.87-1.02; moderate SOE), aripiprazole (5 RCTs, N=2,185; RR 1.01, 95% CI 0.76-1.34; low SOE), quetiapine (6 RCTs, N=1,421; RR 0.99, 95% CI 0.76-1.30; low SOE), and ziprasidone (6 RCTs, N=1,283; RR 0.98, 95% CI 0.74-1.30; low SOE).</a:t>
            </a:r>
          </a:p>
          <a:p>
            <a:pPr lvl="1"/>
            <a:r>
              <a:rPr lang="en-US" sz="2000" dirty="0"/>
              <a:t>Response with olanzapine was significantly better than with haloperidol (14 RCTs, N=4,099; RR 0.86, 95% CI 0.78–0.96; low SOE). </a:t>
            </a:r>
          </a:p>
        </p:txBody>
      </p:sp>
    </p:spTree>
    <p:extLst>
      <p:ext uri="{BB962C8B-B14F-4D97-AF65-F5344CB8AC3E}">
        <p14:creationId xmlns:p14="http://schemas.microsoft.com/office/powerpoint/2010/main" val="15019691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219200"/>
            <a:ext cx="8445500" cy="4876800"/>
          </a:xfrm>
        </p:spPr>
        <p:txBody>
          <a:bodyPr>
            <a:normAutofit/>
          </a:bodyPr>
          <a:lstStyle/>
          <a:p>
            <a:r>
              <a:rPr lang="en-US" dirty="0" err="1"/>
              <a:t>Leucht</a:t>
            </a:r>
            <a:r>
              <a:rPr lang="en-US" dirty="0"/>
              <a:t> et al. 2017: A systematic review of 167 studies (total N=28,102)</a:t>
            </a:r>
          </a:p>
          <a:p>
            <a:pPr lvl="1"/>
            <a:r>
              <a:rPr lang="en-US" sz="2000" dirty="0"/>
              <a:t>Moderate benefit of antipsychotics, with positive symptoms improving the most but also improvements in negative symptoms, depression, quality of life, and social functioning</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p:txBody>
      </p:sp>
      <p:pic>
        <p:nvPicPr>
          <p:cNvPr id="5" name="Picture 4">
            <a:extLst>
              <a:ext uri="{FF2B5EF4-FFF2-40B4-BE49-F238E27FC236}">
                <a16:creationId xmlns:a16="http://schemas.microsoft.com/office/drawing/2014/main" id="{A701020B-24BC-48FF-95DE-566021E460D3}"/>
              </a:ext>
            </a:extLst>
          </p:cNvPr>
          <p:cNvPicPr/>
          <p:nvPr/>
        </p:nvPicPr>
        <p:blipFill>
          <a:blip r:embed="rId3">
            <a:extLst>
              <a:ext uri="{28A0092B-C50C-407E-A947-70E740481C1C}">
                <a14:useLocalDpi xmlns:a14="http://schemas.microsoft.com/office/drawing/2010/main" val="0"/>
              </a:ext>
            </a:extLst>
          </a:blip>
          <a:stretch>
            <a:fillRect/>
          </a:stretch>
        </p:blipFill>
        <p:spPr>
          <a:xfrm>
            <a:off x="180408" y="2777490"/>
            <a:ext cx="2293551" cy="3198336"/>
          </a:xfrm>
          <a:prstGeom prst="rect">
            <a:avLst/>
          </a:prstGeom>
        </p:spPr>
      </p:pic>
      <p:pic>
        <p:nvPicPr>
          <p:cNvPr id="7" name="Picture 6">
            <a:extLst>
              <a:ext uri="{FF2B5EF4-FFF2-40B4-BE49-F238E27FC236}">
                <a16:creationId xmlns:a16="http://schemas.microsoft.com/office/drawing/2014/main" id="{46A1CC20-2FCA-4460-BD86-23152CB7AE48}"/>
              </a:ext>
            </a:extLst>
          </p:cNvPr>
          <p:cNvPicPr/>
          <p:nvPr/>
        </p:nvPicPr>
        <p:blipFill>
          <a:blip r:embed="rId4"/>
          <a:stretch>
            <a:fillRect/>
          </a:stretch>
        </p:blipFill>
        <p:spPr>
          <a:xfrm>
            <a:off x="2473959" y="2777490"/>
            <a:ext cx="6614161" cy="3078480"/>
          </a:xfrm>
          <a:prstGeom prst="rect">
            <a:avLst/>
          </a:prstGeom>
        </p:spPr>
      </p:pic>
    </p:spTree>
    <p:extLst>
      <p:ext uri="{BB962C8B-B14F-4D97-AF65-F5344CB8AC3E}">
        <p14:creationId xmlns:p14="http://schemas.microsoft.com/office/powerpoint/2010/main" val="3396249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246910"/>
            <a:ext cx="8311662" cy="4887190"/>
          </a:xfrm>
        </p:spPr>
        <p:txBody>
          <a:bodyPr>
            <a:normAutofit/>
          </a:bodyPr>
          <a:lstStyle/>
          <a:p>
            <a:r>
              <a:rPr lang="en-US" sz="2000" dirty="0" err="1"/>
              <a:t>Huhn</a:t>
            </a:r>
            <a:r>
              <a:rPr lang="en-US" sz="2000" dirty="0"/>
              <a:t> et al. 2019: An additional </a:t>
            </a:r>
            <a:r>
              <a:rPr lang="en-US" dirty="0"/>
              <a:t>network meta</a:t>
            </a:r>
            <a:r>
              <a:rPr lang="en-US" sz="2000" dirty="0"/>
              <a:t>-analysis of 402 placebo-controlled and head-to-head RCTs (total N=53,463) </a:t>
            </a:r>
          </a:p>
          <a:p>
            <a:pPr lvl="1"/>
            <a:r>
              <a:rPr lang="en-US" sz="2000" dirty="0"/>
              <a:t>Of 32 oral antipsychotics, the majority of treatment was associated with a statistically significant reduction in overall symptoms as compared with placebo, and there were few significant differences between individual drugs.</a:t>
            </a:r>
          </a:p>
          <a:p>
            <a:pPr lvl="1"/>
            <a:r>
              <a:rPr lang="en-US" sz="2000" dirty="0"/>
              <a:t>In terms of positive symptoms, negative symptoms, and depressive symptoms, the majority of the medications showed a statistically significant difference from placebo</a:t>
            </a:r>
          </a:p>
          <a:p>
            <a:pPr lvl="1"/>
            <a:r>
              <a:rPr lang="en-US" sz="2000" dirty="0"/>
              <a:t>Discontinuation rates for inefficacy paralleled the findings for treatment efficacy. </a:t>
            </a:r>
          </a:p>
          <a:p>
            <a:pPr lvl="1"/>
            <a:r>
              <a:rPr lang="en-US" sz="2000" dirty="0"/>
              <a:t>As in the </a:t>
            </a:r>
            <a:r>
              <a:rPr lang="en-US" sz="2000" dirty="0" err="1"/>
              <a:t>Leucht</a:t>
            </a:r>
            <a:r>
              <a:rPr lang="en-US" sz="2000" dirty="0"/>
              <a:t> et al. 2017 meta-analysis, side effect profiles differed considerably among the antipsychotic medications.</a:t>
            </a:r>
          </a:p>
          <a:p>
            <a:endParaRPr lang="en-US" sz="2000" dirty="0"/>
          </a:p>
        </p:txBody>
      </p:sp>
    </p:spTree>
    <p:extLst>
      <p:ext uri="{BB962C8B-B14F-4D97-AF65-F5344CB8AC3E}">
        <p14:creationId xmlns:p14="http://schemas.microsoft.com/office/powerpoint/2010/main" val="3574347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485900"/>
            <a:ext cx="8332470" cy="4648200"/>
          </a:xfrm>
        </p:spPr>
        <p:txBody>
          <a:bodyPr>
            <a:normAutofit fontScale="47500" lnSpcReduction="20000"/>
          </a:bodyPr>
          <a:lstStyle/>
          <a:p>
            <a:r>
              <a:rPr lang="en-US" sz="4200" dirty="0"/>
              <a:t>Choice of an antipsychotic agent will typically occur in discussion with the patient about likely benefits and possible side effects of medication options.</a:t>
            </a:r>
          </a:p>
          <a:p>
            <a:endParaRPr lang="en-US" sz="4200" dirty="0"/>
          </a:p>
          <a:p>
            <a:r>
              <a:rPr lang="en-US" sz="4200" dirty="0"/>
              <a:t>When choosing an antipsychotic medication, consider:</a:t>
            </a:r>
          </a:p>
          <a:p>
            <a:pPr lvl="1"/>
            <a:r>
              <a:rPr lang="en-US" sz="4200" dirty="0"/>
              <a:t>Patient preferences</a:t>
            </a:r>
          </a:p>
          <a:p>
            <a:pPr lvl="1"/>
            <a:r>
              <a:rPr lang="en-US" sz="4200" dirty="0"/>
              <a:t>Past responses to treatment (including symptom response and tolerability)</a:t>
            </a:r>
          </a:p>
          <a:p>
            <a:pPr lvl="1"/>
            <a:r>
              <a:rPr lang="en-US" sz="4200" dirty="0"/>
              <a:t>Medication’s typical side effect profile </a:t>
            </a:r>
          </a:p>
          <a:p>
            <a:pPr lvl="1"/>
            <a:r>
              <a:rPr lang="en-US" sz="4200" dirty="0"/>
              <a:t>Presence of physical health conditions that may be affected by medication side effects</a:t>
            </a:r>
          </a:p>
          <a:p>
            <a:pPr lvl="1"/>
            <a:r>
              <a:rPr lang="en-US" sz="4200" dirty="0"/>
              <a:t>Other medication related factors such as available formulations, potential for drug-drug interactions, receptor binding profiles, and pharmacokinetic considerations.*</a:t>
            </a:r>
          </a:p>
          <a:p>
            <a:pPr marL="457200" lvl="1" indent="0">
              <a:buNone/>
            </a:pPr>
            <a:endParaRPr lang="en-US" sz="3400" dirty="0"/>
          </a:p>
          <a:p>
            <a:pPr marL="457200" lvl="1" indent="0">
              <a:buNone/>
            </a:pPr>
            <a:r>
              <a:rPr lang="en-US" sz="3400" dirty="0"/>
              <a:t>*Tables 3 to 9 in the full text of the guideline provide details on pharmacological properties of the antipsychotic medications and can assist in choice of an antipsychotic agent. </a:t>
            </a:r>
            <a:endParaRPr lang="en-US" sz="2900" dirty="0"/>
          </a:p>
        </p:txBody>
      </p:sp>
      <p:sp>
        <p:nvSpPr>
          <p:cNvPr id="5" name="Title 1">
            <a:extLst>
              <a:ext uri="{FF2B5EF4-FFF2-40B4-BE49-F238E27FC236}">
                <a16:creationId xmlns:a16="http://schemas.microsoft.com/office/drawing/2014/main" id="{3AF8372B-C85F-4230-9798-FC20988DC3EC}"/>
              </a:ext>
            </a:extLst>
          </p:cNvPr>
          <p:cNvSpPr txBox="1">
            <a:spLocks/>
          </p:cNvSpPr>
          <p:nvPr/>
        </p:nvSpPr>
        <p:spPr>
          <a:xfrm>
            <a:off x="457200" y="1026659"/>
            <a:ext cx="6060302" cy="459241"/>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22735640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graphicFrame>
        <p:nvGraphicFramePr>
          <p:cNvPr id="9" name="Table 8">
            <a:extLst>
              <a:ext uri="{FF2B5EF4-FFF2-40B4-BE49-F238E27FC236}">
                <a16:creationId xmlns:a16="http://schemas.microsoft.com/office/drawing/2014/main" id="{06113BC2-05BC-4878-99D3-CAB1AFFAB842}"/>
              </a:ext>
            </a:extLst>
          </p:cNvPr>
          <p:cNvGraphicFramePr>
            <a:graphicFrameLocks noGrp="1"/>
          </p:cNvGraphicFramePr>
          <p:nvPr>
            <p:extLst>
              <p:ext uri="{D42A27DB-BD31-4B8C-83A1-F6EECF244321}">
                <p14:modId xmlns:p14="http://schemas.microsoft.com/office/powerpoint/2010/main" val="1909093457"/>
              </p:ext>
            </p:extLst>
          </p:nvPr>
        </p:nvGraphicFramePr>
        <p:xfrm>
          <a:off x="559390" y="1371600"/>
          <a:ext cx="8100516" cy="4212590"/>
        </p:xfrm>
        <a:graphic>
          <a:graphicData uri="http://schemas.openxmlformats.org/drawingml/2006/table">
            <a:tbl>
              <a:tblPr firstRow="1" firstCol="1" bandRow="1">
                <a:tableStyleId>{5C22544A-7EE6-4342-B048-85BDC9FD1C3A}</a:tableStyleId>
              </a:tblPr>
              <a:tblGrid>
                <a:gridCol w="1955814">
                  <a:extLst>
                    <a:ext uri="{9D8B030D-6E8A-4147-A177-3AD203B41FA5}">
                      <a16:colId xmlns:a16="http://schemas.microsoft.com/office/drawing/2014/main" val="3639608029"/>
                    </a:ext>
                  </a:extLst>
                </a:gridCol>
                <a:gridCol w="1181394">
                  <a:extLst>
                    <a:ext uri="{9D8B030D-6E8A-4147-A177-3AD203B41FA5}">
                      <a16:colId xmlns:a16="http://schemas.microsoft.com/office/drawing/2014/main" val="1000444324"/>
                    </a:ext>
                  </a:extLst>
                </a:gridCol>
                <a:gridCol w="996426">
                  <a:extLst>
                    <a:ext uri="{9D8B030D-6E8A-4147-A177-3AD203B41FA5}">
                      <a16:colId xmlns:a16="http://schemas.microsoft.com/office/drawing/2014/main" val="2138083176"/>
                    </a:ext>
                  </a:extLst>
                </a:gridCol>
                <a:gridCol w="1385047">
                  <a:extLst>
                    <a:ext uri="{9D8B030D-6E8A-4147-A177-3AD203B41FA5}">
                      <a16:colId xmlns:a16="http://schemas.microsoft.com/office/drawing/2014/main" val="1920072868"/>
                    </a:ext>
                  </a:extLst>
                </a:gridCol>
                <a:gridCol w="981635">
                  <a:extLst>
                    <a:ext uri="{9D8B030D-6E8A-4147-A177-3AD203B41FA5}">
                      <a16:colId xmlns:a16="http://schemas.microsoft.com/office/drawing/2014/main" val="2994683680"/>
                    </a:ext>
                  </a:extLst>
                </a:gridCol>
                <a:gridCol w="1600200">
                  <a:extLst>
                    <a:ext uri="{9D8B030D-6E8A-4147-A177-3AD203B41FA5}">
                      <a16:colId xmlns:a16="http://schemas.microsoft.com/office/drawing/2014/main" val="3613512319"/>
                    </a:ext>
                  </a:extLst>
                </a:gridCol>
              </a:tblGrid>
              <a:tr h="584716">
                <a:tc>
                  <a:txBody>
                    <a:bodyPr/>
                    <a:lstStyle/>
                    <a:p>
                      <a:pPr marL="0" marR="0">
                        <a:lnSpc>
                          <a:spcPct val="115000"/>
                        </a:lnSpc>
                        <a:spcBef>
                          <a:spcPts val="0"/>
                        </a:spcBef>
                        <a:spcAft>
                          <a:spcPts val="1000"/>
                        </a:spcAft>
                      </a:pPr>
                      <a:r>
                        <a:rPr lang="en-US" sz="1800">
                          <a:effectLst/>
                        </a:rPr>
                        <a:t> First generation antipsychotic formulations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Trade name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dirty="0">
                          <a:effectLst/>
                        </a:rPr>
                        <a:t>Tablet or Capsule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dirty="0">
                          <a:effectLst/>
                        </a:rPr>
                        <a:t>Oral concentrate, Solution or Elixir</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Short-acting injection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Other formulation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4171927044"/>
                  </a:ext>
                </a:extLst>
              </a:tr>
              <a:tr h="139072">
                <a:tc>
                  <a:txBody>
                    <a:bodyPr/>
                    <a:lstStyle/>
                    <a:p>
                      <a:pPr marL="0" marR="0">
                        <a:lnSpc>
                          <a:spcPct val="115000"/>
                        </a:lnSpc>
                        <a:spcBef>
                          <a:spcPts val="0"/>
                        </a:spcBef>
                        <a:spcAft>
                          <a:spcPts val="1000"/>
                        </a:spcAft>
                      </a:pPr>
                      <a:r>
                        <a:rPr lang="en-US" sz="1800">
                          <a:effectLst/>
                        </a:rPr>
                        <a:t>Chlorpromazine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Thorazine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419118928"/>
                  </a:ext>
                </a:extLst>
              </a:tr>
              <a:tr h="139072">
                <a:tc>
                  <a:txBody>
                    <a:bodyPr/>
                    <a:lstStyle/>
                    <a:p>
                      <a:pPr marL="0" marR="0">
                        <a:lnSpc>
                          <a:spcPct val="115000"/>
                        </a:lnSpc>
                        <a:spcBef>
                          <a:spcPts val="0"/>
                        </a:spcBef>
                        <a:spcAft>
                          <a:spcPts val="1000"/>
                        </a:spcAft>
                      </a:pPr>
                      <a:r>
                        <a:rPr lang="en-US" sz="1800">
                          <a:effectLst/>
                        </a:rPr>
                        <a:t>Fluphenazine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Prolixin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4114472351"/>
                  </a:ext>
                </a:extLst>
              </a:tr>
              <a:tr h="139072">
                <a:tc>
                  <a:txBody>
                    <a:bodyPr/>
                    <a:lstStyle/>
                    <a:p>
                      <a:pPr marL="0" marR="0">
                        <a:lnSpc>
                          <a:spcPct val="115000"/>
                        </a:lnSpc>
                        <a:spcBef>
                          <a:spcPts val="0"/>
                        </a:spcBef>
                        <a:spcAft>
                          <a:spcPts val="1000"/>
                        </a:spcAft>
                      </a:pPr>
                      <a:r>
                        <a:rPr lang="en-US" sz="1800">
                          <a:effectLst/>
                        </a:rPr>
                        <a:t>Haloperidol</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Haldol</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3705028608"/>
                  </a:ext>
                </a:extLst>
              </a:tr>
              <a:tr h="139072">
                <a:tc>
                  <a:txBody>
                    <a:bodyPr/>
                    <a:lstStyle/>
                    <a:p>
                      <a:pPr marL="0" marR="0">
                        <a:lnSpc>
                          <a:spcPct val="115000"/>
                        </a:lnSpc>
                        <a:spcBef>
                          <a:spcPts val="0"/>
                        </a:spcBef>
                        <a:spcAft>
                          <a:spcPts val="1000"/>
                        </a:spcAft>
                      </a:pPr>
                      <a:r>
                        <a:rPr lang="en-US" sz="1800" dirty="0" err="1">
                          <a:effectLst/>
                        </a:rPr>
                        <a:t>Loxapine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Loxitane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dirty="0">
                          <a:effectLst/>
                        </a:rPr>
                        <a:t>Aerosol powder</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1445472001"/>
                  </a:ext>
                </a:extLst>
              </a:tr>
              <a:tr h="139072">
                <a:tc>
                  <a:txBody>
                    <a:bodyPr/>
                    <a:lstStyle/>
                    <a:p>
                      <a:pPr marL="0" marR="0">
                        <a:lnSpc>
                          <a:spcPct val="115000"/>
                        </a:lnSpc>
                        <a:spcBef>
                          <a:spcPts val="0"/>
                        </a:spcBef>
                        <a:spcAft>
                          <a:spcPts val="1000"/>
                        </a:spcAft>
                      </a:pPr>
                      <a:r>
                        <a:rPr lang="en-US" sz="1800" dirty="0">
                          <a:effectLst/>
                        </a:rPr>
                        <a:t>Molindone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Moban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600462912"/>
                  </a:ext>
                </a:extLst>
              </a:tr>
              <a:tr h="139072">
                <a:tc>
                  <a:txBody>
                    <a:bodyPr/>
                    <a:lstStyle/>
                    <a:p>
                      <a:pPr marL="0" marR="0">
                        <a:lnSpc>
                          <a:spcPct val="115000"/>
                        </a:lnSpc>
                        <a:spcBef>
                          <a:spcPts val="0"/>
                        </a:spcBef>
                        <a:spcAft>
                          <a:spcPts val="1000"/>
                        </a:spcAft>
                      </a:pPr>
                      <a:r>
                        <a:rPr lang="en-US" sz="1800" dirty="0">
                          <a:effectLst/>
                        </a:rPr>
                        <a:t>Perphenazine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Trilafon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3711501299"/>
                  </a:ext>
                </a:extLst>
              </a:tr>
              <a:tr h="139072">
                <a:tc>
                  <a:txBody>
                    <a:bodyPr/>
                    <a:lstStyle/>
                    <a:p>
                      <a:pPr marL="0" marR="0">
                        <a:lnSpc>
                          <a:spcPct val="115000"/>
                        </a:lnSpc>
                        <a:spcBef>
                          <a:spcPts val="0"/>
                        </a:spcBef>
                        <a:spcAft>
                          <a:spcPts val="1000"/>
                        </a:spcAft>
                      </a:pPr>
                      <a:r>
                        <a:rPr lang="en-US" sz="1800">
                          <a:effectLst/>
                        </a:rPr>
                        <a:t>Pimozide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Orap</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dirty="0">
                          <a:effectLst/>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973729345"/>
                  </a:ext>
                </a:extLst>
              </a:tr>
              <a:tr h="139072">
                <a:tc>
                  <a:txBody>
                    <a:bodyPr/>
                    <a:lstStyle/>
                    <a:p>
                      <a:pPr marL="0" marR="0">
                        <a:lnSpc>
                          <a:spcPct val="115000"/>
                        </a:lnSpc>
                        <a:spcBef>
                          <a:spcPts val="0"/>
                        </a:spcBef>
                        <a:spcAft>
                          <a:spcPts val="1000"/>
                        </a:spcAft>
                      </a:pPr>
                      <a:r>
                        <a:rPr lang="en-US" sz="1800">
                          <a:effectLst/>
                        </a:rPr>
                        <a:t>Thioridazine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Mellaril</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1913460916"/>
                  </a:ext>
                </a:extLst>
              </a:tr>
              <a:tr h="139072">
                <a:tc>
                  <a:txBody>
                    <a:bodyPr/>
                    <a:lstStyle/>
                    <a:p>
                      <a:pPr marL="0" marR="0">
                        <a:lnSpc>
                          <a:spcPct val="115000"/>
                        </a:lnSpc>
                        <a:spcBef>
                          <a:spcPts val="0"/>
                        </a:spcBef>
                        <a:spcAft>
                          <a:spcPts val="1000"/>
                        </a:spcAft>
                      </a:pPr>
                      <a:r>
                        <a:rPr lang="en-US" sz="1800">
                          <a:effectLst/>
                        </a:rPr>
                        <a:t>Thiothixene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Navane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1530072402"/>
                  </a:ext>
                </a:extLst>
              </a:tr>
              <a:tr h="139072">
                <a:tc>
                  <a:txBody>
                    <a:bodyPr/>
                    <a:lstStyle/>
                    <a:p>
                      <a:pPr marL="0" marR="0">
                        <a:lnSpc>
                          <a:spcPct val="115000"/>
                        </a:lnSpc>
                        <a:spcBef>
                          <a:spcPts val="0"/>
                        </a:spcBef>
                        <a:spcAft>
                          <a:spcPts val="1000"/>
                        </a:spcAft>
                      </a:pPr>
                      <a:r>
                        <a:rPr lang="en-US" sz="1800">
                          <a:effectLst/>
                        </a:rPr>
                        <a:t>Trifluoperazine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a:effectLst/>
                        </a:rPr>
                        <a:t>Stelazine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sym typeface="Wingdings" panose="05000000000000000000" pitchFamily="2" charset="2"/>
                        </a:rPr>
                        <a: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800">
                          <a:effectLst/>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800" dirty="0">
                          <a:effectLst/>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3124653372"/>
                  </a:ext>
                </a:extLst>
              </a:tr>
            </a:tbl>
          </a:graphicData>
        </a:graphic>
      </p:graphicFrame>
      <p:sp>
        <p:nvSpPr>
          <p:cNvPr id="10" name="Rectangle 4">
            <a:extLst>
              <a:ext uri="{FF2B5EF4-FFF2-40B4-BE49-F238E27FC236}">
                <a16:creationId xmlns:a16="http://schemas.microsoft.com/office/drawing/2014/main" id="{504596AA-5253-464D-953F-FECB2025472F}"/>
              </a:ext>
            </a:extLst>
          </p:cNvPr>
          <p:cNvSpPr>
            <a:spLocks noChangeArrowheads="1"/>
          </p:cNvSpPr>
          <p:nvPr/>
        </p:nvSpPr>
        <p:spPr bwMode="auto">
          <a:xfrm>
            <a:off x="1149163"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694720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graphicFrame>
        <p:nvGraphicFramePr>
          <p:cNvPr id="9" name="Table 8">
            <a:extLst>
              <a:ext uri="{FF2B5EF4-FFF2-40B4-BE49-F238E27FC236}">
                <a16:creationId xmlns:a16="http://schemas.microsoft.com/office/drawing/2014/main" id="{06113BC2-05BC-4878-99D3-CAB1AFFAB842}"/>
              </a:ext>
            </a:extLst>
          </p:cNvPr>
          <p:cNvGraphicFramePr>
            <a:graphicFrameLocks noGrp="1"/>
          </p:cNvGraphicFramePr>
          <p:nvPr>
            <p:extLst>
              <p:ext uri="{D42A27DB-BD31-4B8C-83A1-F6EECF244321}">
                <p14:modId xmlns:p14="http://schemas.microsoft.com/office/powerpoint/2010/main" val="1096946852"/>
              </p:ext>
            </p:extLst>
          </p:nvPr>
        </p:nvGraphicFramePr>
        <p:xfrm>
          <a:off x="147145" y="1042151"/>
          <a:ext cx="8849710" cy="5113274"/>
        </p:xfrm>
        <a:graphic>
          <a:graphicData uri="http://schemas.openxmlformats.org/drawingml/2006/table">
            <a:tbl>
              <a:tblPr firstRow="1" firstCol="1" bandRow="1">
                <a:tableStyleId>{5C22544A-7EE6-4342-B048-85BDC9FD1C3A}</a:tableStyleId>
              </a:tblPr>
              <a:tblGrid>
                <a:gridCol w="1345721">
                  <a:extLst>
                    <a:ext uri="{9D8B030D-6E8A-4147-A177-3AD203B41FA5}">
                      <a16:colId xmlns:a16="http://schemas.microsoft.com/office/drawing/2014/main" val="3639608029"/>
                    </a:ext>
                  </a:extLst>
                </a:gridCol>
                <a:gridCol w="1625973">
                  <a:extLst>
                    <a:ext uri="{9D8B030D-6E8A-4147-A177-3AD203B41FA5}">
                      <a16:colId xmlns:a16="http://schemas.microsoft.com/office/drawing/2014/main" val="1000444324"/>
                    </a:ext>
                  </a:extLst>
                </a:gridCol>
                <a:gridCol w="822540">
                  <a:extLst>
                    <a:ext uri="{9D8B030D-6E8A-4147-A177-3AD203B41FA5}">
                      <a16:colId xmlns:a16="http://schemas.microsoft.com/office/drawing/2014/main" val="2138083176"/>
                    </a:ext>
                  </a:extLst>
                </a:gridCol>
                <a:gridCol w="966952">
                  <a:extLst>
                    <a:ext uri="{9D8B030D-6E8A-4147-A177-3AD203B41FA5}">
                      <a16:colId xmlns:a16="http://schemas.microsoft.com/office/drawing/2014/main" val="1702900579"/>
                    </a:ext>
                  </a:extLst>
                </a:gridCol>
                <a:gridCol w="1198179">
                  <a:extLst>
                    <a:ext uri="{9D8B030D-6E8A-4147-A177-3AD203B41FA5}">
                      <a16:colId xmlns:a16="http://schemas.microsoft.com/office/drawing/2014/main" val="1920072868"/>
                    </a:ext>
                  </a:extLst>
                </a:gridCol>
                <a:gridCol w="876181">
                  <a:extLst>
                    <a:ext uri="{9D8B030D-6E8A-4147-A177-3AD203B41FA5}">
                      <a16:colId xmlns:a16="http://schemas.microsoft.com/office/drawing/2014/main" val="2994683680"/>
                    </a:ext>
                  </a:extLst>
                </a:gridCol>
                <a:gridCol w="2014164">
                  <a:extLst>
                    <a:ext uri="{9D8B030D-6E8A-4147-A177-3AD203B41FA5}">
                      <a16:colId xmlns:a16="http://schemas.microsoft.com/office/drawing/2014/main" val="3613512319"/>
                    </a:ext>
                  </a:extLst>
                </a:gridCol>
              </a:tblGrid>
              <a:tr h="584716">
                <a:tc>
                  <a:txBody>
                    <a:bodyPr/>
                    <a:lstStyle/>
                    <a:p>
                      <a:pPr marL="0" marR="0">
                        <a:lnSpc>
                          <a:spcPct val="115000"/>
                        </a:lnSpc>
                        <a:spcBef>
                          <a:spcPts val="0"/>
                        </a:spcBef>
                        <a:spcAft>
                          <a:spcPts val="1000"/>
                        </a:spcAft>
                      </a:pPr>
                      <a:r>
                        <a:rPr lang="en-US" sz="1600">
                          <a:effectLst/>
                        </a:rPr>
                        <a:t> Second generation antipsychotic formulations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dirty="0">
                          <a:effectLst/>
                        </a:rPr>
                        <a:t>Trade name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Tablet or Capsule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Rapidly dissolving tablet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Oral concentrate, Solution or Elixir</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Short-acting injection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Other formulation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4171927044"/>
                  </a:ext>
                </a:extLst>
              </a:tr>
              <a:tr h="436169">
                <a:tc>
                  <a:txBody>
                    <a:bodyPr/>
                    <a:lstStyle/>
                    <a:p>
                      <a:pPr marL="0" marR="0">
                        <a:lnSpc>
                          <a:spcPct val="115000"/>
                        </a:lnSpc>
                        <a:spcBef>
                          <a:spcPts val="0"/>
                        </a:spcBef>
                        <a:spcAft>
                          <a:spcPts val="1000"/>
                        </a:spcAft>
                      </a:pPr>
                      <a:r>
                        <a:rPr lang="en-US" sz="1600">
                          <a:effectLst/>
                        </a:rPr>
                        <a:t>Aripiprazole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Abilify</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Tablet with ingestible event marker</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19976621"/>
                  </a:ext>
                </a:extLst>
              </a:tr>
              <a:tr h="138965">
                <a:tc>
                  <a:txBody>
                    <a:bodyPr/>
                    <a:lstStyle/>
                    <a:p>
                      <a:pPr marL="0" marR="0">
                        <a:lnSpc>
                          <a:spcPct val="115000"/>
                        </a:lnSpc>
                        <a:spcBef>
                          <a:spcPts val="0"/>
                        </a:spcBef>
                        <a:spcAft>
                          <a:spcPts val="1000"/>
                        </a:spcAft>
                      </a:pPr>
                      <a:r>
                        <a:rPr lang="en-US" sz="1600">
                          <a:effectLst/>
                        </a:rPr>
                        <a:t>Asenapine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600" dirty="0">
                          <a:effectLst/>
                        </a:rPr>
                        <a:t>Saphris; </a:t>
                      </a:r>
                      <a:r>
                        <a:rPr lang="en-US" sz="1600" dirty="0" err="1">
                          <a:effectLst/>
                        </a:rPr>
                        <a:t>Secuado</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600">
                          <a:effectLst/>
                        </a:rPr>
                        <a:t>Sublingual tablet; Transdermal system</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314261890"/>
                  </a:ext>
                </a:extLst>
              </a:tr>
              <a:tr h="139072">
                <a:tc>
                  <a:txBody>
                    <a:bodyPr/>
                    <a:lstStyle/>
                    <a:p>
                      <a:pPr marL="0" marR="0">
                        <a:lnSpc>
                          <a:spcPct val="115000"/>
                        </a:lnSpc>
                        <a:spcBef>
                          <a:spcPts val="0"/>
                        </a:spcBef>
                        <a:spcAft>
                          <a:spcPts val="1000"/>
                        </a:spcAft>
                      </a:pPr>
                      <a:r>
                        <a:rPr lang="en-US" sz="1600">
                          <a:effectLst/>
                        </a:rPr>
                        <a:t>Brexpiprazole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Rexulti</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3289174662"/>
                  </a:ext>
                </a:extLst>
              </a:tr>
              <a:tr h="139072">
                <a:tc>
                  <a:txBody>
                    <a:bodyPr/>
                    <a:lstStyle/>
                    <a:p>
                      <a:pPr marL="0" marR="0">
                        <a:lnSpc>
                          <a:spcPct val="115000"/>
                        </a:lnSpc>
                        <a:spcBef>
                          <a:spcPts val="0"/>
                        </a:spcBef>
                        <a:spcAft>
                          <a:spcPts val="1000"/>
                        </a:spcAft>
                      </a:pPr>
                      <a:r>
                        <a:rPr lang="en-US" sz="1600">
                          <a:effectLst/>
                        </a:rPr>
                        <a:t>Cariprazine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Vraylar</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2325175124"/>
                  </a:ext>
                </a:extLst>
              </a:tr>
              <a:tr h="273525">
                <a:tc>
                  <a:txBody>
                    <a:bodyPr/>
                    <a:lstStyle/>
                    <a:p>
                      <a:pPr marL="0" marR="0">
                        <a:lnSpc>
                          <a:spcPct val="115000"/>
                        </a:lnSpc>
                        <a:spcBef>
                          <a:spcPts val="0"/>
                        </a:spcBef>
                        <a:spcAft>
                          <a:spcPts val="1000"/>
                        </a:spcAft>
                      </a:pPr>
                      <a:r>
                        <a:rPr lang="en-US" sz="1600">
                          <a:effectLst/>
                        </a:rPr>
                        <a:t>Clozapine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dirty="0">
                          <a:effectLst/>
                        </a:rPr>
                        <a:t>Clozaril; </a:t>
                      </a:r>
                      <a:r>
                        <a:rPr lang="en-US" sz="1600" dirty="0" err="1">
                          <a:effectLst/>
                        </a:rPr>
                        <a:t>FazaClo</a:t>
                      </a:r>
                      <a:r>
                        <a:rPr lang="en-US" sz="1600" dirty="0">
                          <a:effectLst/>
                        </a:rPr>
                        <a:t>; </a:t>
                      </a:r>
                      <a:r>
                        <a:rPr lang="en-US" sz="1600" dirty="0" err="1">
                          <a:effectLst/>
                        </a:rPr>
                        <a:t>Versacloz</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309470526"/>
                  </a:ext>
                </a:extLst>
              </a:tr>
              <a:tr h="139072">
                <a:tc>
                  <a:txBody>
                    <a:bodyPr/>
                    <a:lstStyle/>
                    <a:p>
                      <a:pPr marL="0" marR="0">
                        <a:lnSpc>
                          <a:spcPct val="115000"/>
                        </a:lnSpc>
                        <a:spcBef>
                          <a:spcPts val="0"/>
                        </a:spcBef>
                        <a:spcAft>
                          <a:spcPts val="1000"/>
                        </a:spcAft>
                      </a:pPr>
                      <a:r>
                        <a:rPr lang="en-US" sz="1600">
                          <a:effectLst/>
                        </a:rPr>
                        <a:t>Iloperidone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Fanapt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2530521056"/>
                  </a:ext>
                </a:extLst>
              </a:tr>
              <a:tr h="139072">
                <a:tc>
                  <a:txBody>
                    <a:bodyPr/>
                    <a:lstStyle/>
                    <a:p>
                      <a:pPr marL="0" marR="0">
                        <a:lnSpc>
                          <a:spcPct val="115000"/>
                        </a:lnSpc>
                        <a:spcBef>
                          <a:spcPts val="0"/>
                        </a:spcBef>
                        <a:spcAft>
                          <a:spcPts val="1000"/>
                        </a:spcAft>
                      </a:pPr>
                      <a:r>
                        <a:rPr lang="en-US" sz="1600" dirty="0">
                          <a:effectLst/>
                        </a:rPr>
                        <a:t>Lurasidone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Latuda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133988840"/>
                  </a:ext>
                </a:extLst>
              </a:tr>
              <a:tr h="139072">
                <a:tc>
                  <a:txBody>
                    <a:bodyPr/>
                    <a:lstStyle/>
                    <a:p>
                      <a:pPr marL="0" marR="0">
                        <a:lnSpc>
                          <a:spcPct val="115000"/>
                        </a:lnSpc>
                        <a:spcBef>
                          <a:spcPts val="0"/>
                        </a:spcBef>
                        <a:spcAft>
                          <a:spcPts val="1000"/>
                        </a:spcAft>
                      </a:pPr>
                      <a:r>
                        <a:rPr lang="en-US" sz="1600">
                          <a:effectLst/>
                        </a:rPr>
                        <a:t>Olanzapine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Zyprexa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1421266432"/>
                  </a:ext>
                </a:extLst>
              </a:tr>
              <a:tr h="139072">
                <a:tc>
                  <a:txBody>
                    <a:bodyPr/>
                    <a:lstStyle/>
                    <a:p>
                      <a:pPr marL="0" marR="0">
                        <a:lnSpc>
                          <a:spcPct val="115000"/>
                        </a:lnSpc>
                        <a:spcBef>
                          <a:spcPts val="0"/>
                        </a:spcBef>
                        <a:spcAft>
                          <a:spcPts val="1000"/>
                        </a:spcAft>
                      </a:pPr>
                      <a:r>
                        <a:rPr lang="en-US" sz="1600" dirty="0">
                          <a:effectLst/>
                        </a:rPr>
                        <a:t>Paliperidone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dirty="0">
                          <a:effectLst/>
                        </a:rPr>
                        <a:t>Invega</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1186078527"/>
                  </a:ext>
                </a:extLst>
              </a:tr>
              <a:tr h="139072">
                <a:tc>
                  <a:txBody>
                    <a:bodyPr/>
                    <a:lstStyle/>
                    <a:p>
                      <a:pPr marL="0" marR="0">
                        <a:lnSpc>
                          <a:spcPct val="115000"/>
                        </a:lnSpc>
                        <a:spcBef>
                          <a:spcPts val="0"/>
                        </a:spcBef>
                        <a:spcAft>
                          <a:spcPts val="1000"/>
                        </a:spcAft>
                      </a:pPr>
                      <a:r>
                        <a:rPr lang="en-US" sz="1600">
                          <a:effectLst/>
                        </a:rPr>
                        <a:t>Quetiapine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Seroquel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2701311940"/>
                  </a:ext>
                </a:extLst>
              </a:tr>
              <a:tr h="139072">
                <a:tc>
                  <a:txBody>
                    <a:bodyPr/>
                    <a:lstStyle/>
                    <a:p>
                      <a:pPr marL="0" marR="0">
                        <a:lnSpc>
                          <a:spcPct val="115000"/>
                        </a:lnSpc>
                        <a:spcBef>
                          <a:spcPts val="0"/>
                        </a:spcBef>
                        <a:spcAft>
                          <a:spcPts val="1000"/>
                        </a:spcAft>
                      </a:pPr>
                      <a:r>
                        <a:rPr lang="en-US" sz="1600">
                          <a:effectLst/>
                        </a:rPr>
                        <a:t>Risperidone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Risperdal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4030008681"/>
                  </a:ext>
                </a:extLst>
              </a:tr>
              <a:tr h="139072">
                <a:tc>
                  <a:txBody>
                    <a:bodyPr/>
                    <a:lstStyle/>
                    <a:p>
                      <a:pPr marL="0" marR="0">
                        <a:lnSpc>
                          <a:spcPct val="115000"/>
                        </a:lnSpc>
                        <a:spcBef>
                          <a:spcPts val="0"/>
                        </a:spcBef>
                        <a:spcAft>
                          <a:spcPts val="1000"/>
                        </a:spcAft>
                      </a:pPr>
                      <a:r>
                        <a:rPr lang="en-US" sz="1600">
                          <a:effectLst/>
                        </a:rPr>
                        <a:t>Ziprasidone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a:effectLst/>
                        </a:rPr>
                        <a:t>Geodon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gn="ctr">
                        <a:lnSpc>
                          <a:spcPct val="115000"/>
                        </a:lnSpc>
                        <a:spcBef>
                          <a:spcPts val="0"/>
                        </a:spcBef>
                        <a:spcAft>
                          <a:spcPts val="1000"/>
                        </a:spcAft>
                      </a:pPr>
                      <a:r>
                        <a:rPr lang="en-US" sz="1600">
                          <a:effectLst/>
                          <a:sym typeface="Wingdings" panose="05000000000000000000" pitchFamily="2" charset="2"/>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tc>
                  <a:txBody>
                    <a:bodyPr/>
                    <a:lstStyle/>
                    <a:p>
                      <a:pPr marL="0" marR="0">
                        <a:lnSpc>
                          <a:spcPct val="115000"/>
                        </a:lnSpc>
                        <a:spcBef>
                          <a:spcPts val="0"/>
                        </a:spcBef>
                        <a:spcAft>
                          <a:spcPts val="1000"/>
                        </a:spcAf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149" marR="58149" marT="0" marB="0"/>
                </a:tc>
                <a:extLst>
                  <a:ext uri="{0D108BD9-81ED-4DB2-BD59-A6C34878D82A}">
                    <a16:rowId xmlns:a16="http://schemas.microsoft.com/office/drawing/2014/main" val="3764227671"/>
                  </a:ext>
                </a:extLst>
              </a:tr>
            </a:tbl>
          </a:graphicData>
        </a:graphic>
      </p:graphicFrame>
      <p:sp>
        <p:nvSpPr>
          <p:cNvPr id="10" name="Rectangle 4">
            <a:extLst>
              <a:ext uri="{FF2B5EF4-FFF2-40B4-BE49-F238E27FC236}">
                <a16:creationId xmlns:a16="http://schemas.microsoft.com/office/drawing/2014/main" id="{504596AA-5253-464D-953F-FECB2025472F}"/>
              </a:ext>
            </a:extLst>
          </p:cNvPr>
          <p:cNvSpPr>
            <a:spLocks noChangeArrowheads="1"/>
          </p:cNvSpPr>
          <p:nvPr/>
        </p:nvSpPr>
        <p:spPr bwMode="auto">
          <a:xfrm>
            <a:off x="1149163"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326925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61F99-EFB2-410C-A0C0-8A5FBAF84F9E}"/>
              </a:ext>
            </a:extLst>
          </p:cNvPr>
          <p:cNvSpPr>
            <a:spLocks noGrp="1"/>
          </p:cNvSpPr>
          <p:nvPr>
            <p:ph type="title"/>
          </p:nvPr>
        </p:nvSpPr>
        <p:spPr/>
        <p:txBody>
          <a:bodyPr/>
          <a:lstStyle/>
          <a:p>
            <a:r>
              <a:rPr lang="en-US"/>
              <a:t>Antipsychotic Medications</a:t>
            </a:r>
          </a:p>
        </p:txBody>
      </p:sp>
      <p:graphicFrame>
        <p:nvGraphicFramePr>
          <p:cNvPr id="4" name="Table 3">
            <a:extLst>
              <a:ext uri="{FF2B5EF4-FFF2-40B4-BE49-F238E27FC236}">
                <a16:creationId xmlns:a16="http://schemas.microsoft.com/office/drawing/2014/main" id="{F042A936-4BF1-41DE-98C8-B7230E7484AF}"/>
              </a:ext>
            </a:extLst>
          </p:cNvPr>
          <p:cNvGraphicFramePr>
            <a:graphicFrameLocks noGrp="1"/>
          </p:cNvGraphicFramePr>
          <p:nvPr>
            <p:extLst>
              <p:ext uri="{D42A27DB-BD31-4B8C-83A1-F6EECF244321}">
                <p14:modId xmlns:p14="http://schemas.microsoft.com/office/powerpoint/2010/main" val="1343122185"/>
              </p:ext>
            </p:extLst>
          </p:nvPr>
        </p:nvGraphicFramePr>
        <p:xfrm>
          <a:off x="451945" y="1300035"/>
          <a:ext cx="8376744" cy="3581654"/>
        </p:xfrm>
        <a:graphic>
          <a:graphicData uri="http://schemas.openxmlformats.org/drawingml/2006/table">
            <a:tbl>
              <a:tblPr firstRow="1" firstCol="1" bandRow="1">
                <a:tableStyleId>{5C22544A-7EE6-4342-B048-85BDC9FD1C3A}</a:tableStyleId>
              </a:tblPr>
              <a:tblGrid>
                <a:gridCol w="1713186">
                  <a:extLst>
                    <a:ext uri="{9D8B030D-6E8A-4147-A177-3AD203B41FA5}">
                      <a16:colId xmlns:a16="http://schemas.microsoft.com/office/drawing/2014/main" val="2535380560"/>
                    </a:ext>
                  </a:extLst>
                </a:gridCol>
                <a:gridCol w="2291255">
                  <a:extLst>
                    <a:ext uri="{9D8B030D-6E8A-4147-A177-3AD203B41FA5}">
                      <a16:colId xmlns:a16="http://schemas.microsoft.com/office/drawing/2014/main" val="3367270735"/>
                    </a:ext>
                  </a:extLst>
                </a:gridCol>
                <a:gridCol w="2017986">
                  <a:extLst>
                    <a:ext uri="{9D8B030D-6E8A-4147-A177-3AD203B41FA5}">
                      <a16:colId xmlns:a16="http://schemas.microsoft.com/office/drawing/2014/main" val="4071216804"/>
                    </a:ext>
                  </a:extLst>
                </a:gridCol>
                <a:gridCol w="2354317">
                  <a:extLst>
                    <a:ext uri="{9D8B030D-6E8A-4147-A177-3AD203B41FA5}">
                      <a16:colId xmlns:a16="http://schemas.microsoft.com/office/drawing/2014/main" val="2792758270"/>
                    </a:ext>
                  </a:extLst>
                </a:gridCol>
              </a:tblGrid>
              <a:tr h="596321">
                <a:tc>
                  <a:txBody>
                    <a:bodyPr/>
                    <a:lstStyle/>
                    <a:p>
                      <a:pPr marL="0" marR="0">
                        <a:lnSpc>
                          <a:spcPct val="115000"/>
                        </a:lnSpc>
                        <a:spcBef>
                          <a:spcPts val="0"/>
                        </a:spcBef>
                        <a:spcAft>
                          <a:spcPts val="1000"/>
                        </a:spcAft>
                      </a:pPr>
                      <a:r>
                        <a:rPr lang="en-US" sz="1800">
                          <a:effectLst/>
                        </a:rPr>
                        <a:t> First generation antipsychotics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Initial oral dose (mg/day)</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Typical oral dose range (mg/day)</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Maximum daily oral dose (mg/day)</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154634125"/>
                  </a:ext>
                </a:extLst>
              </a:tr>
              <a:tr h="233844">
                <a:tc>
                  <a:txBody>
                    <a:bodyPr/>
                    <a:lstStyle/>
                    <a:p>
                      <a:pPr marL="0" marR="0">
                        <a:lnSpc>
                          <a:spcPct val="115000"/>
                        </a:lnSpc>
                        <a:spcBef>
                          <a:spcPts val="0"/>
                        </a:spcBef>
                        <a:spcAft>
                          <a:spcPts val="1000"/>
                        </a:spcAft>
                      </a:pPr>
                      <a:r>
                        <a:rPr lang="en-US" sz="1800">
                          <a:effectLst/>
                        </a:rPr>
                        <a:t>Chlorpromazine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25 - 100</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200 - 800</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1,000 – 2,000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2522756529"/>
                  </a:ext>
                </a:extLst>
              </a:tr>
              <a:tr h="113091">
                <a:tc>
                  <a:txBody>
                    <a:bodyPr/>
                    <a:lstStyle/>
                    <a:p>
                      <a:pPr marL="0" marR="0">
                        <a:lnSpc>
                          <a:spcPct val="115000"/>
                        </a:lnSpc>
                        <a:spcBef>
                          <a:spcPts val="0"/>
                        </a:spcBef>
                        <a:spcAft>
                          <a:spcPts val="1000"/>
                        </a:spcAft>
                      </a:pPr>
                      <a:r>
                        <a:rPr lang="en-US" sz="1800">
                          <a:effectLst/>
                        </a:rPr>
                        <a:t>Fluphenazine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2.5 - 10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6 - 20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40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1823593491"/>
                  </a:ext>
                </a:extLst>
              </a:tr>
              <a:tr h="113091">
                <a:tc>
                  <a:txBody>
                    <a:bodyPr/>
                    <a:lstStyle/>
                    <a:p>
                      <a:pPr marL="0" marR="0">
                        <a:lnSpc>
                          <a:spcPct val="115000"/>
                        </a:lnSpc>
                        <a:spcBef>
                          <a:spcPts val="0"/>
                        </a:spcBef>
                        <a:spcAft>
                          <a:spcPts val="1000"/>
                        </a:spcAft>
                      </a:pPr>
                      <a:r>
                        <a:rPr lang="en-US" sz="1800">
                          <a:effectLst/>
                        </a:rPr>
                        <a:t>Haloperidol</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1 - 15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5 - 20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100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278958973"/>
                  </a:ext>
                </a:extLst>
              </a:tr>
              <a:tr h="233844">
                <a:tc>
                  <a:txBody>
                    <a:bodyPr/>
                    <a:lstStyle/>
                    <a:p>
                      <a:pPr marL="0" marR="0">
                        <a:lnSpc>
                          <a:spcPct val="115000"/>
                        </a:lnSpc>
                        <a:spcBef>
                          <a:spcPts val="0"/>
                        </a:spcBef>
                        <a:spcAft>
                          <a:spcPts val="1000"/>
                        </a:spcAft>
                      </a:pPr>
                      <a:r>
                        <a:rPr lang="en-US" sz="1800">
                          <a:effectLst/>
                        </a:rPr>
                        <a:t>Loxapine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20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60 - 100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250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613091645"/>
                  </a:ext>
                </a:extLst>
              </a:tr>
              <a:tr h="113091">
                <a:tc>
                  <a:txBody>
                    <a:bodyPr/>
                    <a:lstStyle/>
                    <a:p>
                      <a:pPr marL="0" marR="0">
                        <a:lnSpc>
                          <a:spcPct val="115000"/>
                        </a:lnSpc>
                        <a:spcBef>
                          <a:spcPts val="0"/>
                        </a:spcBef>
                        <a:spcAft>
                          <a:spcPts val="1000"/>
                        </a:spcAft>
                      </a:pPr>
                      <a:r>
                        <a:rPr lang="en-US" sz="1800">
                          <a:effectLst/>
                        </a:rPr>
                        <a:t>Molindone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50 - 75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30 - 100</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225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4009881812"/>
                  </a:ext>
                </a:extLst>
              </a:tr>
              <a:tr h="113091">
                <a:tc>
                  <a:txBody>
                    <a:bodyPr/>
                    <a:lstStyle/>
                    <a:p>
                      <a:pPr marL="0" marR="0">
                        <a:lnSpc>
                          <a:spcPct val="115000"/>
                        </a:lnSpc>
                        <a:spcBef>
                          <a:spcPts val="0"/>
                        </a:spcBef>
                        <a:spcAft>
                          <a:spcPts val="1000"/>
                        </a:spcAft>
                      </a:pPr>
                      <a:r>
                        <a:rPr lang="en-US" sz="1800">
                          <a:effectLst/>
                        </a:rPr>
                        <a:t>Perphenazine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8 - 16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8 - 32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64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1545556797"/>
                  </a:ext>
                </a:extLst>
              </a:tr>
              <a:tr h="113091">
                <a:tc>
                  <a:txBody>
                    <a:bodyPr/>
                    <a:lstStyle/>
                    <a:p>
                      <a:pPr marL="0" marR="0">
                        <a:lnSpc>
                          <a:spcPct val="115000"/>
                        </a:lnSpc>
                        <a:spcBef>
                          <a:spcPts val="0"/>
                        </a:spcBef>
                        <a:spcAft>
                          <a:spcPts val="1000"/>
                        </a:spcAft>
                      </a:pPr>
                      <a:r>
                        <a:rPr lang="en-US" sz="1800">
                          <a:effectLst/>
                        </a:rPr>
                        <a:t>Pimozide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0.5 - 2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2 - 4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10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011731553"/>
                  </a:ext>
                </a:extLst>
              </a:tr>
              <a:tr h="233844">
                <a:tc>
                  <a:txBody>
                    <a:bodyPr/>
                    <a:lstStyle/>
                    <a:p>
                      <a:pPr marL="0" marR="0">
                        <a:lnSpc>
                          <a:spcPct val="115000"/>
                        </a:lnSpc>
                        <a:spcBef>
                          <a:spcPts val="0"/>
                        </a:spcBef>
                        <a:spcAft>
                          <a:spcPts val="1000"/>
                        </a:spcAft>
                      </a:pPr>
                      <a:r>
                        <a:rPr lang="en-US" sz="1800">
                          <a:effectLst/>
                        </a:rPr>
                        <a:t>Thioridazine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150 - 300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300 - 800</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800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1757011851"/>
                  </a:ext>
                </a:extLst>
              </a:tr>
              <a:tr h="113091">
                <a:tc>
                  <a:txBody>
                    <a:bodyPr/>
                    <a:lstStyle/>
                    <a:p>
                      <a:pPr marL="0" marR="0">
                        <a:lnSpc>
                          <a:spcPct val="115000"/>
                        </a:lnSpc>
                        <a:spcBef>
                          <a:spcPts val="0"/>
                        </a:spcBef>
                        <a:spcAft>
                          <a:spcPts val="1000"/>
                        </a:spcAft>
                      </a:pPr>
                      <a:r>
                        <a:rPr lang="en-US" sz="1800">
                          <a:effectLst/>
                        </a:rPr>
                        <a:t>Thiothixene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6 - 10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15 - 30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60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707300606"/>
                  </a:ext>
                </a:extLst>
              </a:tr>
              <a:tr h="113091">
                <a:tc>
                  <a:txBody>
                    <a:bodyPr/>
                    <a:lstStyle/>
                    <a:p>
                      <a:pPr marL="0" marR="0">
                        <a:lnSpc>
                          <a:spcPct val="115000"/>
                        </a:lnSpc>
                        <a:spcBef>
                          <a:spcPts val="0"/>
                        </a:spcBef>
                        <a:spcAft>
                          <a:spcPts val="1000"/>
                        </a:spcAft>
                      </a:pPr>
                      <a:r>
                        <a:rPr lang="en-US" sz="1800">
                          <a:effectLst/>
                        </a:rPr>
                        <a:t>Trifluoperazine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4 - 10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15 - 20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50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247348111"/>
                  </a:ext>
                </a:extLst>
              </a:tr>
            </a:tbl>
          </a:graphicData>
        </a:graphic>
      </p:graphicFrame>
      <p:sp>
        <p:nvSpPr>
          <p:cNvPr id="5" name="Rectangle 1">
            <a:extLst>
              <a:ext uri="{FF2B5EF4-FFF2-40B4-BE49-F238E27FC236}">
                <a16:creationId xmlns:a16="http://schemas.microsoft.com/office/drawing/2014/main" id="{D2D7AC9B-175D-431D-8A6A-4F854D752CC9}"/>
              </a:ext>
            </a:extLst>
          </p:cNvPr>
          <p:cNvSpPr>
            <a:spLocks noChangeArrowheads="1"/>
          </p:cNvSpPr>
          <p:nvPr/>
        </p:nvSpPr>
        <p:spPr bwMode="auto">
          <a:xfrm>
            <a:off x="2301875" y="1565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276D817F-FFE2-4343-82C6-7FB58DC67E6C}"/>
              </a:ext>
            </a:extLst>
          </p:cNvPr>
          <p:cNvSpPr txBox="1"/>
          <p:nvPr/>
        </p:nvSpPr>
        <p:spPr>
          <a:xfrm>
            <a:off x="178676" y="5180069"/>
            <a:ext cx="8544910" cy="787652"/>
          </a:xfrm>
          <a:prstGeom prst="rect">
            <a:avLst/>
          </a:prstGeom>
          <a:noFill/>
        </p:spPr>
        <p:txBody>
          <a:bodyPr wrap="square">
            <a:spAutoFit/>
          </a:bodyPr>
          <a:lstStyle/>
          <a:p>
            <a:pPr marL="0" marR="0" algn="ctr">
              <a:lnSpc>
                <a:spcPct val="115000"/>
              </a:lnSpc>
              <a:spcBef>
                <a:spcPts val="0"/>
              </a:spcBef>
              <a:spcAft>
                <a:spcPts val="600"/>
              </a:spcAft>
            </a:pPr>
            <a:r>
              <a:rPr lang="en-US"/>
              <a:t>Much lower doses are typically needed for IM formulations of antipsychotic medications; </a:t>
            </a:r>
          </a:p>
          <a:p>
            <a:pPr marL="0" marR="0" algn="ctr">
              <a:lnSpc>
                <a:spcPct val="115000"/>
              </a:lnSpc>
              <a:spcBef>
                <a:spcPts val="0"/>
              </a:spcBef>
              <a:spcAft>
                <a:spcPts val="600"/>
              </a:spcAft>
            </a:pPr>
            <a:r>
              <a:rPr lang="en-US"/>
              <a:t>check labelling for specific information.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6757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61F99-EFB2-410C-A0C0-8A5FBAF84F9E}"/>
              </a:ext>
            </a:extLst>
          </p:cNvPr>
          <p:cNvSpPr>
            <a:spLocks noGrp="1"/>
          </p:cNvSpPr>
          <p:nvPr>
            <p:ph type="title"/>
          </p:nvPr>
        </p:nvSpPr>
        <p:spPr/>
        <p:txBody>
          <a:bodyPr/>
          <a:lstStyle/>
          <a:p>
            <a:r>
              <a:rPr lang="en-US"/>
              <a:t>Antipsychotic Medications</a:t>
            </a:r>
          </a:p>
        </p:txBody>
      </p:sp>
      <p:graphicFrame>
        <p:nvGraphicFramePr>
          <p:cNvPr id="4" name="Table 3">
            <a:extLst>
              <a:ext uri="{FF2B5EF4-FFF2-40B4-BE49-F238E27FC236}">
                <a16:creationId xmlns:a16="http://schemas.microsoft.com/office/drawing/2014/main" id="{F042A936-4BF1-41DE-98C8-B7230E7484AF}"/>
              </a:ext>
            </a:extLst>
          </p:cNvPr>
          <p:cNvGraphicFramePr>
            <a:graphicFrameLocks noGrp="1"/>
          </p:cNvGraphicFramePr>
          <p:nvPr>
            <p:extLst>
              <p:ext uri="{D42A27DB-BD31-4B8C-83A1-F6EECF244321}">
                <p14:modId xmlns:p14="http://schemas.microsoft.com/office/powerpoint/2010/main" val="2623357840"/>
              </p:ext>
            </p:extLst>
          </p:nvPr>
        </p:nvGraphicFramePr>
        <p:xfrm>
          <a:off x="451945" y="1300035"/>
          <a:ext cx="8376744" cy="4787900"/>
        </p:xfrm>
        <a:graphic>
          <a:graphicData uri="http://schemas.openxmlformats.org/drawingml/2006/table">
            <a:tbl>
              <a:tblPr firstRow="1" firstCol="1" bandRow="1">
                <a:tableStyleId>{5C22544A-7EE6-4342-B048-85BDC9FD1C3A}</a:tableStyleId>
              </a:tblPr>
              <a:tblGrid>
                <a:gridCol w="1713186">
                  <a:extLst>
                    <a:ext uri="{9D8B030D-6E8A-4147-A177-3AD203B41FA5}">
                      <a16:colId xmlns:a16="http://schemas.microsoft.com/office/drawing/2014/main" val="2535380560"/>
                    </a:ext>
                  </a:extLst>
                </a:gridCol>
                <a:gridCol w="2291255">
                  <a:extLst>
                    <a:ext uri="{9D8B030D-6E8A-4147-A177-3AD203B41FA5}">
                      <a16:colId xmlns:a16="http://schemas.microsoft.com/office/drawing/2014/main" val="3367270735"/>
                    </a:ext>
                  </a:extLst>
                </a:gridCol>
                <a:gridCol w="2017986">
                  <a:extLst>
                    <a:ext uri="{9D8B030D-6E8A-4147-A177-3AD203B41FA5}">
                      <a16:colId xmlns:a16="http://schemas.microsoft.com/office/drawing/2014/main" val="4071216804"/>
                    </a:ext>
                  </a:extLst>
                </a:gridCol>
                <a:gridCol w="2354317">
                  <a:extLst>
                    <a:ext uri="{9D8B030D-6E8A-4147-A177-3AD203B41FA5}">
                      <a16:colId xmlns:a16="http://schemas.microsoft.com/office/drawing/2014/main" val="2792758270"/>
                    </a:ext>
                  </a:extLst>
                </a:gridCol>
              </a:tblGrid>
              <a:tr h="596321">
                <a:tc>
                  <a:txBody>
                    <a:bodyPr/>
                    <a:lstStyle/>
                    <a:p>
                      <a:pPr marL="0" marR="0">
                        <a:lnSpc>
                          <a:spcPct val="115000"/>
                        </a:lnSpc>
                        <a:spcBef>
                          <a:spcPts val="0"/>
                        </a:spcBef>
                        <a:spcAft>
                          <a:spcPts val="1000"/>
                        </a:spcAft>
                      </a:pPr>
                      <a:r>
                        <a:rPr lang="en-US" sz="1800">
                          <a:effectLst/>
                        </a:rPr>
                        <a:t> Second generation antipsychotics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Initial oral dose (mg/day)</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Typical oral dose range (mg/day)</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Maximum daily oral dose (mg/day)</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154634125"/>
                  </a:ext>
                </a:extLst>
              </a:tr>
              <a:tr h="294743">
                <a:tc>
                  <a:txBody>
                    <a:bodyPr/>
                    <a:lstStyle/>
                    <a:p>
                      <a:pPr marL="0" marR="0">
                        <a:lnSpc>
                          <a:spcPct val="115000"/>
                        </a:lnSpc>
                        <a:spcBef>
                          <a:spcPts val="0"/>
                        </a:spcBef>
                        <a:spcAft>
                          <a:spcPts val="1000"/>
                        </a:spcAft>
                      </a:pPr>
                      <a:r>
                        <a:rPr lang="en-US" sz="1800">
                          <a:effectLst/>
                        </a:rPr>
                        <a:t>Aripiprazole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10 - 15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10 - 15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30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161186880"/>
                  </a:ext>
                </a:extLst>
              </a:tr>
              <a:tr h="233844">
                <a:tc>
                  <a:txBody>
                    <a:bodyPr/>
                    <a:lstStyle/>
                    <a:p>
                      <a:pPr marL="0" marR="0">
                        <a:lnSpc>
                          <a:spcPct val="115000"/>
                        </a:lnSpc>
                        <a:spcBef>
                          <a:spcPts val="0"/>
                        </a:spcBef>
                        <a:spcAft>
                          <a:spcPts val="1000"/>
                        </a:spcAft>
                      </a:pPr>
                      <a:r>
                        <a:rPr lang="en-US" sz="1800">
                          <a:effectLst/>
                        </a:rPr>
                        <a:t>Asenapine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10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20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20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734051706"/>
                  </a:ext>
                </a:extLst>
              </a:tr>
              <a:tr h="233844">
                <a:tc>
                  <a:txBody>
                    <a:bodyPr/>
                    <a:lstStyle/>
                    <a:p>
                      <a:pPr marL="0" marR="0">
                        <a:lnSpc>
                          <a:spcPct val="115000"/>
                        </a:lnSpc>
                        <a:spcBef>
                          <a:spcPts val="0"/>
                        </a:spcBef>
                        <a:spcAft>
                          <a:spcPts val="1000"/>
                        </a:spcAft>
                      </a:pPr>
                      <a:r>
                        <a:rPr lang="en-US" sz="1800">
                          <a:effectLst/>
                        </a:rPr>
                        <a:t>Asenapine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3.8</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3.8 - 7.6</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7.6</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2275112921"/>
                  </a:ext>
                </a:extLst>
              </a:tr>
              <a:tr h="113091">
                <a:tc>
                  <a:txBody>
                    <a:bodyPr/>
                    <a:lstStyle/>
                    <a:p>
                      <a:pPr marL="0" marR="0">
                        <a:lnSpc>
                          <a:spcPct val="115000"/>
                        </a:lnSpc>
                        <a:spcBef>
                          <a:spcPts val="0"/>
                        </a:spcBef>
                        <a:spcAft>
                          <a:spcPts val="1000"/>
                        </a:spcAft>
                      </a:pPr>
                      <a:r>
                        <a:rPr lang="en-US" sz="1800">
                          <a:effectLst/>
                        </a:rPr>
                        <a:t>Brexpiprazole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1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2 - 4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4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10129386"/>
                  </a:ext>
                </a:extLst>
              </a:tr>
              <a:tr h="113091">
                <a:tc>
                  <a:txBody>
                    <a:bodyPr/>
                    <a:lstStyle/>
                    <a:p>
                      <a:pPr marL="0" marR="0">
                        <a:lnSpc>
                          <a:spcPct val="115000"/>
                        </a:lnSpc>
                        <a:spcBef>
                          <a:spcPts val="0"/>
                        </a:spcBef>
                        <a:spcAft>
                          <a:spcPts val="1000"/>
                        </a:spcAft>
                      </a:pPr>
                      <a:r>
                        <a:rPr lang="en-US" sz="1800">
                          <a:effectLst/>
                        </a:rPr>
                        <a:t>Cariprazine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1.5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1.5 - 6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6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213886858"/>
                  </a:ext>
                </a:extLst>
              </a:tr>
              <a:tr h="292072">
                <a:tc>
                  <a:txBody>
                    <a:bodyPr/>
                    <a:lstStyle/>
                    <a:p>
                      <a:pPr marL="0" marR="0">
                        <a:lnSpc>
                          <a:spcPct val="115000"/>
                        </a:lnSpc>
                        <a:spcBef>
                          <a:spcPts val="0"/>
                        </a:spcBef>
                        <a:spcAft>
                          <a:spcPts val="1000"/>
                        </a:spcAft>
                      </a:pPr>
                      <a:r>
                        <a:rPr lang="en-US" sz="1800">
                          <a:effectLst/>
                        </a:rPr>
                        <a:t>Clozapine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12.5 - 25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300 - 450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900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4221240230"/>
                  </a:ext>
                </a:extLst>
              </a:tr>
              <a:tr h="113091">
                <a:tc>
                  <a:txBody>
                    <a:bodyPr/>
                    <a:lstStyle/>
                    <a:p>
                      <a:pPr marL="0" marR="0">
                        <a:lnSpc>
                          <a:spcPct val="115000"/>
                        </a:lnSpc>
                        <a:spcBef>
                          <a:spcPts val="0"/>
                        </a:spcBef>
                        <a:spcAft>
                          <a:spcPts val="1000"/>
                        </a:spcAft>
                      </a:pPr>
                      <a:r>
                        <a:rPr lang="en-US" sz="1800">
                          <a:effectLst/>
                        </a:rPr>
                        <a:t>Iloperidone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2</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12 - 24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24</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720918726"/>
                  </a:ext>
                </a:extLst>
              </a:tr>
              <a:tr h="113091">
                <a:tc>
                  <a:txBody>
                    <a:bodyPr/>
                    <a:lstStyle/>
                    <a:p>
                      <a:pPr marL="0" marR="0">
                        <a:lnSpc>
                          <a:spcPct val="115000"/>
                        </a:lnSpc>
                        <a:spcBef>
                          <a:spcPts val="0"/>
                        </a:spcBef>
                        <a:spcAft>
                          <a:spcPts val="1000"/>
                        </a:spcAft>
                      </a:pPr>
                      <a:r>
                        <a:rPr lang="en-US" sz="1800">
                          <a:effectLst/>
                        </a:rPr>
                        <a:t>Lurasidone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40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40 - 120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160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785005694"/>
                  </a:ext>
                </a:extLst>
              </a:tr>
              <a:tr h="113091">
                <a:tc>
                  <a:txBody>
                    <a:bodyPr/>
                    <a:lstStyle/>
                    <a:p>
                      <a:pPr marL="0" marR="0">
                        <a:lnSpc>
                          <a:spcPct val="115000"/>
                        </a:lnSpc>
                        <a:spcBef>
                          <a:spcPts val="0"/>
                        </a:spcBef>
                        <a:spcAft>
                          <a:spcPts val="1000"/>
                        </a:spcAft>
                      </a:pPr>
                      <a:r>
                        <a:rPr lang="en-US" sz="1800">
                          <a:effectLst/>
                        </a:rPr>
                        <a:t>Olanzapine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5 - 10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10 - 20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20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2987427497"/>
                  </a:ext>
                </a:extLst>
              </a:tr>
              <a:tr h="113091">
                <a:tc>
                  <a:txBody>
                    <a:bodyPr/>
                    <a:lstStyle/>
                    <a:p>
                      <a:pPr marL="0" marR="0">
                        <a:lnSpc>
                          <a:spcPct val="115000"/>
                        </a:lnSpc>
                        <a:spcBef>
                          <a:spcPts val="0"/>
                        </a:spcBef>
                        <a:spcAft>
                          <a:spcPts val="1000"/>
                        </a:spcAft>
                      </a:pPr>
                      <a:r>
                        <a:rPr lang="en-US" sz="1800">
                          <a:effectLst/>
                        </a:rPr>
                        <a:t>Paliperidone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6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3 - 12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12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2497713320"/>
                  </a:ext>
                </a:extLst>
              </a:tr>
              <a:tr h="233844">
                <a:tc>
                  <a:txBody>
                    <a:bodyPr/>
                    <a:lstStyle/>
                    <a:p>
                      <a:pPr marL="0" marR="0">
                        <a:lnSpc>
                          <a:spcPct val="115000"/>
                        </a:lnSpc>
                        <a:spcBef>
                          <a:spcPts val="0"/>
                        </a:spcBef>
                        <a:spcAft>
                          <a:spcPts val="1000"/>
                        </a:spcAft>
                      </a:pPr>
                      <a:r>
                        <a:rPr lang="en-US" sz="1800">
                          <a:effectLst/>
                        </a:rPr>
                        <a:t>Quetiapine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IR: 50; XR: 300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400 - 800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800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333368183"/>
                  </a:ext>
                </a:extLst>
              </a:tr>
              <a:tr h="113091">
                <a:tc>
                  <a:txBody>
                    <a:bodyPr/>
                    <a:lstStyle/>
                    <a:p>
                      <a:pPr marL="0" marR="0">
                        <a:lnSpc>
                          <a:spcPct val="115000"/>
                        </a:lnSpc>
                        <a:spcBef>
                          <a:spcPts val="0"/>
                        </a:spcBef>
                        <a:spcAft>
                          <a:spcPts val="1000"/>
                        </a:spcAft>
                      </a:pPr>
                      <a:r>
                        <a:rPr lang="en-US" sz="1800">
                          <a:effectLst/>
                        </a:rPr>
                        <a:t>Risperidone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2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2 - 8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8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818748751"/>
                  </a:ext>
                </a:extLst>
              </a:tr>
              <a:tr h="113091">
                <a:tc>
                  <a:txBody>
                    <a:bodyPr/>
                    <a:lstStyle/>
                    <a:p>
                      <a:pPr marL="0" marR="0">
                        <a:lnSpc>
                          <a:spcPct val="115000"/>
                        </a:lnSpc>
                        <a:spcBef>
                          <a:spcPts val="0"/>
                        </a:spcBef>
                        <a:spcAft>
                          <a:spcPts val="1000"/>
                        </a:spcAft>
                      </a:pPr>
                      <a:r>
                        <a:rPr lang="en-US" sz="1800">
                          <a:effectLst/>
                        </a:rPr>
                        <a:t>Ziprasidone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40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80 - 160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rPr>
                        <a:t>320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1502230739"/>
                  </a:ext>
                </a:extLst>
              </a:tr>
            </a:tbl>
          </a:graphicData>
        </a:graphic>
      </p:graphicFrame>
      <p:sp>
        <p:nvSpPr>
          <p:cNvPr id="5" name="Rectangle 1">
            <a:extLst>
              <a:ext uri="{FF2B5EF4-FFF2-40B4-BE49-F238E27FC236}">
                <a16:creationId xmlns:a16="http://schemas.microsoft.com/office/drawing/2014/main" id="{D2D7AC9B-175D-431D-8A6A-4F854D752CC9}"/>
              </a:ext>
            </a:extLst>
          </p:cNvPr>
          <p:cNvSpPr>
            <a:spLocks noChangeArrowheads="1"/>
          </p:cNvSpPr>
          <p:nvPr/>
        </p:nvSpPr>
        <p:spPr bwMode="auto">
          <a:xfrm>
            <a:off x="2301875" y="1565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491432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47CE9A3-0364-45EB-975C-DC70DBBB0B2E}"/>
              </a:ext>
            </a:extLst>
          </p:cNvPr>
          <p:cNvSpPr/>
          <p:nvPr/>
        </p:nvSpPr>
        <p:spPr>
          <a:xfrm>
            <a:off x="0" y="5922335"/>
            <a:ext cx="9144000" cy="93566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863E51-D2BB-46CE-9492-DCCF23C5FFEE}"/>
              </a:ext>
            </a:extLst>
          </p:cNvPr>
          <p:cNvSpPr>
            <a:spLocks noGrp="1"/>
          </p:cNvSpPr>
          <p:nvPr>
            <p:ph type="title"/>
          </p:nvPr>
        </p:nvSpPr>
        <p:spPr/>
        <p:txBody>
          <a:bodyPr>
            <a:normAutofit fontScale="90000"/>
          </a:bodyPr>
          <a:lstStyle/>
          <a:p>
            <a:r>
              <a:rPr lang="en-US" dirty="0"/>
              <a:t>Antipsychotic Medications</a:t>
            </a:r>
            <a:br>
              <a:rPr lang="en-US" dirty="0"/>
            </a:br>
            <a:r>
              <a:rPr lang="en-US" dirty="0"/>
              <a:t>- </a:t>
            </a:r>
            <a:r>
              <a:rPr lang="en-US" sz="2200" dirty="0"/>
              <a:t>relative side effects</a:t>
            </a:r>
            <a:endParaRPr lang="en-US" dirty="0"/>
          </a:p>
        </p:txBody>
      </p:sp>
      <p:graphicFrame>
        <p:nvGraphicFramePr>
          <p:cNvPr id="5" name="Table 4">
            <a:extLst>
              <a:ext uri="{FF2B5EF4-FFF2-40B4-BE49-F238E27FC236}">
                <a16:creationId xmlns:a16="http://schemas.microsoft.com/office/drawing/2014/main" id="{EBCBB6F4-309E-470A-BD31-715268689ACE}"/>
              </a:ext>
            </a:extLst>
          </p:cNvPr>
          <p:cNvGraphicFramePr>
            <a:graphicFrameLocks noGrp="1"/>
          </p:cNvGraphicFramePr>
          <p:nvPr>
            <p:extLst>
              <p:ext uri="{D42A27DB-BD31-4B8C-83A1-F6EECF244321}">
                <p14:modId xmlns:p14="http://schemas.microsoft.com/office/powerpoint/2010/main" val="1855704770"/>
              </p:ext>
            </p:extLst>
          </p:nvPr>
        </p:nvGraphicFramePr>
        <p:xfrm>
          <a:off x="283890" y="1015562"/>
          <a:ext cx="8576220" cy="5557214"/>
        </p:xfrm>
        <a:graphic>
          <a:graphicData uri="http://schemas.openxmlformats.org/drawingml/2006/table">
            <a:tbl>
              <a:tblPr firstRow="1" firstCol="1" bandRow="1">
                <a:tableStyleId>{5C22544A-7EE6-4342-B048-85BDC9FD1C3A}</a:tableStyleId>
              </a:tblPr>
              <a:tblGrid>
                <a:gridCol w="1523889">
                  <a:extLst>
                    <a:ext uri="{9D8B030D-6E8A-4147-A177-3AD203B41FA5}">
                      <a16:colId xmlns:a16="http://schemas.microsoft.com/office/drawing/2014/main" val="967367540"/>
                    </a:ext>
                  </a:extLst>
                </a:gridCol>
                <a:gridCol w="1334851">
                  <a:extLst>
                    <a:ext uri="{9D8B030D-6E8A-4147-A177-3AD203B41FA5}">
                      <a16:colId xmlns:a16="http://schemas.microsoft.com/office/drawing/2014/main" val="1576849518"/>
                    </a:ext>
                  </a:extLst>
                </a:gridCol>
                <a:gridCol w="1429370">
                  <a:extLst>
                    <a:ext uri="{9D8B030D-6E8A-4147-A177-3AD203B41FA5}">
                      <a16:colId xmlns:a16="http://schemas.microsoft.com/office/drawing/2014/main" val="960046779"/>
                    </a:ext>
                  </a:extLst>
                </a:gridCol>
                <a:gridCol w="1429370">
                  <a:extLst>
                    <a:ext uri="{9D8B030D-6E8A-4147-A177-3AD203B41FA5}">
                      <a16:colId xmlns:a16="http://schemas.microsoft.com/office/drawing/2014/main" val="1140757315"/>
                    </a:ext>
                  </a:extLst>
                </a:gridCol>
                <a:gridCol w="1429370">
                  <a:extLst>
                    <a:ext uri="{9D8B030D-6E8A-4147-A177-3AD203B41FA5}">
                      <a16:colId xmlns:a16="http://schemas.microsoft.com/office/drawing/2014/main" val="3312161504"/>
                    </a:ext>
                  </a:extLst>
                </a:gridCol>
                <a:gridCol w="1429370">
                  <a:extLst>
                    <a:ext uri="{9D8B030D-6E8A-4147-A177-3AD203B41FA5}">
                      <a16:colId xmlns:a16="http://schemas.microsoft.com/office/drawing/2014/main" val="4239946129"/>
                    </a:ext>
                  </a:extLst>
                </a:gridCol>
              </a:tblGrid>
              <a:tr h="0">
                <a:tc>
                  <a:txBody>
                    <a:bodyPr/>
                    <a:lstStyle/>
                    <a:p>
                      <a:pPr marL="0" marR="0" algn="l">
                        <a:lnSpc>
                          <a:spcPct val="115000"/>
                        </a:lnSpc>
                        <a:spcBef>
                          <a:spcPts val="0"/>
                        </a:spcBef>
                        <a:spcAft>
                          <a:spcPts val="1000"/>
                        </a:spcAft>
                      </a:pPr>
                      <a:r>
                        <a:rPr lang="en-US" sz="1400">
                          <a:effectLst/>
                        </a:rPr>
                        <a:t> </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dirty="0">
                          <a:effectLst/>
                        </a:rPr>
                        <a:t>Akathisia</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Parkinsonism</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Dystonia</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Tardive dyskinesia</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Hyper-prolactinemia</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67484999"/>
                  </a:ext>
                </a:extLst>
              </a:tr>
              <a:tr h="0">
                <a:tc>
                  <a:txBody>
                    <a:bodyPr/>
                    <a:lstStyle/>
                    <a:p>
                      <a:pPr marL="0" marR="0" algn="l">
                        <a:lnSpc>
                          <a:spcPct val="115000"/>
                        </a:lnSpc>
                        <a:spcBef>
                          <a:spcPts val="0"/>
                        </a:spcBef>
                        <a:spcAft>
                          <a:spcPts val="1000"/>
                        </a:spcAft>
                      </a:pPr>
                      <a:r>
                        <a:rPr lang="en-US" sz="1400">
                          <a:effectLst/>
                        </a:rPr>
                        <a:t>Chlorpromazine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24878459"/>
                  </a:ext>
                </a:extLst>
              </a:tr>
              <a:tr h="0">
                <a:tc>
                  <a:txBody>
                    <a:bodyPr/>
                    <a:lstStyle/>
                    <a:p>
                      <a:pPr marL="0" marR="0" algn="l">
                        <a:lnSpc>
                          <a:spcPct val="115000"/>
                        </a:lnSpc>
                        <a:spcBef>
                          <a:spcPts val="0"/>
                        </a:spcBef>
                        <a:spcAft>
                          <a:spcPts val="1000"/>
                        </a:spcAft>
                      </a:pPr>
                      <a:r>
                        <a:rPr lang="en-US" sz="1400">
                          <a:effectLst/>
                        </a:rPr>
                        <a:t>Fluphenazine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66712881"/>
                  </a:ext>
                </a:extLst>
              </a:tr>
              <a:tr h="0">
                <a:tc>
                  <a:txBody>
                    <a:bodyPr/>
                    <a:lstStyle/>
                    <a:p>
                      <a:pPr marL="0" marR="0" algn="l">
                        <a:lnSpc>
                          <a:spcPct val="115000"/>
                        </a:lnSpc>
                        <a:spcBef>
                          <a:spcPts val="0"/>
                        </a:spcBef>
                        <a:spcAft>
                          <a:spcPts val="1000"/>
                        </a:spcAft>
                      </a:pPr>
                      <a:r>
                        <a:rPr lang="en-US" sz="1400">
                          <a:effectLst/>
                        </a:rPr>
                        <a:t>Haloperidol</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51428535"/>
                  </a:ext>
                </a:extLst>
              </a:tr>
              <a:tr h="0">
                <a:tc>
                  <a:txBody>
                    <a:bodyPr/>
                    <a:lstStyle/>
                    <a:p>
                      <a:pPr marL="0" marR="0" algn="l">
                        <a:lnSpc>
                          <a:spcPct val="115000"/>
                        </a:lnSpc>
                        <a:spcBef>
                          <a:spcPts val="0"/>
                        </a:spcBef>
                        <a:spcAft>
                          <a:spcPts val="1000"/>
                        </a:spcAft>
                      </a:pPr>
                      <a:r>
                        <a:rPr lang="en-US" sz="1400">
                          <a:effectLst/>
                        </a:rPr>
                        <a:t>Loxapine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45105770"/>
                  </a:ext>
                </a:extLst>
              </a:tr>
              <a:tr h="0">
                <a:tc>
                  <a:txBody>
                    <a:bodyPr/>
                    <a:lstStyle/>
                    <a:p>
                      <a:pPr marL="0" marR="0" algn="l">
                        <a:lnSpc>
                          <a:spcPct val="115000"/>
                        </a:lnSpc>
                        <a:spcBef>
                          <a:spcPts val="0"/>
                        </a:spcBef>
                        <a:spcAft>
                          <a:spcPts val="1000"/>
                        </a:spcAft>
                      </a:pPr>
                      <a:r>
                        <a:rPr lang="en-US" sz="1400">
                          <a:effectLst/>
                        </a:rPr>
                        <a:t>Molindone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67249663"/>
                  </a:ext>
                </a:extLst>
              </a:tr>
              <a:tr h="0">
                <a:tc>
                  <a:txBody>
                    <a:bodyPr/>
                    <a:lstStyle/>
                    <a:p>
                      <a:pPr marL="0" marR="0" algn="l">
                        <a:lnSpc>
                          <a:spcPct val="115000"/>
                        </a:lnSpc>
                        <a:spcBef>
                          <a:spcPts val="0"/>
                        </a:spcBef>
                        <a:spcAft>
                          <a:spcPts val="1000"/>
                        </a:spcAft>
                      </a:pPr>
                      <a:r>
                        <a:rPr lang="en-US" sz="1400">
                          <a:effectLst/>
                        </a:rPr>
                        <a:t>Perphenazine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69446561"/>
                  </a:ext>
                </a:extLst>
              </a:tr>
              <a:tr h="0">
                <a:tc>
                  <a:txBody>
                    <a:bodyPr/>
                    <a:lstStyle/>
                    <a:p>
                      <a:pPr marL="0" marR="0" algn="l">
                        <a:lnSpc>
                          <a:spcPct val="115000"/>
                        </a:lnSpc>
                        <a:spcBef>
                          <a:spcPts val="0"/>
                        </a:spcBef>
                        <a:spcAft>
                          <a:spcPts val="1000"/>
                        </a:spcAft>
                      </a:pPr>
                      <a:r>
                        <a:rPr lang="en-US" sz="1400">
                          <a:effectLst/>
                        </a:rPr>
                        <a:t>Pimozide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39139499"/>
                  </a:ext>
                </a:extLst>
              </a:tr>
              <a:tr h="0">
                <a:tc>
                  <a:txBody>
                    <a:bodyPr/>
                    <a:lstStyle/>
                    <a:p>
                      <a:pPr marL="0" marR="0" algn="l">
                        <a:lnSpc>
                          <a:spcPct val="115000"/>
                        </a:lnSpc>
                        <a:spcBef>
                          <a:spcPts val="0"/>
                        </a:spcBef>
                        <a:spcAft>
                          <a:spcPts val="1000"/>
                        </a:spcAft>
                      </a:pPr>
                      <a:r>
                        <a:rPr lang="en-US" sz="1400">
                          <a:effectLst/>
                        </a:rPr>
                        <a:t>Thioridazine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20204646"/>
                  </a:ext>
                </a:extLst>
              </a:tr>
              <a:tr h="0">
                <a:tc>
                  <a:txBody>
                    <a:bodyPr/>
                    <a:lstStyle/>
                    <a:p>
                      <a:pPr marL="0" marR="0" algn="l">
                        <a:lnSpc>
                          <a:spcPct val="115000"/>
                        </a:lnSpc>
                        <a:spcBef>
                          <a:spcPts val="0"/>
                        </a:spcBef>
                        <a:spcAft>
                          <a:spcPts val="1000"/>
                        </a:spcAft>
                      </a:pPr>
                      <a:r>
                        <a:rPr lang="en-US" sz="1400">
                          <a:effectLst/>
                        </a:rPr>
                        <a:t>Thiothixene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67763617"/>
                  </a:ext>
                </a:extLst>
              </a:tr>
              <a:tr h="0">
                <a:tc>
                  <a:txBody>
                    <a:bodyPr/>
                    <a:lstStyle/>
                    <a:p>
                      <a:pPr marL="0" marR="0" algn="l">
                        <a:lnSpc>
                          <a:spcPct val="115000"/>
                        </a:lnSpc>
                        <a:spcBef>
                          <a:spcPts val="0"/>
                        </a:spcBef>
                        <a:spcAft>
                          <a:spcPts val="1000"/>
                        </a:spcAft>
                      </a:pPr>
                      <a:r>
                        <a:rPr lang="en-US" sz="1400">
                          <a:effectLst/>
                        </a:rPr>
                        <a:t>Trifluoperazine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dirty="0">
                          <a:effectLst/>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12604935"/>
                  </a:ext>
                </a:extLst>
              </a:tr>
              <a:tr h="0">
                <a:tc>
                  <a:txBody>
                    <a:bodyPr/>
                    <a:lstStyle/>
                    <a:p>
                      <a:pPr marL="0" marR="0" algn="l">
                        <a:lnSpc>
                          <a:spcPct val="115000"/>
                        </a:lnSpc>
                        <a:spcBef>
                          <a:spcPts val="0"/>
                        </a:spcBef>
                        <a:spcAft>
                          <a:spcPts val="1000"/>
                        </a:spcAft>
                      </a:pPr>
                      <a:r>
                        <a:rPr lang="en-US" sz="1400">
                          <a:effectLst/>
                        </a:rPr>
                        <a:t>Aripiprazole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8216144"/>
                  </a:ext>
                </a:extLst>
              </a:tr>
              <a:tr h="0">
                <a:tc>
                  <a:txBody>
                    <a:bodyPr/>
                    <a:lstStyle/>
                    <a:p>
                      <a:pPr marL="0" marR="0" algn="l">
                        <a:lnSpc>
                          <a:spcPct val="115000"/>
                        </a:lnSpc>
                        <a:spcBef>
                          <a:spcPts val="0"/>
                        </a:spcBef>
                        <a:spcAft>
                          <a:spcPts val="1000"/>
                        </a:spcAft>
                      </a:pPr>
                      <a:r>
                        <a:rPr lang="en-US" sz="1400">
                          <a:effectLst/>
                        </a:rPr>
                        <a:t>Asenapine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dirty="0">
                          <a:effectLst/>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76018565"/>
                  </a:ext>
                </a:extLst>
              </a:tr>
              <a:tr h="0">
                <a:tc>
                  <a:txBody>
                    <a:bodyPr/>
                    <a:lstStyle/>
                    <a:p>
                      <a:pPr marL="0" marR="0" algn="l">
                        <a:lnSpc>
                          <a:spcPct val="115000"/>
                        </a:lnSpc>
                        <a:spcBef>
                          <a:spcPts val="0"/>
                        </a:spcBef>
                        <a:spcAft>
                          <a:spcPts val="1000"/>
                        </a:spcAft>
                      </a:pPr>
                      <a:r>
                        <a:rPr lang="en-US" sz="1400">
                          <a:effectLst/>
                        </a:rPr>
                        <a:t>Brexpiprazole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50203856"/>
                  </a:ext>
                </a:extLst>
              </a:tr>
              <a:tr h="0">
                <a:tc>
                  <a:txBody>
                    <a:bodyPr/>
                    <a:lstStyle/>
                    <a:p>
                      <a:pPr marL="0" marR="0" algn="l">
                        <a:lnSpc>
                          <a:spcPct val="115000"/>
                        </a:lnSpc>
                        <a:spcBef>
                          <a:spcPts val="0"/>
                        </a:spcBef>
                        <a:spcAft>
                          <a:spcPts val="1000"/>
                        </a:spcAft>
                      </a:pPr>
                      <a:r>
                        <a:rPr lang="en-US" sz="1400">
                          <a:effectLst/>
                        </a:rPr>
                        <a:t>Cariprazine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70097592"/>
                  </a:ext>
                </a:extLst>
              </a:tr>
              <a:tr h="0">
                <a:tc>
                  <a:txBody>
                    <a:bodyPr/>
                    <a:lstStyle/>
                    <a:p>
                      <a:pPr marL="0" marR="0" algn="l">
                        <a:lnSpc>
                          <a:spcPct val="115000"/>
                        </a:lnSpc>
                        <a:spcBef>
                          <a:spcPts val="0"/>
                        </a:spcBef>
                        <a:spcAft>
                          <a:spcPts val="1000"/>
                        </a:spcAft>
                      </a:pPr>
                      <a:r>
                        <a:rPr lang="en-US" sz="1400">
                          <a:effectLst/>
                        </a:rPr>
                        <a:t>Clozapine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82369773"/>
                  </a:ext>
                </a:extLst>
              </a:tr>
              <a:tr h="0">
                <a:tc>
                  <a:txBody>
                    <a:bodyPr/>
                    <a:lstStyle/>
                    <a:p>
                      <a:pPr marL="0" marR="0" algn="l">
                        <a:lnSpc>
                          <a:spcPct val="115000"/>
                        </a:lnSpc>
                        <a:spcBef>
                          <a:spcPts val="0"/>
                        </a:spcBef>
                        <a:spcAft>
                          <a:spcPts val="1000"/>
                        </a:spcAft>
                      </a:pPr>
                      <a:r>
                        <a:rPr lang="en-US" sz="1400">
                          <a:effectLst/>
                        </a:rPr>
                        <a:t>Iloperidone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67796008"/>
                  </a:ext>
                </a:extLst>
              </a:tr>
              <a:tr h="0">
                <a:tc>
                  <a:txBody>
                    <a:bodyPr/>
                    <a:lstStyle/>
                    <a:p>
                      <a:pPr marL="0" marR="0" algn="l">
                        <a:lnSpc>
                          <a:spcPct val="115000"/>
                        </a:lnSpc>
                        <a:spcBef>
                          <a:spcPts val="0"/>
                        </a:spcBef>
                        <a:spcAft>
                          <a:spcPts val="1000"/>
                        </a:spcAft>
                      </a:pPr>
                      <a:r>
                        <a:rPr lang="en-US" sz="1400">
                          <a:effectLst/>
                        </a:rPr>
                        <a:t>Lurasidone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61272748"/>
                  </a:ext>
                </a:extLst>
              </a:tr>
              <a:tr h="0">
                <a:tc>
                  <a:txBody>
                    <a:bodyPr/>
                    <a:lstStyle/>
                    <a:p>
                      <a:pPr marL="0" marR="0" algn="l">
                        <a:lnSpc>
                          <a:spcPct val="115000"/>
                        </a:lnSpc>
                        <a:spcBef>
                          <a:spcPts val="0"/>
                        </a:spcBef>
                        <a:spcAft>
                          <a:spcPts val="1000"/>
                        </a:spcAft>
                      </a:pPr>
                      <a:r>
                        <a:rPr lang="en-US" sz="1400">
                          <a:effectLst/>
                        </a:rPr>
                        <a:t>Olanzapine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19061861"/>
                  </a:ext>
                </a:extLst>
              </a:tr>
              <a:tr h="0">
                <a:tc>
                  <a:txBody>
                    <a:bodyPr/>
                    <a:lstStyle/>
                    <a:p>
                      <a:pPr marL="0" marR="0" algn="l">
                        <a:lnSpc>
                          <a:spcPct val="115000"/>
                        </a:lnSpc>
                        <a:spcBef>
                          <a:spcPts val="0"/>
                        </a:spcBef>
                        <a:spcAft>
                          <a:spcPts val="1000"/>
                        </a:spcAft>
                      </a:pPr>
                      <a:r>
                        <a:rPr lang="en-US" sz="1400">
                          <a:effectLst/>
                        </a:rPr>
                        <a:t>Paliperidone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dirty="0">
                          <a:effectLst/>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56818008"/>
                  </a:ext>
                </a:extLst>
              </a:tr>
              <a:tr h="0">
                <a:tc>
                  <a:txBody>
                    <a:bodyPr/>
                    <a:lstStyle/>
                    <a:p>
                      <a:pPr marL="0" marR="0" algn="l">
                        <a:lnSpc>
                          <a:spcPct val="115000"/>
                        </a:lnSpc>
                        <a:spcBef>
                          <a:spcPts val="0"/>
                        </a:spcBef>
                        <a:spcAft>
                          <a:spcPts val="1000"/>
                        </a:spcAft>
                      </a:pPr>
                      <a:r>
                        <a:rPr lang="en-US" sz="1400" dirty="0">
                          <a:effectLst/>
                        </a:rPr>
                        <a:t>Quetiapine</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dirty="0">
                          <a:effectLst/>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15482728"/>
                  </a:ext>
                </a:extLst>
              </a:tr>
              <a:tr h="0">
                <a:tc>
                  <a:txBody>
                    <a:bodyPr/>
                    <a:lstStyle/>
                    <a:p>
                      <a:pPr marL="0" marR="0" algn="l">
                        <a:lnSpc>
                          <a:spcPct val="115000"/>
                        </a:lnSpc>
                        <a:spcBef>
                          <a:spcPts val="0"/>
                        </a:spcBef>
                        <a:spcAft>
                          <a:spcPts val="1000"/>
                        </a:spcAft>
                      </a:pPr>
                      <a:r>
                        <a:rPr lang="en-US" sz="1400" dirty="0">
                          <a:effectLst/>
                        </a:rPr>
                        <a:t>Risperidone</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dirty="0">
                          <a:effectLst/>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49350340"/>
                  </a:ext>
                </a:extLst>
              </a:tr>
              <a:tr h="0">
                <a:tc>
                  <a:txBody>
                    <a:bodyPr/>
                    <a:lstStyle/>
                    <a:p>
                      <a:pPr marL="0" marR="0" algn="l">
                        <a:lnSpc>
                          <a:spcPct val="115000"/>
                        </a:lnSpc>
                        <a:spcBef>
                          <a:spcPts val="0"/>
                        </a:spcBef>
                        <a:spcAft>
                          <a:spcPts val="1000"/>
                        </a:spcAft>
                      </a:pPr>
                      <a:r>
                        <a:rPr lang="en-US" sz="1400" dirty="0">
                          <a:effectLst/>
                        </a:rPr>
                        <a:t>Ziprasidone</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dirty="0">
                          <a:effectLst/>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dirty="0">
                          <a:effectLst/>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58756639"/>
                  </a:ext>
                </a:extLst>
              </a:tr>
            </a:tbl>
          </a:graphicData>
        </a:graphic>
      </p:graphicFrame>
      <p:sp>
        <p:nvSpPr>
          <p:cNvPr id="3" name="Title 1">
            <a:extLst>
              <a:ext uri="{FF2B5EF4-FFF2-40B4-BE49-F238E27FC236}">
                <a16:creationId xmlns:a16="http://schemas.microsoft.com/office/drawing/2014/main" id="{34734493-5325-454D-BD43-FD2050F86833}"/>
              </a:ext>
            </a:extLst>
          </p:cNvPr>
          <p:cNvSpPr txBox="1">
            <a:spLocks/>
          </p:cNvSpPr>
          <p:nvPr/>
        </p:nvSpPr>
        <p:spPr>
          <a:xfrm>
            <a:off x="51955" y="6550212"/>
            <a:ext cx="2836718" cy="307789"/>
          </a:xfrm>
          <a:prstGeom prst="rect">
            <a:avLst/>
          </a:prstGeom>
        </p:spPr>
        <p:txBody>
          <a:bodyPr vert="horz" lIns="91440" tIns="45720" rIns="91440" bIns="45720" rtlCol="0" anchor="ctr">
            <a:normAutofit fontScale="92500"/>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baseline="0" dirty="0">
                <a:latin typeface="+mn-lt"/>
              </a:rPr>
              <a:t>+ = seldom;  ++ = sometimes;  +++ = often</a:t>
            </a:r>
          </a:p>
        </p:txBody>
      </p:sp>
    </p:spTree>
    <p:extLst>
      <p:ext uri="{BB962C8B-B14F-4D97-AF65-F5344CB8AC3E}">
        <p14:creationId xmlns:p14="http://schemas.microsoft.com/office/powerpoint/2010/main" val="5453168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47CE9A3-0364-45EB-975C-DC70DBBB0B2E}"/>
              </a:ext>
            </a:extLst>
          </p:cNvPr>
          <p:cNvSpPr/>
          <p:nvPr/>
        </p:nvSpPr>
        <p:spPr>
          <a:xfrm>
            <a:off x="0" y="5922335"/>
            <a:ext cx="9144000" cy="94605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863E51-D2BB-46CE-9492-DCCF23C5FFEE}"/>
              </a:ext>
            </a:extLst>
          </p:cNvPr>
          <p:cNvSpPr>
            <a:spLocks noGrp="1"/>
          </p:cNvSpPr>
          <p:nvPr>
            <p:ph type="title"/>
          </p:nvPr>
        </p:nvSpPr>
        <p:spPr/>
        <p:txBody>
          <a:bodyPr>
            <a:normAutofit fontScale="90000"/>
          </a:bodyPr>
          <a:lstStyle/>
          <a:p>
            <a:r>
              <a:rPr lang="en-US" dirty="0"/>
              <a:t>Antipsychotic Medications</a:t>
            </a:r>
            <a:br>
              <a:rPr lang="en-US" dirty="0"/>
            </a:br>
            <a:r>
              <a:rPr lang="en-US" dirty="0"/>
              <a:t>- </a:t>
            </a:r>
            <a:r>
              <a:rPr lang="en-US" sz="2200" dirty="0"/>
              <a:t>relative side effects</a:t>
            </a:r>
            <a:endParaRPr lang="en-US" dirty="0"/>
          </a:p>
        </p:txBody>
      </p:sp>
      <p:graphicFrame>
        <p:nvGraphicFramePr>
          <p:cNvPr id="3" name="Table 2">
            <a:extLst>
              <a:ext uri="{FF2B5EF4-FFF2-40B4-BE49-F238E27FC236}">
                <a16:creationId xmlns:a16="http://schemas.microsoft.com/office/drawing/2014/main" id="{AD926006-084B-4731-A9EB-9DA74D8AE1BB}"/>
              </a:ext>
            </a:extLst>
          </p:cNvPr>
          <p:cNvGraphicFramePr>
            <a:graphicFrameLocks noGrp="1"/>
          </p:cNvGraphicFramePr>
          <p:nvPr>
            <p:extLst>
              <p:ext uri="{D42A27DB-BD31-4B8C-83A1-F6EECF244321}">
                <p14:modId xmlns:p14="http://schemas.microsoft.com/office/powerpoint/2010/main" val="4103418679"/>
              </p:ext>
            </p:extLst>
          </p:nvPr>
        </p:nvGraphicFramePr>
        <p:xfrm>
          <a:off x="335280" y="1215315"/>
          <a:ext cx="8388308" cy="5334896"/>
        </p:xfrm>
        <a:graphic>
          <a:graphicData uri="http://schemas.openxmlformats.org/drawingml/2006/table">
            <a:tbl>
              <a:tblPr firstRow="1" firstCol="1" bandRow="1">
                <a:tableStyleId>{5C22544A-7EE6-4342-B048-85BDC9FD1C3A}</a:tableStyleId>
              </a:tblPr>
              <a:tblGrid>
                <a:gridCol w="1676212">
                  <a:extLst>
                    <a:ext uri="{9D8B030D-6E8A-4147-A177-3AD203B41FA5}">
                      <a16:colId xmlns:a16="http://schemas.microsoft.com/office/drawing/2014/main" val="3541123704"/>
                    </a:ext>
                  </a:extLst>
                </a:gridCol>
                <a:gridCol w="1678024">
                  <a:extLst>
                    <a:ext uri="{9D8B030D-6E8A-4147-A177-3AD203B41FA5}">
                      <a16:colId xmlns:a16="http://schemas.microsoft.com/office/drawing/2014/main" val="347967108"/>
                    </a:ext>
                  </a:extLst>
                </a:gridCol>
                <a:gridCol w="1678024">
                  <a:extLst>
                    <a:ext uri="{9D8B030D-6E8A-4147-A177-3AD203B41FA5}">
                      <a16:colId xmlns:a16="http://schemas.microsoft.com/office/drawing/2014/main" val="99397657"/>
                    </a:ext>
                  </a:extLst>
                </a:gridCol>
                <a:gridCol w="1678024">
                  <a:extLst>
                    <a:ext uri="{9D8B030D-6E8A-4147-A177-3AD203B41FA5}">
                      <a16:colId xmlns:a16="http://schemas.microsoft.com/office/drawing/2014/main" val="4173277157"/>
                    </a:ext>
                  </a:extLst>
                </a:gridCol>
                <a:gridCol w="1678024">
                  <a:extLst>
                    <a:ext uri="{9D8B030D-6E8A-4147-A177-3AD203B41FA5}">
                      <a16:colId xmlns:a16="http://schemas.microsoft.com/office/drawing/2014/main" val="2868445189"/>
                    </a:ext>
                  </a:extLst>
                </a:gridCol>
              </a:tblGrid>
              <a:tr h="231952">
                <a:tc>
                  <a:txBody>
                    <a:bodyPr/>
                    <a:lstStyle/>
                    <a:p>
                      <a:pPr marL="0" marR="0" algn="l">
                        <a:lnSpc>
                          <a:spcPct val="115000"/>
                        </a:lnSpc>
                        <a:spcBef>
                          <a:spcPts val="0"/>
                        </a:spcBef>
                        <a:spcAft>
                          <a:spcPts val="1000"/>
                        </a:spcAft>
                      </a:pPr>
                      <a:r>
                        <a:rPr lang="en-US" sz="1400">
                          <a:effectLst/>
                        </a:rPr>
                        <a:t> </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Anticholinergic</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Sedation</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Seizures</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Orthostasis</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0306482"/>
                  </a:ext>
                </a:extLst>
              </a:tr>
              <a:tr h="231952">
                <a:tc>
                  <a:txBody>
                    <a:bodyPr/>
                    <a:lstStyle/>
                    <a:p>
                      <a:pPr marL="0" marR="0" algn="l">
                        <a:lnSpc>
                          <a:spcPct val="115000"/>
                        </a:lnSpc>
                        <a:spcBef>
                          <a:spcPts val="0"/>
                        </a:spcBef>
                        <a:spcAft>
                          <a:spcPts val="1000"/>
                        </a:spcAft>
                      </a:pPr>
                      <a:r>
                        <a:rPr lang="en-US" sz="1400">
                          <a:effectLst/>
                        </a:rPr>
                        <a:t>Chlorpromazine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98937884"/>
                  </a:ext>
                </a:extLst>
              </a:tr>
              <a:tr h="231952">
                <a:tc>
                  <a:txBody>
                    <a:bodyPr/>
                    <a:lstStyle/>
                    <a:p>
                      <a:pPr marL="0" marR="0" algn="l">
                        <a:lnSpc>
                          <a:spcPct val="115000"/>
                        </a:lnSpc>
                        <a:spcBef>
                          <a:spcPts val="0"/>
                        </a:spcBef>
                        <a:spcAft>
                          <a:spcPts val="1000"/>
                        </a:spcAft>
                      </a:pPr>
                      <a:r>
                        <a:rPr lang="en-US" sz="1400">
                          <a:effectLst/>
                        </a:rPr>
                        <a:t>Fluphenazine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41620357"/>
                  </a:ext>
                </a:extLst>
              </a:tr>
              <a:tr h="231952">
                <a:tc>
                  <a:txBody>
                    <a:bodyPr/>
                    <a:lstStyle/>
                    <a:p>
                      <a:pPr marL="0" marR="0" algn="l">
                        <a:lnSpc>
                          <a:spcPct val="115000"/>
                        </a:lnSpc>
                        <a:spcBef>
                          <a:spcPts val="0"/>
                        </a:spcBef>
                        <a:spcAft>
                          <a:spcPts val="1000"/>
                        </a:spcAft>
                      </a:pPr>
                      <a:r>
                        <a:rPr lang="en-US" sz="1400">
                          <a:effectLst/>
                        </a:rPr>
                        <a:t>Haloperidol</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34868693"/>
                  </a:ext>
                </a:extLst>
              </a:tr>
              <a:tr h="231952">
                <a:tc>
                  <a:txBody>
                    <a:bodyPr/>
                    <a:lstStyle/>
                    <a:p>
                      <a:pPr marL="0" marR="0" algn="l">
                        <a:lnSpc>
                          <a:spcPct val="115000"/>
                        </a:lnSpc>
                        <a:spcBef>
                          <a:spcPts val="0"/>
                        </a:spcBef>
                        <a:spcAft>
                          <a:spcPts val="1000"/>
                        </a:spcAft>
                      </a:pPr>
                      <a:r>
                        <a:rPr lang="en-US" sz="1400">
                          <a:effectLst/>
                        </a:rPr>
                        <a:t>Loxapine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64887489"/>
                  </a:ext>
                </a:extLst>
              </a:tr>
              <a:tr h="231952">
                <a:tc>
                  <a:txBody>
                    <a:bodyPr/>
                    <a:lstStyle/>
                    <a:p>
                      <a:pPr marL="0" marR="0" algn="l">
                        <a:lnSpc>
                          <a:spcPct val="115000"/>
                        </a:lnSpc>
                        <a:spcBef>
                          <a:spcPts val="0"/>
                        </a:spcBef>
                        <a:spcAft>
                          <a:spcPts val="1000"/>
                        </a:spcAft>
                      </a:pPr>
                      <a:r>
                        <a:rPr lang="en-US" sz="1400">
                          <a:effectLst/>
                        </a:rPr>
                        <a:t>Molindone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88840386"/>
                  </a:ext>
                </a:extLst>
              </a:tr>
              <a:tr h="231952">
                <a:tc>
                  <a:txBody>
                    <a:bodyPr/>
                    <a:lstStyle/>
                    <a:p>
                      <a:pPr marL="0" marR="0" algn="l">
                        <a:lnSpc>
                          <a:spcPct val="115000"/>
                        </a:lnSpc>
                        <a:spcBef>
                          <a:spcPts val="0"/>
                        </a:spcBef>
                        <a:spcAft>
                          <a:spcPts val="1000"/>
                        </a:spcAft>
                      </a:pPr>
                      <a:r>
                        <a:rPr lang="en-US" sz="1400">
                          <a:effectLst/>
                        </a:rPr>
                        <a:t>Perphenazine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98694848"/>
                  </a:ext>
                </a:extLst>
              </a:tr>
              <a:tr h="231952">
                <a:tc>
                  <a:txBody>
                    <a:bodyPr/>
                    <a:lstStyle/>
                    <a:p>
                      <a:pPr marL="0" marR="0" algn="l">
                        <a:lnSpc>
                          <a:spcPct val="115000"/>
                        </a:lnSpc>
                        <a:spcBef>
                          <a:spcPts val="0"/>
                        </a:spcBef>
                        <a:spcAft>
                          <a:spcPts val="1000"/>
                        </a:spcAft>
                      </a:pPr>
                      <a:r>
                        <a:rPr lang="en-US" sz="1400">
                          <a:effectLst/>
                        </a:rPr>
                        <a:t>Pimozide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46307643"/>
                  </a:ext>
                </a:extLst>
              </a:tr>
              <a:tr h="231952">
                <a:tc>
                  <a:txBody>
                    <a:bodyPr/>
                    <a:lstStyle/>
                    <a:p>
                      <a:pPr marL="0" marR="0" algn="l">
                        <a:lnSpc>
                          <a:spcPct val="115000"/>
                        </a:lnSpc>
                        <a:spcBef>
                          <a:spcPts val="0"/>
                        </a:spcBef>
                        <a:spcAft>
                          <a:spcPts val="1000"/>
                        </a:spcAft>
                      </a:pPr>
                      <a:r>
                        <a:rPr lang="en-US" sz="1400">
                          <a:effectLst/>
                        </a:rPr>
                        <a:t>Thioridazine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28036456"/>
                  </a:ext>
                </a:extLst>
              </a:tr>
              <a:tr h="231952">
                <a:tc>
                  <a:txBody>
                    <a:bodyPr/>
                    <a:lstStyle/>
                    <a:p>
                      <a:pPr marL="0" marR="0" algn="l">
                        <a:lnSpc>
                          <a:spcPct val="115000"/>
                        </a:lnSpc>
                        <a:spcBef>
                          <a:spcPts val="0"/>
                        </a:spcBef>
                        <a:spcAft>
                          <a:spcPts val="1000"/>
                        </a:spcAft>
                      </a:pPr>
                      <a:r>
                        <a:rPr lang="en-US" sz="1400">
                          <a:effectLst/>
                        </a:rPr>
                        <a:t>Thiothixene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16199518"/>
                  </a:ext>
                </a:extLst>
              </a:tr>
              <a:tr h="231952">
                <a:tc>
                  <a:txBody>
                    <a:bodyPr/>
                    <a:lstStyle/>
                    <a:p>
                      <a:pPr marL="0" marR="0" algn="l">
                        <a:lnSpc>
                          <a:spcPct val="115000"/>
                        </a:lnSpc>
                        <a:spcBef>
                          <a:spcPts val="0"/>
                        </a:spcBef>
                        <a:spcAft>
                          <a:spcPts val="1000"/>
                        </a:spcAft>
                      </a:pPr>
                      <a:r>
                        <a:rPr lang="en-US" sz="1400">
                          <a:effectLst/>
                        </a:rPr>
                        <a:t>Trifluoperazine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51687250"/>
                  </a:ext>
                </a:extLst>
              </a:tr>
              <a:tr h="231952">
                <a:tc>
                  <a:txBody>
                    <a:bodyPr/>
                    <a:lstStyle/>
                    <a:p>
                      <a:pPr marL="0" marR="0" algn="l">
                        <a:lnSpc>
                          <a:spcPct val="115000"/>
                        </a:lnSpc>
                        <a:spcBef>
                          <a:spcPts val="0"/>
                        </a:spcBef>
                        <a:spcAft>
                          <a:spcPts val="1000"/>
                        </a:spcAft>
                      </a:pPr>
                      <a:r>
                        <a:rPr lang="en-US" sz="1400">
                          <a:effectLst/>
                        </a:rPr>
                        <a:t>Aripiprazole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41733773"/>
                  </a:ext>
                </a:extLst>
              </a:tr>
              <a:tr h="231952">
                <a:tc>
                  <a:txBody>
                    <a:bodyPr/>
                    <a:lstStyle/>
                    <a:p>
                      <a:pPr marL="0" marR="0" algn="l">
                        <a:lnSpc>
                          <a:spcPct val="115000"/>
                        </a:lnSpc>
                        <a:spcBef>
                          <a:spcPts val="0"/>
                        </a:spcBef>
                        <a:spcAft>
                          <a:spcPts val="1000"/>
                        </a:spcAft>
                      </a:pPr>
                      <a:r>
                        <a:rPr lang="en-US" sz="1400">
                          <a:effectLst/>
                        </a:rPr>
                        <a:t>Asenapine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31988918"/>
                  </a:ext>
                </a:extLst>
              </a:tr>
              <a:tr h="231952">
                <a:tc>
                  <a:txBody>
                    <a:bodyPr/>
                    <a:lstStyle/>
                    <a:p>
                      <a:pPr marL="0" marR="0" algn="l">
                        <a:lnSpc>
                          <a:spcPct val="115000"/>
                        </a:lnSpc>
                        <a:spcBef>
                          <a:spcPts val="0"/>
                        </a:spcBef>
                        <a:spcAft>
                          <a:spcPts val="1000"/>
                        </a:spcAft>
                      </a:pPr>
                      <a:r>
                        <a:rPr lang="en-US" sz="1400">
                          <a:effectLst/>
                        </a:rPr>
                        <a:t>Brexpiprazole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58942411"/>
                  </a:ext>
                </a:extLst>
              </a:tr>
              <a:tr h="231952">
                <a:tc>
                  <a:txBody>
                    <a:bodyPr/>
                    <a:lstStyle/>
                    <a:p>
                      <a:pPr marL="0" marR="0" algn="l">
                        <a:lnSpc>
                          <a:spcPct val="115000"/>
                        </a:lnSpc>
                        <a:spcBef>
                          <a:spcPts val="0"/>
                        </a:spcBef>
                        <a:spcAft>
                          <a:spcPts val="1000"/>
                        </a:spcAft>
                      </a:pPr>
                      <a:r>
                        <a:rPr lang="en-US" sz="1400">
                          <a:effectLst/>
                        </a:rPr>
                        <a:t>Cariprazine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27234601"/>
                  </a:ext>
                </a:extLst>
              </a:tr>
              <a:tr h="231952">
                <a:tc>
                  <a:txBody>
                    <a:bodyPr/>
                    <a:lstStyle/>
                    <a:p>
                      <a:pPr marL="0" marR="0" algn="l">
                        <a:lnSpc>
                          <a:spcPct val="115000"/>
                        </a:lnSpc>
                        <a:spcBef>
                          <a:spcPts val="0"/>
                        </a:spcBef>
                        <a:spcAft>
                          <a:spcPts val="1000"/>
                        </a:spcAft>
                      </a:pPr>
                      <a:r>
                        <a:rPr lang="en-US" sz="1400">
                          <a:effectLst/>
                        </a:rPr>
                        <a:t>Clozapine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66051864"/>
                  </a:ext>
                </a:extLst>
              </a:tr>
              <a:tr h="231952">
                <a:tc>
                  <a:txBody>
                    <a:bodyPr/>
                    <a:lstStyle/>
                    <a:p>
                      <a:pPr marL="0" marR="0" algn="l">
                        <a:lnSpc>
                          <a:spcPct val="115000"/>
                        </a:lnSpc>
                        <a:spcBef>
                          <a:spcPts val="0"/>
                        </a:spcBef>
                        <a:spcAft>
                          <a:spcPts val="1000"/>
                        </a:spcAft>
                      </a:pPr>
                      <a:r>
                        <a:rPr lang="en-US" sz="1400">
                          <a:effectLst/>
                        </a:rPr>
                        <a:t>Iloperidone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90368169"/>
                  </a:ext>
                </a:extLst>
              </a:tr>
              <a:tr h="231952">
                <a:tc>
                  <a:txBody>
                    <a:bodyPr/>
                    <a:lstStyle/>
                    <a:p>
                      <a:pPr marL="0" marR="0" algn="l">
                        <a:lnSpc>
                          <a:spcPct val="115000"/>
                        </a:lnSpc>
                        <a:spcBef>
                          <a:spcPts val="0"/>
                        </a:spcBef>
                        <a:spcAft>
                          <a:spcPts val="1000"/>
                        </a:spcAft>
                      </a:pPr>
                      <a:r>
                        <a:rPr lang="en-US" sz="1400">
                          <a:effectLst/>
                        </a:rPr>
                        <a:t>Lurasidone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02698249"/>
                  </a:ext>
                </a:extLst>
              </a:tr>
              <a:tr h="231952">
                <a:tc>
                  <a:txBody>
                    <a:bodyPr/>
                    <a:lstStyle/>
                    <a:p>
                      <a:pPr marL="0" marR="0" algn="l">
                        <a:lnSpc>
                          <a:spcPct val="115000"/>
                        </a:lnSpc>
                        <a:spcBef>
                          <a:spcPts val="0"/>
                        </a:spcBef>
                        <a:spcAft>
                          <a:spcPts val="1000"/>
                        </a:spcAft>
                      </a:pPr>
                      <a:r>
                        <a:rPr lang="en-US" sz="1400">
                          <a:effectLst/>
                        </a:rPr>
                        <a:t>Olanzapine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54486664"/>
                  </a:ext>
                </a:extLst>
              </a:tr>
              <a:tr h="231952">
                <a:tc>
                  <a:txBody>
                    <a:bodyPr/>
                    <a:lstStyle/>
                    <a:p>
                      <a:pPr marL="0" marR="0" algn="l">
                        <a:lnSpc>
                          <a:spcPct val="115000"/>
                        </a:lnSpc>
                        <a:spcBef>
                          <a:spcPts val="0"/>
                        </a:spcBef>
                        <a:spcAft>
                          <a:spcPts val="1000"/>
                        </a:spcAft>
                      </a:pPr>
                      <a:r>
                        <a:rPr lang="en-US" sz="1400">
                          <a:effectLst/>
                        </a:rPr>
                        <a:t>Paliperidone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02629290"/>
                  </a:ext>
                </a:extLst>
              </a:tr>
              <a:tr h="231952">
                <a:tc>
                  <a:txBody>
                    <a:bodyPr/>
                    <a:lstStyle/>
                    <a:p>
                      <a:pPr marL="0" marR="0" algn="l">
                        <a:lnSpc>
                          <a:spcPct val="115000"/>
                        </a:lnSpc>
                        <a:spcBef>
                          <a:spcPts val="0"/>
                        </a:spcBef>
                        <a:spcAft>
                          <a:spcPts val="1000"/>
                        </a:spcAft>
                      </a:pPr>
                      <a:r>
                        <a:rPr lang="en-US" sz="1400">
                          <a:effectLst/>
                        </a:rPr>
                        <a:t>Quetiapine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29346369"/>
                  </a:ext>
                </a:extLst>
              </a:tr>
              <a:tr h="231952">
                <a:tc>
                  <a:txBody>
                    <a:bodyPr/>
                    <a:lstStyle/>
                    <a:p>
                      <a:pPr marL="0" marR="0" algn="l">
                        <a:lnSpc>
                          <a:spcPct val="115000"/>
                        </a:lnSpc>
                        <a:spcBef>
                          <a:spcPts val="0"/>
                        </a:spcBef>
                        <a:spcAft>
                          <a:spcPts val="1000"/>
                        </a:spcAft>
                      </a:pPr>
                      <a:r>
                        <a:rPr lang="en-US" sz="1400">
                          <a:effectLst/>
                        </a:rPr>
                        <a:t>Risperidone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94688220"/>
                  </a:ext>
                </a:extLst>
              </a:tr>
              <a:tr h="231952">
                <a:tc>
                  <a:txBody>
                    <a:bodyPr/>
                    <a:lstStyle/>
                    <a:p>
                      <a:pPr marL="0" marR="0" algn="l">
                        <a:lnSpc>
                          <a:spcPct val="115000"/>
                        </a:lnSpc>
                        <a:spcBef>
                          <a:spcPts val="0"/>
                        </a:spcBef>
                        <a:spcAft>
                          <a:spcPts val="1000"/>
                        </a:spcAft>
                      </a:pPr>
                      <a:r>
                        <a:rPr lang="en-US" sz="1400">
                          <a:effectLst/>
                        </a:rPr>
                        <a:t>Ziprasidone</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400">
                          <a:effectLst/>
                        </a:rPr>
                        <a:t>++</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60164410"/>
                  </a:ext>
                </a:extLst>
              </a:tr>
            </a:tbl>
          </a:graphicData>
        </a:graphic>
      </p:graphicFrame>
      <p:sp>
        <p:nvSpPr>
          <p:cNvPr id="4" name="Title 1">
            <a:extLst>
              <a:ext uri="{FF2B5EF4-FFF2-40B4-BE49-F238E27FC236}">
                <a16:creationId xmlns:a16="http://schemas.microsoft.com/office/drawing/2014/main" id="{C601BA6F-F93E-4146-B31D-65DB0EF7BD5C}"/>
              </a:ext>
            </a:extLst>
          </p:cNvPr>
          <p:cNvSpPr txBox="1">
            <a:spLocks/>
          </p:cNvSpPr>
          <p:nvPr/>
        </p:nvSpPr>
        <p:spPr>
          <a:xfrm>
            <a:off x="51955" y="6550212"/>
            <a:ext cx="2836718" cy="30779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baseline="0" dirty="0">
                <a:latin typeface="+mn-lt"/>
              </a:rPr>
              <a:t>+ = seldom;  ++ = sometimes;  +++ = often</a:t>
            </a:r>
          </a:p>
        </p:txBody>
      </p:sp>
    </p:spTree>
    <p:extLst>
      <p:ext uri="{BB962C8B-B14F-4D97-AF65-F5344CB8AC3E}">
        <p14:creationId xmlns:p14="http://schemas.microsoft.com/office/powerpoint/2010/main" val="3465050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BACKGROUND</a:t>
            </a:r>
            <a:endParaRPr lang="en-US" dirty="0"/>
          </a:p>
        </p:txBody>
      </p:sp>
      <p:sp>
        <p:nvSpPr>
          <p:cNvPr id="3" name="Content Placeholder 2">
            <a:extLst>
              <a:ext uri="{FF2B5EF4-FFF2-40B4-BE49-F238E27FC236}">
                <a16:creationId xmlns:a16="http://schemas.microsoft.com/office/drawing/2014/main" id="{ABA242C9-1BE8-4E61-A15E-8017269971F9}"/>
              </a:ext>
            </a:extLst>
          </p:cNvPr>
          <p:cNvSpPr>
            <a:spLocks noGrp="1"/>
          </p:cNvSpPr>
          <p:nvPr>
            <p:ph sz="quarter" idx="13"/>
          </p:nvPr>
        </p:nvSpPr>
        <p:spPr>
          <a:xfrm>
            <a:off x="457200" y="1361440"/>
            <a:ext cx="8263890" cy="4571999"/>
          </a:xfrm>
        </p:spPr>
        <p:txBody>
          <a:bodyPr>
            <a:normAutofit/>
          </a:bodyPr>
          <a:lstStyle/>
          <a:p>
            <a:r>
              <a:rPr lang="en-US" dirty="0"/>
              <a:t>Increased mortality, with a shortened life span and standardized mortality ratios reported to be twofold to fourfold those in the general population</a:t>
            </a:r>
          </a:p>
          <a:p>
            <a:pPr lvl="1"/>
            <a:r>
              <a:rPr lang="en-US" sz="2000" dirty="0"/>
              <a:t>Related to obesity, diabetes, hyperlipidemia, greater use of cigarettes, reduced engagement in health maintenance (e.g., diet, exercise), and disparities in access to preventive health care and treatment for physical conditions</a:t>
            </a:r>
          </a:p>
          <a:p>
            <a:pPr lvl="1"/>
            <a:r>
              <a:rPr lang="en-US" sz="2000" dirty="0"/>
              <a:t>Common co-occurrence of other psychiatric disorders, including substance use disorders (SUDs), is another contributor</a:t>
            </a:r>
          </a:p>
          <a:p>
            <a:pPr lvl="1"/>
            <a:r>
              <a:rPr lang="en-US" sz="2000" dirty="0"/>
              <a:t>Suicide in about 4%–10% of persons with schizophrenia, with rates that are highest among males in the early course of the disorder </a:t>
            </a:r>
          </a:p>
          <a:p>
            <a:pPr lvl="1"/>
            <a:r>
              <a:rPr lang="en-US" sz="2000" dirty="0"/>
              <a:t>Lack of access to adequate psychiatric treatment </a:t>
            </a:r>
          </a:p>
        </p:txBody>
      </p:sp>
    </p:spTree>
    <p:extLst>
      <p:ext uri="{BB962C8B-B14F-4D97-AF65-F5344CB8AC3E}">
        <p14:creationId xmlns:p14="http://schemas.microsoft.com/office/powerpoint/2010/main" val="7982707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700BC3-2832-49C6-ACDF-7D405A8598D0}"/>
              </a:ext>
            </a:extLst>
          </p:cNvPr>
          <p:cNvSpPr/>
          <p:nvPr/>
        </p:nvSpPr>
        <p:spPr>
          <a:xfrm>
            <a:off x="0" y="5922335"/>
            <a:ext cx="9144000" cy="9356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863E51-D2BB-46CE-9492-DCCF23C5FFEE}"/>
              </a:ext>
            </a:extLst>
          </p:cNvPr>
          <p:cNvSpPr>
            <a:spLocks noGrp="1"/>
          </p:cNvSpPr>
          <p:nvPr>
            <p:ph type="title"/>
          </p:nvPr>
        </p:nvSpPr>
        <p:spPr/>
        <p:txBody>
          <a:bodyPr>
            <a:normAutofit fontScale="90000"/>
          </a:bodyPr>
          <a:lstStyle/>
          <a:p>
            <a:r>
              <a:rPr lang="en-US" dirty="0"/>
              <a:t>Antipsychotic Medications</a:t>
            </a:r>
            <a:br>
              <a:rPr lang="en-US" dirty="0"/>
            </a:br>
            <a:r>
              <a:rPr lang="en-US" dirty="0"/>
              <a:t>- </a:t>
            </a:r>
            <a:r>
              <a:rPr lang="en-US" sz="2200" dirty="0"/>
              <a:t>relative side effects</a:t>
            </a:r>
            <a:endParaRPr lang="en-US" dirty="0"/>
          </a:p>
        </p:txBody>
      </p:sp>
      <p:graphicFrame>
        <p:nvGraphicFramePr>
          <p:cNvPr id="3" name="Table 2">
            <a:extLst>
              <a:ext uri="{FF2B5EF4-FFF2-40B4-BE49-F238E27FC236}">
                <a16:creationId xmlns:a16="http://schemas.microsoft.com/office/drawing/2014/main" id="{D391D371-E03C-4266-A188-132EA3BEB5FA}"/>
              </a:ext>
            </a:extLst>
          </p:cNvPr>
          <p:cNvGraphicFramePr>
            <a:graphicFrameLocks noGrp="1"/>
          </p:cNvGraphicFramePr>
          <p:nvPr>
            <p:extLst>
              <p:ext uri="{D42A27DB-BD31-4B8C-83A1-F6EECF244321}">
                <p14:modId xmlns:p14="http://schemas.microsoft.com/office/powerpoint/2010/main" val="1013792050"/>
              </p:ext>
            </p:extLst>
          </p:nvPr>
        </p:nvGraphicFramePr>
        <p:xfrm>
          <a:off x="223283" y="1013298"/>
          <a:ext cx="8697433" cy="5557214"/>
        </p:xfrm>
        <a:graphic>
          <a:graphicData uri="http://schemas.openxmlformats.org/drawingml/2006/table">
            <a:tbl>
              <a:tblPr firstRow="1" firstCol="1" bandRow="1">
                <a:tableStyleId>{5C22544A-7EE6-4342-B048-85BDC9FD1C3A}</a:tableStyleId>
              </a:tblPr>
              <a:tblGrid>
                <a:gridCol w="1737985">
                  <a:extLst>
                    <a:ext uri="{9D8B030D-6E8A-4147-A177-3AD203B41FA5}">
                      <a16:colId xmlns:a16="http://schemas.microsoft.com/office/drawing/2014/main" val="2577217233"/>
                    </a:ext>
                  </a:extLst>
                </a:gridCol>
                <a:gridCol w="1739862">
                  <a:extLst>
                    <a:ext uri="{9D8B030D-6E8A-4147-A177-3AD203B41FA5}">
                      <a16:colId xmlns:a16="http://schemas.microsoft.com/office/drawing/2014/main" val="763106148"/>
                    </a:ext>
                  </a:extLst>
                </a:gridCol>
                <a:gridCol w="1739862">
                  <a:extLst>
                    <a:ext uri="{9D8B030D-6E8A-4147-A177-3AD203B41FA5}">
                      <a16:colId xmlns:a16="http://schemas.microsoft.com/office/drawing/2014/main" val="920984446"/>
                    </a:ext>
                  </a:extLst>
                </a:gridCol>
                <a:gridCol w="1739862">
                  <a:extLst>
                    <a:ext uri="{9D8B030D-6E8A-4147-A177-3AD203B41FA5}">
                      <a16:colId xmlns:a16="http://schemas.microsoft.com/office/drawing/2014/main" val="521665577"/>
                    </a:ext>
                  </a:extLst>
                </a:gridCol>
                <a:gridCol w="1739862">
                  <a:extLst>
                    <a:ext uri="{9D8B030D-6E8A-4147-A177-3AD203B41FA5}">
                      <a16:colId xmlns:a16="http://schemas.microsoft.com/office/drawing/2014/main" val="2344189933"/>
                    </a:ext>
                  </a:extLst>
                </a:gridCol>
              </a:tblGrid>
              <a:tr h="312450">
                <a:tc>
                  <a:txBody>
                    <a:bodyPr/>
                    <a:lstStyle/>
                    <a:p>
                      <a:pPr marL="0" marR="0" algn="l">
                        <a:lnSpc>
                          <a:spcPct val="115000"/>
                        </a:lnSpc>
                        <a:spcBef>
                          <a:spcPts val="0"/>
                        </a:spcBef>
                        <a:spcAft>
                          <a:spcPts val="1000"/>
                        </a:spcAft>
                      </a:pPr>
                      <a:r>
                        <a:rPr lang="en-US" sz="1400">
                          <a:effectLst/>
                        </a:rPr>
                        <a:t> </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QT prolongation</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Weight gain</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Hyperlipidemia</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Glucose abnormalities</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1356489262"/>
                  </a:ext>
                </a:extLst>
              </a:tr>
              <a:tr h="206041">
                <a:tc>
                  <a:txBody>
                    <a:bodyPr/>
                    <a:lstStyle/>
                    <a:p>
                      <a:pPr marL="0" marR="0" algn="l">
                        <a:lnSpc>
                          <a:spcPct val="115000"/>
                        </a:lnSpc>
                        <a:spcBef>
                          <a:spcPts val="0"/>
                        </a:spcBef>
                        <a:spcAft>
                          <a:spcPts val="1000"/>
                        </a:spcAft>
                      </a:pPr>
                      <a:r>
                        <a:rPr lang="en-US" sz="1400">
                          <a:effectLst/>
                        </a:rPr>
                        <a:t>Chlorpromazine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2002735409"/>
                  </a:ext>
                </a:extLst>
              </a:tr>
              <a:tr h="206041">
                <a:tc>
                  <a:txBody>
                    <a:bodyPr/>
                    <a:lstStyle/>
                    <a:p>
                      <a:pPr marL="0" marR="0" algn="l">
                        <a:lnSpc>
                          <a:spcPct val="115000"/>
                        </a:lnSpc>
                        <a:spcBef>
                          <a:spcPts val="0"/>
                        </a:spcBef>
                        <a:spcAft>
                          <a:spcPts val="1000"/>
                        </a:spcAft>
                      </a:pPr>
                      <a:r>
                        <a:rPr lang="en-US" sz="1400">
                          <a:effectLst/>
                        </a:rPr>
                        <a:t>Fluphenazine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3309576980"/>
                  </a:ext>
                </a:extLst>
              </a:tr>
              <a:tr h="206041">
                <a:tc>
                  <a:txBody>
                    <a:bodyPr/>
                    <a:lstStyle/>
                    <a:p>
                      <a:pPr marL="0" marR="0" algn="l">
                        <a:lnSpc>
                          <a:spcPct val="115000"/>
                        </a:lnSpc>
                        <a:spcBef>
                          <a:spcPts val="0"/>
                        </a:spcBef>
                        <a:spcAft>
                          <a:spcPts val="1000"/>
                        </a:spcAft>
                      </a:pPr>
                      <a:r>
                        <a:rPr lang="en-US" sz="1400">
                          <a:effectLst/>
                        </a:rPr>
                        <a:t>Haloperidol</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3271451425"/>
                  </a:ext>
                </a:extLst>
              </a:tr>
              <a:tr h="99577">
                <a:tc>
                  <a:txBody>
                    <a:bodyPr/>
                    <a:lstStyle/>
                    <a:p>
                      <a:pPr marL="0" marR="0" algn="l">
                        <a:lnSpc>
                          <a:spcPct val="115000"/>
                        </a:lnSpc>
                        <a:spcBef>
                          <a:spcPts val="0"/>
                        </a:spcBef>
                        <a:spcAft>
                          <a:spcPts val="1000"/>
                        </a:spcAft>
                      </a:pPr>
                      <a:r>
                        <a:rPr lang="en-US" sz="1400">
                          <a:effectLst/>
                        </a:rPr>
                        <a:t>Loxapine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516433593"/>
                  </a:ext>
                </a:extLst>
              </a:tr>
              <a:tr h="206041">
                <a:tc>
                  <a:txBody>
                    <a:bodyPr/>
                    <a:lstStyle/>
                    <a:p>
                      <a:pPr marL="0" marR="0" algn="l">
                        <a:lnSpc>
                          <a:spcPct val="115000"/>
                        </a:lnSpc>
                        <a:spcBef>
                          <a:spcPts val="0"/>
                        </a:spcBef>
                        <a:spcAft>
                          <a:spcPts val="1000"/>
                        </a:spcAft>
                      </a:pPr>
                      <a:r>
                        <a:rPr lang="en-US" sz="1400">
                          <a:effectLst/>
                        </a:rPr>
                        <a:t>Molindone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2251864100"/>
                  </a:ext>
                </a:extLst>
              </a:tr>
              <a:tr h="206041">
                <a:tc>
                  <a:txBody>
                    <a:bodyPr/>
                    <a:lstStyle/>
                    <a:p>
                      <a:pPr marL="0" marR="0" algn="l">
                        <a:lnSpc>
                          <a:spcPct val="115000"/>
                        </a:lnSpc>
                        <a:spcBef>
                          <a:spcPts val="0"/>
                        </a:spcBef>
                        <a:spcAft>
                          <a:spcPts val="1000"/>
                        </a:spcAft>
                      </a:pPr>
                      <a:r>
                        <a:rPr lang="en-US" sz="1400">
                          <a:effectLst/>
                        </a:rPr>
                        <a:t>Perphenazine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3756450137"/>
                  </a:ext>
                </a:extLst>
              </a:tr>
              <a:tr h="99577">
                <a:tc>
                  <a:txBody>
                    <a:bodyPr/>
                    <a:lstStyle/>
                    <a:p>
                      <a:pPr marL="0" marR="0" algn="l">
                        <a:lnSpc>
                          <a:spcPct val="115000"/>
                        </a:lnSpc>
                        <a:spcBef>
                          <a:spcPts val="0"/>
                        </a:spcBef>
                        <a:spcAft>
                          <a:spcPts val="1000"/>
                        </a:spcAft>
                      </a:pPr>
                      <a:r>
                        <a:rPr lang="en-US" sz="1400">
                          <a:effectLst/>
                        </a:rPr>
                        <a:t>Pimozide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792307958"/>
                  </a:ext>
                </a:extLst>
              </a:tr>
              <a:tr h="206041">
                <a:tc>
                  <a:txBody>
                    <a:bodyPr/>
                    <a:lstStyle/>
                    <a:p>
                      <a:pPr marL="0" marR="0" algn="l">
                        <a:lnSpc>
                          <a:spcPct val="115000"/>
                        </a:lnSpc>
                        <a:spcBef>
                          <a:spcPts val="0"/>
                        </a:spcBef>
                        <a:spcAft>
                          <a:spcPts val="1000"/>
                        </a:spcAft>
                      </a:pPr>
                      <a:r>
                        <a:rPr lang="en-US" sz="1400">
                          <a:effectLst/>
                        </a:rPr>
                        <a:t>Thioridazine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1466363877"/>
                  </a:ext>
                </a:extLst>
              </a:tr>
              <a:tr h="206041">
                <a:tc>
                  <a:txBody>
                    <a:bodyPr/>
                    <a:lstStyle/>
                    <a:p>
                      <a:pPr marL="0" marR="0" algn="l">
                        <a:lnSpc>
                          <a:spcPct val="115000"/>
                        </a:lnSpc>
                        <a:spcBef>
                          <a:spcPts val="0"/>
                        </a:spcBef>
                        <a:spcAft>
                          <a:spcPts val="1000"/>
                        </a:spcAft>
                      </a:pPr>
                      <a:r>
                        <a:rPr lang="en-US" sz="1400">
                          <a:effectLst/>
                        </a:rPr>
                        <a:t>Thiothixene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2150956009"/>
                  </a:ext>
                </a:extLst>
              </a:tr>
              <a:tr h="206041">
                <a:tc>
                  <a:txBody>
                    <a:bodyPr/>
                    <a:lstStyle/>
                    <a:p>
                      <a:pPr marL="0" marR="0" algn="l">
                        <a:lnSpc>
                          <a:spcPct val="115000"/>
                        </a:lnSpc>
                        <a:spcBef>
                          <a:spcPts val="0"/>
                        </a:spcBef>
                        <a:spcAft>
                          <a:spcPts val="1000"/>
                        </a:spcAft>
                      </a:pPr>
                      <a:r>
                        <a:rPr lang="en-US" sz="1400">
                          <a:effectLst/>
                        </a:rPr>
                        <a:t>Trifluoperazine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1349479169"/>
                  </a:ext>
                </a:extLst>
              </a:tr>
              <a:tr h="206041">
                <a:tc>
                  <a:txBody>
                    <a:bodyPr/>
                    <a:lstStyle/>
                    <a:p>
                      <a:pPr marL="0" marR="0" algn="l">
                        <a:lnSpc>
                          <a:spcPct val="115000"/>
                        </a:lnSpc>
                        <a:spcBef>
                          <a:spcPts val="0"/>
                        </a:spcBef>
                        <a:spcAft>
                          <a:spcPts val="1000"/>
                        </a:spcAft>
                      </a:pPr>
                      <a:r>
                        <a:rPr lang="en-US" sz="1400">
                          <a:effectLst/>
                        </a:rPr>
                        <a:t>Aripiprazole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1091885433"/>
                  </a:ext>
                </a:extLst>
              </a:tr>
              <a:tr h="206041">
                <a:tc>
                  <a:txBody>
                    <a:bodyPr/>
                    <a:lstStyle/>
                    <a:p>
                      <a:pPr marL="0" marR="0" algn="l">
                        <a:lnSpc>
                          <a:spcPct val="115000"/>
                        </a:lnSpc>
                        <a:spcBef>
                          <a:spcPts val="0"/>
                        </a:spcBef>
                        <a:spcAft>
                          <a:spcPts val="1000"/>
                        </a:spcAft>
                      </a:pPr>
                      <a:r>
                        <a:rPr lang="en-US" sz="1400">
                          <a:effectLst/>
                        </a:rPr>
                        <a:t>Asenapine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3013820316"/>
                  </a:ext>
                </a:extLst>
              </a:tr>
              <a:tr h="206041">
                <a:tc>
                  <a:txBody>
                    <a:bodyPr/>
                    <a:lstStyle/>
                    <a:p>
                      <a:pPr marL="0" marR="0" algn="l">
                        <a:lnSpc>
                          <a:spcPct val="115000"/>
                        </a:lnSpc>
                        <a:spcBef>
                          <a:spcPts val="0"/>
                        </a:spcBef>
                        <a:spcAft>
                          <a:spcPts val="1000"/>
                        </a:spcAft>
                      </a:pPr>
                      <a:r>
                        <a:rPr lang="en-US" sz="1400">
                          <a:effectLst/>
                        </a:rPr>
                        <a:t>Brexpiprazole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1172673035"/>
                  </a:ext>
                </a:extLst>
              </a:tr>
              <a:tr h="206041">
                <a:tc>
                  <a:txBody>
                    <a:bodyPr/>
                    <a:lstStyle/>
                    <a:p>
                      <a:pPr marL="0" marR="0" algn="l">
                        <a:lnSpc>
                          <a:spcPct val="115000"/>
                        </a:lnSpc>
                        <a:spcBef>
                          <a:spcPts val="0"/>
                        </a:spcBef>
                        <a:spcAft>
                          <a:spcPts val="1000"/>
                        </a:spcAft>
                      </a:pPr>
                      <a:r>
                        <a:rPr lang="en-US" sz="1400">
                          <a:effectLst/>
                        </a:rPr>
                        <a:t>Cariprazine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3401273112"/>
                  </a:ext>
                </a:extLst>
              </a:tr>
              <a:tr h="99577">
                <a:tc>
                  <a:txBody>
                    <a:bodyPr/>
                    <a:lstStyle/>
                    <a:p>
                      <a:pPr marL="0" marR="0" algn="l">
                        <a:lnSpc>
                          <a:spcPct val="115000"/>
                        </a:lnSpc>
                        <a:spcBef>
                          <a:spcPts val="0"/>
                        </a:spcBef>
                        <a:spcAft>
                          <a:spcPts val="1000"/>
                        </a:spcAft>
                      </a:pPr>
                      <a:r>
                        <a:rPr lang="en-US" sz="1400">
                          <a:effectLst/>
                        </a:rPr>
                        <a:t>Clozapine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1941314799"/>
                  </a:ext>
                </a:extLst>
              </a:tr>
              <a:tr h="206041">
                <a:tc>
                  <a:txBody>
                    <a:bodyPr/>
                    <a:lstStyle/>
                    <a:p>
                      <a:pPr marL="0" marR="0" algn="l">
                        <a:lnSpc>
                          <a:spcPct val="115000"/>
                        </a:lnSpc>
                        <a:spcBef>
                          <a:spcPts val="0"/>
                        </a:spcBef>
                        <a:spcAft>
                          <a:spcPts val="1000"/>
                        </a:spcAft>
                      </a:pPr>
                      <a:r>
                        <a:rPr lang="en-US" sz="1400">
                          <a:effectLst/>
                        </a:rPr>
                        <a:t>Iloperidone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4159450564"/>
                  </a:ext>
                </a:extLst>
              </a:tr>
              <a:tr h="206041">
                <a:tc>
                  <a:txBody>
                    <a:bodyPr/>
                    <a:lstStyle/>
                    <a:p>
                      <a:pPr marL="0" marR="0" algn="l">
                        <a:lnSpc>
                          <a:spcPct val="115000"/>
                        </a:lnSpc>
                        <a:spcBef>
                          <a:spcPts val="0"/>
                        </a:spcBef>
                        <a:spcAft>
                          <a:spcPts val="1000"/>
                        </a:spcAft>
                      </a:pPr>
                      <a:r>
                        <a:rPr lang="en-US" sz="1400">
                          <a:effectLst/>
                        </a:rPr>
                        <a:t>Lurasidone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704862498"/>
                  </a:ext>
                </a:extLst>
              </a:tr>
              <a:tr h="206041">
                <a:tc>
                  <a:txBody>
                    <a:bodyPr/>
                    <a:lstStyle/>
                    <a:p>
                      <a:pPr marL="0" marR="0" algn="l">
                        <a:lnSpc>
                          <a:spcPct val="115000"/>
                        </a:lnSpc>
                        <a:spcBef>
                          <a:spcPts val="0"/>
                        </a:spcBef>
                        <a:spcAft>
                          <a:spcPts val="1000"/>
                        </a:spcAft>
                      </a:pPr>
                      <a:r>
                        <a:rPr lang="en-US" sz="1400">
                          <a:effectLst/>
                        </a:rPr>
                        <a:t>Olanzapine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2559891167"/>
                  </a:ext>
                </a:extLst>
              </a:tr>
              <a:tr h="206041">
                <a:tc>
                  <a:txBody>
                    <a:bodyPr/>
                    <a:lstStyle/>
                    <a:p>
                      <a:pPr marL="0" marR="0" algn="l">
                        <a:lnSpc>
                          <a:spcPct val="115000"/>
                        </a:lnSpc>
                        <a:spcBef>
                          <a:spcPts val="0"/>
                        </a:spcBef>
                        <a:spcAft>
                          <a:spcPts val="1000"/>
                        </a:spcAft>
                      </a:pPr>
                      <a:r>
                        <a:rPr lang="en-US" sz="1400">
                          <a:effectLst/>
                        </a:rPr>
                        <a:t>Paliperidone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2676878918"/>
                  </a:ext>
                </a:extLst>
              </a:tr>
              <a:tr h="206041">
                <a:tc>
                  <a:txBody>
                    <a:bodyPr/>
                    <a:lstStyle/>
                    <a:p>
                      <a:pPr marL="0" marR="0" algn="l">
                        <a:lnSpc>
                          <a:spcPct val="115000"/>
                        </a:lnSpc>
                        <a:spcBef>
                          <a:spcPts val="0"/>
                        </a:spcBef>
                        <a:spcAft>
                          <a:spcPts val="1000"/>
                        </a:spcAft>
                      </a:pPr>
                      <a:r>
                        <a:rPr lang="en-US" sz="1400">
                          <a:effectLst/>
                        </a:rPr>
                        <a:t>Quetiapine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4165917236"/>
                  </a:ext>
                </a:extLst>
              </a:tr>
              <a:tr h="206041">
                <a:tc>
                  <a:txBody>
                    <a:bodyPr/>
                    <a:lstStyle/>
                    <a:p>
                      <a:pPr marL="0" marR="0" algn="l">
                        <a:lnSpc>
                          <a:spcPct val="115000"/>
                        </a:lnSpc>
                        <a:spcBef>
                          <a:spcPts val="0"/>
                        </a:spcBef>
                        <a:spcAft>
                          <a:spcPts val="1000"/>
                        </a:spcAft>
                      </a:pPr>
                      <a:r>
                        <a:rPr lang="en-US" sz="1400">
                          <a:effectLst/>
                        </a:rPr>
                        <a:t>Risperidone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2289745954"/>
                  </a:ext>
                </a:extLst>
              </a:tr>
              <a:tr h="206041">
                <a:tc>
                  <a:txBody>
                    <a:bodyPr/>
                    <a:lstStyle/>
                    <a:p>
                      <a:pPr marL="0" marR="0" algn="l">
                        <a:lnSpc>
                          <a:spcPct val="115000"/>
                        </a:lnSpc>
                        <a:spcBef>
                          <a:spcPts val="0"/>
                        </a:spcBef>
                        <a:spcAft>
                          <a:spcPts val="1000"/>
                        </a:spcAft>
                      </a:pPr>
                      <a:r>
                        <a:rPr lang="en-US" sz="1400" dirty="0">
                          <a:effectLst/>
                        </a:rPr>
                        <a:t>Ziprasidone</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a:effectLst/>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tc>
                  <a:txBody>
                    <a:bodyPr/>
                    <a:lstStyle/>
                    <a:p>
                      <a:pPr marL="0" marR="0" algn="ctr">
                        <a:lnSpc>
                          <a:spcPct val="115000"/>
                        </a:lnSpc>
                        <a:spcBef>
                          <a:spcPts val="0"/>
                        </a:spcBef>
                        <a:spcAft>
                          <a:spcPts val="1000"/>
                        </a:spcAft>
                      </a:pPr>
                      <a:r>
                        <a:rPr lang="en-US" sz="1400" dirty="0">
                          <a:effectLst/>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514" marR="59514" marT="0" marB="0"/>
                </a:tc>
                <a:extLst>
                  <a:ext uri="{0D108BD9-81ED-4DB2-BD59-A6C34878D82A}">
                    <a16:rowId xmlns:a16="http://schemas.microsoft.com/office/drawing/2014/main" val="2298274960"/>
                  </a:ext>
                </a:extLst>
              </a:tr>
            </a:tbl>
          </a:graphicData>
        </a:graphic>
      </p:graphicFrame>
      <p:sp>
        <p:nvSpPr>
          <p:cNvPr id="4" name="Title 1">
            <a:extLst>
              <a:ext uri="{FF2B5EF4-FFF2-40B4-BE49-F238E27FC236}">
                <a16:creationId xmlns:a16="http://schemas.microsoft.com/office/drawing/2014/main" id="{34A12235-D234-4645-8F53-1F921B54B5E5}"/>
              </a:ext>
            </a:extLst>
          </p:cNvPr>
          <p:cNvSpPr txBox="1">
            <a:spLocks/>
          </p:cNvSpPr>
          <p:nvPr/>
        </p:nvSpPr>
        <p:spPr>
          <a:xfrm>
            <a:off x="51955" y="6570512"/>
            <a:ext cx="2836718" cy="287489"/>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baseline="0" dirty="0">
                <a:latin typeface="+mn-lt"/>
              </a:rPr>
              <a:t>+ = seldom;  ++ = sometimes;  +++ = often</a:t>
            </a:r>
          </a:p>
        </p:txBody>
      </p:sp>
    </p:spTree>
    <p:extLst>
      <p:ext uri="{BB962C8B-B14F-4D97-AF65-F5344CB8AC3E}">
        <p14:creationId xmlns:p14="http://schemas.microsoft.com/office/powerpoint/2010/main" val="5080074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61F99-EFB2-410C-A0C0-8A5FBAF84F9E}"/>
              </a:ext>
            </a:extLst>
          </p:cNvPr>
          <p:cNvSpPr>
            <a:spLocks noGrp="1"/>
          </p:cNvSpPr>
          <p:nvPr>
            <p:ph type="title"/>
          </p:nvPr>
        </p:nvSpPr>
        <p:spPr/>
        <p:txBody>
          <a:bodyPr/>
          <a:lstStyle/>
          <a:p>
            <a:r>
              <a:rPr lang="en-US"/>
              <a:t>Antipsychotic Medications</a:t>
            </a:r>
          </a:p>
        </p:txBody>
      </p:sp>
      <p:graphicFrame>
        <p:nvGraphicFramePr>
          <p:cNvPr id="4" name="Table 3">
            <a:extLst>
              <a:ext uri="{FF2B5EF4-FFF2-40B4-BE49-F238E27FC236}">
                <a16:creationId xmlns:a16="http://schemas.microsoft.com/office/drawing/2014/main" id="{F042A936-4BF1-41DE-98C8-B7230E7484AF}"/>
              </a:ext>
            </a:extLst>
          </p:cNvPr>
          <p:cNvGraphicFramePr>
            <a:graphicFrameLocks noGrp="1"/>
          </p:cNvGraphicFramePr>
          <p:nvPr>
            <p:extLst>
              <p:ext uri="{D42A27DB-BD31-4B8C-83A1-F6EECF244321}">
                <p14:modId xmlns:p14="http://schemas.microsoft.com/office/powerpoint/2010/main" val="1307531157"/>
              </p:ext>
            </p:extLst>
          </p:nvPr>
        </p:nvGraphicFramePr>
        <p:xfrm>
          <a:off x="257502" y="1379797"/>
          <a:ext cx="8628995" cy="3655822"/>
        </p:xfrm>
        <a:graphic>
          <a:graphicData uri="http://schemas.openxmlformats.org/drawingml/2006/table">
            <a:tbl>
              <a:tblPr firstRow="1" firstCol="1" bandRow="1">
                <a:tableStyleId>{5C22544A-7EE6-4342-B048-85BDC9FD1C3A}</a:tableStyleId>
              </a:tblPr>
              <a:tblGrid>
                <a:gridCol w="1755228">
                  <a:extLst>
                    <a:ext uri="{9D8B030D-6E8A-4147-A177-3AD203B41FA5}">
                      <a16:colId xmlns:a16="http://schemas.microsoft.com/office/drawing/2014/main" val="2535380560"/>
                    </a:ext>
                  </a:extLst>
                </a:gridCol>
                <a:gridCol w="3653993">
                  <a:extLst>
                    <a:ext uri="{9D8B030D-6E8A-4147-A177-3AD203B41FA5}">
                      <a16:colId xmlns:a16="http://schemas.microsoft.com/office/drawing/2014/main" val="3367270735"/>
                    </a:ext>
                  </a:extLst>
                </a:gridCol>
                <a:gridCol w="3219774">
                  <a:extLst>
                    <a:ext uri="{9D8B030D-6E8A-4147-A177-3AD203B41FA5}">
                      <a16:colId xmlns:a16="http://schemas.microsoft.com/office/drawing/2014/main" val="586178827"/>
                    </a:ext>
                  </a:extLst>
                </a:gridCol>
              </a:tblGrid>
              <a:tr h="596321">
                <a:tc>
                  <a:txBody>
                    <a:bodyPr/>
                    <a:lstStyle/>
                    <a:p>
                      <a:pPr marL="0" marR="0">
                        <a:lnSpc>
                          <a:spcPct val="115000"/>
                        </a:lnSpc>
                        <a:spcBef>
                          <a:spcPts val="0"/>
                        </a:spcBef>
                        <a:spcAft>
                          <a:spcPts val="1000"/>
                        </a:spcAft>
                      </a:pPr>
                      <a:r>
                        <a:rPr lang="en-US" sz="1800">
                          <a:effectLst/>
                          <a:latin typeface="+mn-lt"/>
                        </a:rPr>
                        <a:t> First generation antipsychotics</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dirty="0">
                          <a:effectLst/>
                          <a:latin typeface="+mn-lt"/>
                        </a:rPr>
                        <a:t>Metabolism</a:t>
                      </a:r>
                      <a:endParaRPr lang="en-US" sz="1800" dirty="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latin typeface="+mn-lt"/>
                        </a:rPr>
                        <a:t>Additional considerations</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154634125"/>
                  </a:ext>
                </a:extLst>
              </a:tr>
              <a:tr h="233844">
                <a:tc>
                  <a:txBody>
                    <a:bodyPr/>
                    <a:lstStyle/>
                    <a:p>
                      <a:pPr marL="0" marR="0">
                        <a:lnSpc>
                          <a:spcPct val="115000"/>
                        </a:lnSpc>
                        <a:spcBef>
                          <a:spcPts val="0"/>
                        </a:spcBef>
                        <a:spcAft>
                          <a:spcPts val="1000"/>
                        </a:spcAft>
                      </a:pPr>
                      <a:r>
                        <a:rPr lang="en-US" sz="1800">
                          <a:effectLst/>
                          <a:latin typeface="+mn-lt"/>
                        </a:rPr>
                        <a:t>Chlorpromazine</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algn="l">
                        <a:lnSpc>
                          <a:spcPct val="115000"/>
                        </a:lnSpc>
                        <a:spcBef>
                          <a:spcPts val="0"/>
                        </a:spcBef>
                        <a:spcAft>
                          <a:spcPts val="1000"/>
                        </a:spcAft>
                      </a:pPr>
                      <a:r>
                        <a:rPr lang="en-US" sz="1800">
                          <a:effectLst/>
                          <a:latin typeface="+mn-lt"/>
                          <a:ea typeface="Times New Roman" panose="02020603050405020304" pitchFamily="18" charset="0"/>
                          <a:cs typeface="Times New Roman" panose="02020603050405020304" pitchFamily="18" charset="0"/>
                        </a:rPr>
                        <a:t>Major substrate of CYP2D6.</a:t>
                      </a:r>
                    </a:p>
                  </a:txBody>
                  <a:tcPr marL="47285" marR="47285" marT="0" marB="0"/>
                </a:tc>
                <a:tc>
                  <a:txBody>
                    <a:bodyPr/>
                    <a:lstStyle/>
                    <a:p>
                      <a:pPr marL="0" marR="0" algn="l">
                        <a:lnSpc>
                          <a:spcPct val="115000"/>
                        </a:lnSpc>
                        <a:spcBef>
                          <a:spcPts val="0"/>
                        </a:spcBef>
                        <a:spcAft>
                          <a:spcPts val="1000"/>
                        </a:spcAft>
                      </a:pP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2522756529"/>
                  </a:ext>
                </a:extLst>
              </a:tr>
              <a:tr h="113091">
                <a:tc>
                  <a:txBody>
                    <a:bodyPr/>
                    <a:lstStyle/>
                    <a:p>
                      <a:pPr marL="0" marR="0">
                        <a:lnSpc>
                          <a:spcPct val="115000"/>
                        </a:lnSpc>
                        <a:spcBef>
                          <a:spcPts val="0"/>
                        </a:spcBef>
                        <a:spcAft>
                          <a:spcPts val="1000"/>
                        </a:spcAft>
                      </a:pPr>
                      <a:r>
                        <a:rPr lang="en-US" sz="1800">
                          <a:effectLst/>
                          <a:latin typeface="+mn-lt"/>
                        </a:rPr>
                        <a:t>Fluphenazine</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CYP2D6.</a:t>
                      </a: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1823593491"/>
                  </a:ext>
                </a:extLst>
              </a:tr>
              <a:tr h="113091">
                <a:tc>
                  <a:txBody>
                    <a:bodyPr/>
                    <a:lstStyle/>
                    <a:p>
                      <a:pPr marL="0" marR="0">
                        <a:lnSpc>
                          <a:spcPct val="115000"/>
                        </a:lnSpc>
                        <a:spcBef>
                          <a:spcPts val="0"/>
                        </a:spcBef>
                        <a:spcAft>
                          <a:spcPts val="1000"/>
                        </a:spcAft>
                      </a:pPr>
                      <a:r>
                        <a:rPr lang="en-US" sz="1800">
                          <a:effectLst/>
                          <a:latin typeface="+mn-lt"/>
                        </a:rPr>
                        <a:t>Haloperidol</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CYP2D6 and CYP3A4.</a:t>
                      </a: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278958973"/>
                  </a:ext>
                </a:extLst>
              </a:tr>
              <a:tr h="233844">
                <a:tc>
                  <a:txBody>
                    <a:bodyPr/>
                    <a:lstStyle/>
                    <a:p>
                      <a:pPr marL="0" marR="0">
                        <a:lnSpc>
                          <a:spcPct val="115000"/>
                        </a:lnSpc>
                        <a:spcBef>
                          <a:spcPts val="0"/>
                        </a:spcBef>
                        <a:spcAft>
                          <a:spcPts val="1000"/>
                        </a:spcAft>
                      </a:pPr>
                      <a:r>
                        <a:rPr lang="en-US" sz="1800">
                          <a:effectLst/>
                          <a:latin typeface="+mn-lt"/>
                        </a:rPr>
                        <a:t>Loxapine</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b="0" i="0" u="none" strike="noStrike" kern="1200" baseline="0">
                          <a:solidFill>
                            <a:schemeClr val="dk1"/>
                          </a:solidFill>
                          <a:latin typeface="+mn-lt"/>
                          <a:ea typeface="+mn-ea"/>
                          <a:cs typeface="+mn-cs"/>
                        </a:rPr>
                        <a:t>	</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b="0" i="0" u="none" strike="noStrike" kern="1200" baseline="0">
                          <a:solidFill>
                            <a:schemeClr val="dk1"/>
                          </a:solidFill>
                          <a:latin typeface="+mn-lt"/>
                          <a:ea typeface="+mn-ea"/>
                          <a:cs typeface="+mn-cs"/>
                        </a:rPr>
                        <a:t>See REMS requirements for oral inhalation formulation (Adasuve) due to potential for bronchospasm. </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613091645"/>
                  </a:ext>
                </a:extLst>
              </a:tr>
              <a:tr h="113091">
                <a:tc>
                  <a:txBody>
                    <a:bodyPr/>
                    <a:lstStyle/>
                    <a:p>
                      <a:pPr marL="0" marR="0">
                        <a:lnSpc>
                          <a:spcPct val="115000"/>
                        </a:lnSpc>
                        <a:spcBef>
                          <a:spcPts val="0"/>
                        </a:spcBef>
                        <a:spcAft>
                          <a:spcPts val="1000"/>
                        </a:spcAft>
                      </a:pPr>
                      <a:r>
                        <a:rPr lang="en-US" sz="1800">
                          <a:effectLst/>
                          <a:latin typeface="+mn-lt"/>
                        </a:rPr>
                        <a:t>Molindone</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CYP2D6.</a:t>
                      </a: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4009881812"/>
                  </a:ext>
                </a:extLst>
              </a:tr>
              <a:tr h="113091">
                <a:tc>
                  <a:txBody>
                    <a:bodyPr/>
                    <a:lstStyle/>
                    <a:p>
                      <a:pPr marL="0" marR="0">
                        <a:lnSpc>
                          <a:spcPct val="115000"/>
                        </a:lnSpc>
                        <a:spcBef>
                          <a:spcPts val="0"/>
                        </a:spcBef>
                        <a:spcAft>
                          <a:spcPts val="1000"/>
                        </a:spcAft>
                      </a:pPr>
                      <a:r>
                        <a:rPr lang="en-US" sz="1800">
                          <a:effectLst/>
                          <a:latin typeface="+mn-lt"/>
                        </a:rPr>
                        <a:t>Perphenazine</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CYP2D6.</a:t>
                      </a: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endParaRPr lang="en-US" sz="1800" dirty="0">
                        <a:effectLst/>
                        <a:latin typeface="+mn-lt"/>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1545556797"/>
                  </a:ext>
                </a:extLst>
              </a:tr>
            </a:tbl>
          </a:graphicData>
        </a:graphic>
      </p:graphicFrame>
      <p:sp>
        <p:nvSpPr>
          <p:cNvPr id="5" name="Rectangle 1">
            <a:extLst>
              <a:ext uri="{FF2B5EF4-FFF2-40B4-BE49-F238E27FC236}">
                <a16:creationId xmlns:a16="http://schemas.microsoft.com/office/drawing/2014/main" id="{D2D7AC9B-175D-431D-8A6A-4F854D752CC9}"/>
              </a:ext>
            </a:extLst>
          </p:cNvPr>
          <p:cNvSpPr>
            <a:spLocks noChangeArrowheads="1"/>
          </p:cNvSpPr>
          <p:nvPr/>
        </p:nvSpPr>
        <p:spPr bwMode="auto">
          <a:xfrm>
            <a:off x="2301875" y="1565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627696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A84A688-E8C4-4793-A0D1-AE355A68F8B6}"/>
              </a:ext>
            </a:extLst>
          </p:cNvPr>
          <p:cNvSpPr/>
          <p:nvPr/>
        </p:nvSpPr>
        <p:spPr>
          <a:xfrm>
            <a:off x="0" y="5922335"/>
            <a:ext cx="9144000" cy="9356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061F99-EFB2-410C-A0C0-8A5FBAF84F9E}"/>
              </a:ext>
            </a:extLst>
          </p:cNvPr>
          <p:cNvSpPr>
            <a:spLocks noGrp="1"/>
          </p:cNvSpPr>
          <p:nvPr>
            <p:ph type="title"/>
          </p:nvPr>
        </p:nvSpPr>
        <p:spPr/>
        <p:txBody>
          <a:bodyPr/>
          <a:lstStyle/>
          <a:p>
            <a:r>
              <a:rPr lang="en-US"/>
              <a:t>Antipsychotic Medications</a:t>
            </a:r>
          </a:p>
        </p:txBody>
      </p:sp>
      <p:graphicFrame>
        <p:nvGraphicFramePr>
          <p:cNvPr id="4" name="Table 3">
            <a:extLst>
              <a:ext uri="{FF2B5EF4-FFF2-40B4-BE49-F238E27FC236}">
                <a16:creationId xmlns:a16="http://schemas.microsoft.com/office/drawing/2014/main" id="{F042A936-4BF1-41DE-98C8-B7230E7484AF}"/>
              </a:ext>
            </a:extLst>
          </p:cNvPr>
          <p:cNvGraphicFramePr>
            <a:graphicFrameLocks noGrp="1"/>
          </p:cNvGraphicFramePr>
          <p:nvPr>
            <p:extLst>
              <p:ext uri="{D42A27DB-BD31-4B8C-83A1-F6EECF244321}">
                <p14:modId xmlns:p14="http://schemas.microsoft.com/office/powerpoint/2010/main" val="3412391035"/>
              </p:ext>
            </p:extLst>
          </p:nvPr>
        </p:nvGraphicFramePr>
        <p:xfrm>
          <a:off x="262758" y="1068070"/>
          <a:ext cx="8628995" cy="5585714"/>
        </p:xfrm>
        <a:graphic>
          <a:graphicData uri="http://schemas.openxmlformats.org/drawingml/2006/table">
            <a:tbl>
              <a:tblPr firstRow="1" firstCol="1" bandRow="1">
                <a:tableStyleId>{5C22544A-7EE6-4342-B048-85BDC9FD1C3A}</a:tableStyleId>
              </a:tblPr>
              <a:tblGrid>
                <a:gridCol w="1755228">
                  <a:extLst>
                    <a:ext uri="{9D8B030D-6E8A-4147-A177-3AD203B41FA5}">
                      <a16:colId xmlns:a16="http://schemas.microsoft.com/office/drawing/2014/main" val="2535380560"/>
                    </a:ext>
                  </a:extLst>
                </a:gridCol>
                <a:gridCol w="3773214">
                  <a:extLst>
                    <a:ext uri="{9D8B030D-6E8A-4147-A177-3AD203B41FA5}">
                      <a16:colId xmlns:a16="http://schemas.microsoft.com/office/drawing/2014/main" val="3367270735"/>
                    </a:ext>
                  </a:extLst>
                </a:gridCol>
                <a:gridCol w="3100553">
                  <a:extLst>
                    <a:ext uri="{9D8B030D-6E8A-4147-A177-3AD203B41FA5}">
                      <a16:colId xmlns:a16="http://schemas.microsoft.com/office/drawing/2014/main" val="586178827"/>
                    </a:ext>
                  </a:extLst>
                </a:gridCol>
              </a:tblGrid>
              <a:tr h="596321">
                <a:tc>
                  <a:txBody>
                    <a:bodyPr/>
                    <a:lstStyle/>
                    <a:p>
                      <a:pPr marL="0" marR="0">
                        <a:lnSpc>
                          <a:spcPct val="115000"/>
                        </a:lnSpc>
                        <a:spcBef>
                          <a:spcPts val="0"/>
                        </a:spcBef>
                        <a:spcAft>
                          <a:spcPts val="1000"/>
                        </a:spcAft>
                      </a:pPr>
                      <a:r>
                        <a:rPr lang="en-US" sz="1800">
                          <a:effectLst/>
                          <a:latin typeface="+mn-lt"/>
                        </a:rPr>
                        <a:t> First generation antipsychotics</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latin typeface="+mn-lt"/>
                        </a:rPr>
                        <a:t>Metabolism</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latin typeface="+mn-lt"/>
                        </a:rPr>
                        <a:t>Additional considerations</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154634125"/>
                  </a:ext>
                </a:extLst>
              </a:tr>
              <a:tr h="0">
                <a:tc>
                  <a:txBody>
                    <a:bodyPr/>
                    <a:lstStyle/>
                    <a:p>
                      <a:pPr marL="0" marR="0">
                        <a:lnSpc>
                          <a:spcPct val="115000"/>
                        </a:lnSpc>
                        <a:spcBef>
                          <a:spcPts val="0"/>
                        </a:spcBef>
                        <a:spcAft>
                          <a:spcPts val="1000"/>
                        </a:spcAft>
                      </a:pPr>
                      <a:r>
                        <a:rPr lang="en-US" sz="1800">
                          <a:effectLst/>
                          <a:latin typeface="+mn-lt"/>
                        </a:rPr>
                        <a:t>Pimozide</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CYP2D6, CYP1A2, and CYP3A4. </a:t>
                      </a:r>
                      <a:r>
                        <a:rPr lang="en-US" sz="1800" b="0" i="0" u="none" strike="noStrike" kern="1200" baseline="0">
                          <a:solidFill>
                            <a:schemeClr val="dk1"/>
                          </a:solidFill>
                          <a:latin typeface="+mn-lt"/>
                          <a:ea typeface="+mn-ea"/>
                          <a:cs typeface="+mn-cs"/>
                        </a:rPr>
                        <a:t>Avoid concomitant inducers or inhibitors. Conduct CYP2D6 testing before doses of more than 4 mg/day; adjust dose in CYP2D6 poor metabolizers. </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b="0" i="0" u="none" strike="noStrike" kern="1200" baseline="0">
                          <a:solidFill>
                            <a:schemeClr val="dk1"/>
                          </a:solidFill>
                          <a:latin typeface="+mn-lt"/>
                          <a:ea typeface="+mn-ea"/>
                          <a:cs typeface="+mn-cs"/>
                        </a:rPr>
                        <a:t>Long drug half-life.</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011731553"/>
                  </a:ext>
                </a:extLst>
              </a:tr>
              <a:tr h="233844">
                <a:tc>
                  <a:txBody>
                    <a:bodyPr/>
                    <a:lstStyle/>
                    <a:p>
                      <a:pPr marL="0" marR="0">
                        <a:lnSpc>
                          <a:spcPct val="115000"/>
                        </a:lnSpc>
                        <a:spcBef>
                          <a:spcPts val="0"/>
                        </a:spcBef>
                        <a:spcAft>
                          <a:spcPts val="1000"/>
                        </a:spcAft>
                      </a:pPr>
                      <a:r>
                        <a:rPr lang="en-US" sz="1800">
                          <a:effectLst/>
                          <a:latin typeface="+mn-lt"/>
                        </a:rPr>
                        <a:t>Thioridazine</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CYP2D6. </a:t>
                      </a:r>
                      <a:r>
                        <a:rPr lang="en-US" sz="1800" b="0" i="0" u="none" strike="noStrike" kern="1200" baseline="0">
                          <a:solidFill>
                            <a:schemeClr val="dk1"/>
                          </a:solidFill>
                          <a:latin typeface="+mn-lt"/>
                          <a:ea typeface="+mn-ea"/>
                          <a:cs typeface="+mn-cs"/>
                        </a:rPr>
                        <a:t>Avoid use with CYP2D6 inhibiting drugs. 	</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Not for 1</a:t>
                      </a:r>
                      <a:r>
                        <a:rPr lang="en-US" sz="1800" baseline="30000">
                          <a:effectLst/>
                          <a:latin typeface="+mn-lt"/>
                          <a:ea typeface="Times New Roman" panose="02020603050405020304" pitchFamily="18" charset="0"/>
                          <a:cs typeface="Times New Roman" panose="02020603050405020304" pitchFamily="18" charset="0"/>
                        </a:rPr>
                        <a:t>st</a:t>
                      </a:r>
                      <a:r>
                        <a:rPr lang="en-US" sz="1800">
                          <a:effectLst/>
                          <a:latin typeface="+mn-lt"/>
                          <a:ea typeface="Times New Roman" panose="02020603050405020304" pitchFamily="18" charset="0"/>
                          <a:cs typeface="Times New Roman" panose="02020603050405020304" pitchFamily="18" charset="0"/>
                        </a:rPr>
                        <a:t> line use due to risk of QTc prolongation.</a:t>
                      </a:r>
                      <a:r>
                        <a:rPr lang="en-US" sz="1800" b="0" i="0" u="none" strike="noStrike" kern="1200" baseline="0">
                          <a:solidFill>
                            <a:schemeClr val="dk1"/>
                          </a:solidFill>
                          <a:latin typeface="+mn-lt"/>
                          <a:ea typeface="+mn-ea"/>
                          <a:cs typeface="+mn-cs"/>
                        </a:rPr>
                        <a:t> Avoid use if QTc interval is &gt; 450 msec or with QTc prolonging drugs. Baseline ECG and serum potassium recommended. High doses can cause pigmentary retinopathy. </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1757011851"/>
                  </a:ext>
                </a:extLst>
              </a:tr>
              <a:tr h="113091">
                <a:tc>
                  <a:txBody>
                    <a:bodyPr/>
                    <a:lstStyle/>
                    <a:p>
                      <a:pPr marL="0" marR="0">
                        <a:lnSpc>
                          <a:spcPct val="115000"/>
                        </a:lnSpc>
                        <a:spcBef>
                          <a:spcPts val="0"/>
                        </a:spcBef>
                        <a:spcAft>
                          <a:spcPts val="1000"/>
                        </a:spcAft>
                      </a:pPr>
                      <a:r>
                        <a:rPr lang="en-US" sz="1800">
                          <a:effectLst/>
                          <a:latin typeface="+mn-lt"/>
                        </a:rPr>
                        <a:t>Thiothixene</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CYP1A2.</a:t>
                      </a: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707300606"/>
                  </a:ext>
                </a:extLst>
              </a:tr>
              <a:tr h="113091">
                <a:tc>
                  <a:txBody>
                    <a:bodyPr/>
                    <a:lstStyle/>
                    <a:p>
                      <a:pPr marL="0" marR="0">
                        <a:lnSpc>
                          <a:spcPct val="115000"/>
                        </a:lnSpc>
                        <a:spcBef>
                          <a:spcPts val="0"/>
                        </a:spcBef>
                        <a:spcAft>
                          <a:spcPts val="1000"/>
                        </a:spcAft>
                      </a:pPr>
                      <a:r>
                        <a:rPr lang="en-US" sz="1800">
                          <a:effectLst/>
                          <a:latin typeface="+mn-lt"/>
                        </a:rPr>
                        <a:t>Trifluoperazine</a:t>
                      </a: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CYP1A2.</a:t>
                      </a: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endParaRPr lang="en-US" sz="1800">
                        <a:effectLst/>
                        <a:latin typeface="+mn-lt"/>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247348111"/>
                  </a:ext>
                </a:extLst>
              </a:tr>
            </a:tbl>
          </a:graphicData>
        </a:graphic>
      </p:graphicFrame>
      <p:sp>
        <p:nvSpPr>
          <p:cNvPr id="5" name="Rectangle 1">
            <a:extLst>
              <a:ext uri="{FF2B5EF4-FFF2-40B4-BE49-F238E27FC236}">
                <a16:creationId xmlns:a16="http://schemas.microsoft.com/office/drawing/2014/main" id="{D2D7AC9B-175D-431D-8A6A-4F854D752CC9}"/>
              </a:ext>
            </a:extLst>
          </p:cNvPr>
          <p:cNvSpPr>
            <a:spLocks noChangeArrowheads="1"/>
          </p:cNvSpPr>
          <p:nvPr/>
        </p:nvSpPr>
        <p:spPr bwMode="auto">
          <a:xfrm>
            <a:off x="2301875" y="1565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53522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61F99-EFB2-410C-A0C0-8A5FBAF84F9E}"/>
              </a:ext>
            </a:extLst>
          </p:cNvPr>
          <p:cNvSpPr>
            <a:spLocks noGrp="1"/>
          </p:cNvSpPr>
          <p:nvPr>
            <p:ph type="title"/>
          </p:nvPr>
        </p:nvSpPr>
        <p:spPr/>
        <p:txBody>
          <a:bodyPr/>
          <a:lstStyle/>
          <a:p>
            <a:r>
              <a:rPr lang="en-US"/>
              <a:t>Antipsychotic Medications</a:t>
            </a:r>
          </a:p>
        </p:txBody>
      </p:sp>
      <p:graphicFrame>
        <p:nvGraphicFramePr>
          <p:cNvPr id="4" name="Table 3">
            <a:extLst>
              <a:ext uri="{FF2B5EF4-FFF2-40B4-BE49-F238E27FC236}">
                <a16:creationId xmlns:a16="http://schemas.microsoft.com/office/drawing/2014/main" id="{F042A936-4BF1-41DE-98C8-B7230E7484AF}"/>
              </a:ext>
            </a:extLst>
          </p:cNvPr>
          <p:cNvGraphicFramePr>
            <a:graphicFrameLocks noGrp="1"/>
          </p:cNvGraphicFramePr>
          <p:nvPr>
            <p:extLst>
              <p:ext uri="{D42A27DB-BD31-4B8C-83A1-F6EECF244321}">
                <p14:modId xmlns:p14="http://schemas.microsoft.com/office/powerpoint/2010/main" val="3299342439"/>
              </p:ext>
            </p:extLst>
          </p:nvPr>
        </p:nvGraphicFramePr>
        <p:xfrm>
          <a:off x="404648" y="1095717"/>
          <a:ext cx="8334703" cy="4973320"/>
        </p:xfrm>
        <a:graphic>
          <a:graphicData uri="http://schemas.openxmlformats.org/drawingml/2006/table">
            <a:tbl>
              <a:tblPr firstRow="1" firstCol="1" bandRow="1">
                <a:tableStyleId>{5C22544A-7EE6-4342-B048-85BDC9FD1C3A}</a:tableStyleId>
              </a:tblPr>
              <a:tblGrid>
                <a:gridCol w="1487214">
                  <a:extLst>
                    <a:ext uri="{9D8B030D-6E8A-4147-A177-3AD203B41FA5}">
                      <a16:colId xmlns:a16="http://schemas.microsoft.com/office/drawing/2014/main" val="2535380560"/>
                    </a:ext>
                  </a:extLst>
                </a:gridCol>
                <a:gridCol w="3222027">
                  <a:extLst>
                    <a:ext uri="{9D8B030D-6E8A-4147-A177-3AD203B41FA5}">
                      <a16:colId xmlns:a16="http://schemas.microsoft.com/office/drawing/2014/main" val="3367270735"/>
                    </a:ext>
                  </a:extLst>
                </a:gridCol>
                <a:gridCol w="3625462">
                  <a:extLst>
                    <a:ext uri="{9D8B030D-6E8A-4147-A177-3AD203B41FA5}">
                      <a16:colId xmlns:a16="http://schemas.microsoft.com/office/drawing/2014/main" val="2948986186"/>
                    </a:ext>
                  </a:extLst>
                </a:gridCol>
              </a:tblGrid>
              <a:tr h="596321">
                <a:tc>
                  <a:txBody>
                    <a:bodyPr/>
                    <a:lstStyle/>
                    <a:p>
                      <a:pPr marL="0" marR="0">
                        <a:lnSpc>
                          <a:spcPct val="115000"/>
                        </a:lnSpc>
                        <a:spcBef>
                          <a:spcPts val="0"/>
                        </a:spcBef>
                        <a:spcAft>
                          <a:spcPts val="1000"/>
                        </a:spcAft>
                      </a:pPr>
                      <a:r>
                        <a:rPr lang="en-US" sz="1800">
                          <a:effectLst/>
                        </a:rPr>
                        <a:t> Second generation antipsychotics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lang="en-US" sz="1800">
                          <a:effectLst/>
                          <a:latin typeface="+mn-lt"/>
                        </a:rPr>
                        <a:t>Metabolism</a:t>
                      </a:r>
                      <a:endParaRPr lang="en-US" sz="1800">
                        <a:effectLst/>
                        <a:latin typeface="+mn-lt"/>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1000"/>
                        </a:spcAft>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lang="en-US" sz="1800">
                          <a:effectLst/>
                        </a:rPr>
                        <a:t>Additional considerations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1000"/>
                        </a:spcAft>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154634125"/>
                  </a:ext>
                </a:extLst>
              </a:tr>
              <a:tr h="294743">
                <a:tc>
                  <a:txBody>
                    <a:bodyPr/>
                    <a:lstStyle/>
                    <a:p>
                      <a:pPr marL="0" marR="0" algn="l">
                        <a:lnSpc>
                          <a:spcPct val="115000"/>
                        </a:lnSpc>
                        <a:spcBef>
                          <a:spcPts val="0"/>
                        </a:spcBef>
                        <a:spcAft>
                          <a:spcPts val="1000"/>
                        </a:spcAft>
                      </a:pPr>
                      <a:r>
                        <a:rPr lang="en-US" sz="1800">
                          <a:effectLst/>
                        </a:rPr>
                        <a:t>Aripiprazole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CYP2D6 and CYP3A4. </a:t>
                      </a:r>
                      <a:r>
                        <a:rPr lang="en-US" sz="1800" b="0" i="0" u="none" strike="noStrike" kern="1200" baseline="0">
                          <a:solidFill>
                            <a:schemeClr val="dk1"/>
                          </a:solidFill>
                          <a:latin typeface="+mn-lt"/>
                          <a:ea typeface="+mn-ea"/>
                          <a:cs typeface="+mn-cs"/>
                        </a:rPr>
                        <a:t>Adjust dose if poor metabolizer or with concomitant use of a CYP inhibitor or inducer.</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b="0" i="0" u="none" strike="noStrike" kern="1200" baseline="0">
                          <a:solidFill>
                            <a:schemeClr val="dk1"/>
                          </a:solidFill>
                          <a:latin typeface="+mn-lt"/>
                          <a:ea typeface="+mn-ea"/>
                          <a:cs typeface="+mn-cs"/>
                        </a:rPr>
                        <a:t>Do not split/crush MyCite tablet. FDA safety alert for impulse control disorders (e.g., gambling, binge eating). Long drug half-life.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161186880"/>
                  </a:ext>
                </a:extLst>
              </a:tr>
              <a:tr h="233844">
                <a:tc>
                  <a:txBody>
                    <a:bodyPr/>
                    <a:lstStyle/>
                    <a:p>
                      <a:pPr marL="0" marR="0" algn="l">
                        <a:lnSpc>
                          <a:spcPct val="115000"/>
                        </a:lnSpc>
                        <a:spcBef>
                          <a:spcPts val="0"/>
                        </a:spcBef>
                        <a:spcAft>
                          <a:spcPts val="1000"/>
                        </a:spcAft>
                      </a:pPr>
                      <a:r>
                        <a:rPr lang="en-US" sz="1800">
                          <a:effectLst/>
                        </a:rPr>
                        <a:t>Asenapine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dirty="0">
                          <a:effectLst/>
                          <a:latin typeface="+mn-lt"/>
                          <a:ea typeface="Times New Roman" panose="02020603050405020304" pitchFamily="18" charset="0"/>
                          <a:cs typeface="Times New Roman" panose="02020603050405020304" pitchFamily="18" charset="0"/>
                        </a:rPr>
                        <a:t>Major substrate of CYP1A2.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Consider dose adjustment in smokers and with concomitant CYP1A2 inhibitor use. </a:t>
                      </a: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Calibri" panose="020F0502020204030204" pitchFamily="34" charset="0"/>
                          <a:ea typeface="Times New Roman" panose="02020603050405020304" pitchFamily="18" charset="0"/>
                          <a:cs typeface="Times New Roman" panose="02020603050405020304" pitchFamily="18" charset="0"/>
                        </a:rPr>
                        <a:t>Do not split, crush, or swallow dissolving tablet or eat/drink for 10 minutes after taking. Can cause oral hypoesthesia. Contraindicated with severe hepatic impairment.</a:t>
                      </a:r>
                    </a:p>
                  </a:txBody>
                  <a:tcPr marL="47285" marR="47285" marT="0" marB="0"/>
                </a:tc>
                <a:extLst>
                  <a:ext uri="{0D108BD9-81ED-4DB2-BD59-A6C34878D82A}">
                    <a16:rowId xmlns:a16="http://schemas.microsoft.com/office/drawing/2014/main" val="734051706"/>
                  </a:ext>
                </a:extLst>
              </a:tr>
              <a:tr h="113091">
                <a:tc>
                  <a:txBody>
                    <a:bodyPr/>
                    <a:lstStyle/>
                    <a:p>
                      <a:pPr marL="0" marR="0" algn="l">
                        <a:lnSpc>
                          <a:spcPct val="115000"/>
                        </a:lnSpc>
                        <a:spcBef>
                          <a:spcPts val="0"/>
                        </a:spcBef>
                        <a:spcAft>
                          <a:spcPts val="1000"/>
                        </a:spcAft>
                      </a:pPr>
                      <a:r>
                        <a:rPr lang="en-US" sz="1800">
                          <a:effectLst/>
                        </a:rPr>
                        <a:t>Brexpiprazole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CYP2D6 and CYP3A4. </a:t>
                      </a:r>
                      <a:r>
                        <a:rPr lang="en-US" sz="1800" b="0" i="0" u="none" strike="noStrike" kern="1200" baseline="0">
                          <a:solidFill>
                            <a:schemeClr val="dk1"/>
                          </a:solidFill>
                          <a:latin typeface="+mn-lt"/>
                          <a:ea typeface="+mn-ea"/>
                          <a:cs typeface="+mn-cs"/>
                        </a:rPr>
                        <a:t>Adjust dose if poor metabolizer or with concomitant use of a CYP inhibitor or inducer.</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b="0" i="0" u="none" strike="noStrike" kern="1200" baseline="0" dirty="0">
                          <a:solidFill>
                            <a:schemeClr val="dk1"/>
                          </a:solidFill>
                          <a:latin typeface="+mn-lt"/>
                          <a:ea typeface="+mn-ea"/>
                          <a:cs typeface="+mn-cs"/>
                        </a:rPr>
                        <a:t>Adjust dose if significant hepatic or renal impairment. Long drug half-life.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10129386"/>
                  </a:ext>
                </a:extLst>
              </a:tr>
            </a:tbl>
          </a:graphicData>
        </a:graphic>
      </p:graphicFrame>
      <p:sp>
        <p:nvSpPr>
          <p:cNvPr id="5" name="Rectangle 1">
            <a:extLst>
              <a:ext uri="{FF2B5EF4-FFF2-40B4-BE49-F238E27FC236}">
                <a16:creationId xmlns:a16="http://schemas.microsoft.com/office/drawing/2014/main" id="{D2D7AC9B-175D-431D-8A6A-4F854D752CC9}"/>
              </a:ext>
            </a:extLst>
          </p:cNvPr>
          <p:cNvSpPr>
            <a:spLocks noChangeArrowheads="1"/>
          </p:cNvSpPr>
          <p:nvPr/>
        </p:nvSpPr>
        <p:spPr bwMode="auto">
          <a:xfrm>
            <a:off x="2301875" y="1565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14254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25FEF76-F298-44BD-9C84-713B577B9BB7}"/>
              </a:ext>
            </a:extLst>
          </p:cNvPr>
          <p:cNvSpPr/>
          <p:nvPr/>
        </p:nvSpPr>
        <p:spPr>
          <a:xfrm>
            <a:off x="0" y="5922335"/>
            <a:ext cx="9144000" cy="9356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061F99-EFB2-410C-A0C0-8A5FBAF84F9E}"/>
              </a:ext>
            </a:extLst>
          </p:cNvPr>
          <p:cNvSpPr>
            <a:spLocks noGrp="1"/>
          </p:cNvSpPr>
          <p:nvPr>
            <p:ph type="title"/>
          </p:nvPr>
        </p:nvSpPr>
        <p:spPr/>
        <p:txBody>
          <a:bodyPr/>
          <a:lstStyle/>
          <a:p>
            <a:r>
              <a:rPr lang="en-US"/>
              <a:t>Antipsychotic Medications</a:t>
            </a:r>
          </a:p>
        </p:txBody>
      </p:sp>
      <p:graphicFrame>
        <p:nvGraphicFramePr>
          <p:cNvPr id="4" name="Table 3">
            <a:extLst>
              <a:ext uri="{FF2B5EF4-FFF2-40B4-BE49-F238E27FC236}">
                <a16:creationId xmlns:a16="http://schemas.microsoft.com/office/drawing/2014/main" id="{F042A936-4BF1-41DE-98C8-B7230E7484AF}"/>
              </a:ext>
            </a:extLst>
          </p:cNvPr>
          <p:cNvGraphicFramePr>
            <a:graphicFrameLocks noGrp="1"/>
          </p:cNvGraphicFramePr>
          <p:nvPr>
            <p:extLst>
              <p:ext uri="{D42A27DB-BD31-4B8C-83A1-F6EECF244321}">
                <p14:modId xmlns:p14="http://schemas.microsoft.com/office/powerpoint/2010/main" val="1450977985"/>
              </p:ext>
            </p:extLst>
          </p:nvPr>
        </p:nvGraphicFramePr>
        <p:xfrm>
          <a:off x="404648" y="1095717"/>
          <a:ext cx="8529145" cy="5938266"/>
        </p:xfrm>
        <a:graphic>
          <a:graphicData uri="http://schemas.openxmlformats.org/drawingml/2006/table">
            <a:tbl>
              <a:tblPr firstRow="1" firstCol="1" bandRow="1">
                <a:tableStyleId>{5C22544A-7EE6-4342-B048-85BDC9FD1C3A}</a:tableStyleId>
              </a:tblPr>
              <a:tblGrid>
                <a:gridCol w="1595663">
                  <a:extLst>
                    <a:ext uri="{9D8B030D-6E8A-4147-A177-3AD203B41FA5}">
                      <a16:colId xmlns:a16="http://schemas.microsoft.com/office/drawing/2014/main" val="2535380560"/>
                    </a:ext>
                  </a:extLst>
                </a:gridCol>
                <a:gridCol w="2894776">
                  <a:extLst>
                    <a:ext uri="{9D8B030D-6E8A-4147-A177-3AD203B41FA5}">
                      <a16:colId xmlns:a16="http://schemas.microsoft.com/office/drawing/2014/main" val="3876385097"/>
                    </a:ext>
                  </a:extLst>
                </a:gridCol>
                <a:gridCol w="4038706">
                  <a:extLst>
                    <a:ext uri="{9D8B030D-6E8A-4147-A177-3AD203B41FA5}">
                      <a16:colId xmlns:a16="http://schemas.microsoft.com/office/drawing/2014/main" val="3367270735"/>
                    </a:ext>
                  </a:extLst>
                </a:gridCol>
              </a:tblGrid>
              <a:tr h="596321">
                <a:tc>
                  <a:txBody>
                    <a:bodyPr/>
                    <a:lstStyle/>
                    <a:p>
                      <a:pPr marL="0" marR="0">
                        <a:lnSpc>
                          <a:spcPct val="115000"/>
                        </a:lnSpc>
                        <a:spcBef>
                          <a:spcPts val="0"/>
                        </a:spcBef>
                        <a:spcAft>
                          <a:spcPts val="1000"/>
                        </a:spcAft>
                      </a:pPr>
                      <a:r>
                        <a:rPr lang="en-US" sz="1800">
                          <a:effectLst/>
                        </a:rPr>
                        <a:t> Second generation antipsychotics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rPr>
                        <a:t>Metabolism</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Additional considerations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154634125"/>
                  </a:ext>
                </a:extLst>
              </a:tr>
              <a:tr h="292072">
                <a:tc>
                  <a:txBody>
                    <a:bodyPr/>
                    <a:lstStyle/>
                    <a:p>
                      <a:pPr marL="0" marR="0">
                        <a:lnSpc>
                          <a:spcPct val="115000"/>
                        </a:lnSpc>
                        <a:spcBef>
                          <a:spcPts val="0"/>
                        </a:spcBef>
                        <a:spcAft>
                          <a:spcPts val="1000"/>
                        </a:spcAft>
                      </a:pPr>
                      <a:r>
                        <a:rPr lang="en-US" sz="1800">
                          <a:effectLst/>
                        </a:rPr>
                        <a:t>Cariprazine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CYP3A4. </a:t>
                      </a:r>
                      <a:r>
                        <a:rPr lang="en-US" sz="1800" b="0" i="0" u="none" strike="noStrike" kern="1200" baseline="0">
                          <a:solidFill>
                            <a:schemeClr val="dk1"/>
                          </a:solidFill>
                          <a:latin typeface="+mn-lt"/>
                          <a:ea typeface="+mn-ea"/>
                          <a:cs typeface="+mn-cs"/>
                        </a:rPr>
                        <a:t>Adjust dose with concomitant use of a strong CYP3A4 inhibitor or inducer.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b="0" i="0" u="none" strike="noStrike" kern="1200" baseline="0">
                          <a:solidFill>
                            <a:schemeClr val="dk1"/>
                          </a:solidFill>
                          <a:latin typeface="+mn-lt"/>
                          <a:ea typeface="+mn-ea"/>
                          <a:cs typeface="+mn-cs"/>
                        </a:rPr>
                        <a:t>Long drug half-life. </a:t>
                      </a:r>
                      <a:r>
                        <a:rPr lang="en-US" sz="1800">
                          <a:effectLst/>
                          <a:latin typeface="Calibri" panose="020F0502020204030204" pitchFamily="34" charset="0"/>
                          <a:ea typeface="Times New Roman" panose="02020603050405020304" pitchFamily="18" charset="0"/>
                          <a:cs typeface="Times New Roman" panose="02020603050405020304" pitchFamily="18" charset="0"/>
                        </a:rPr>
                        <a:t>Not recommended for use with severe hepatic impairment.</a:t>
                      </a:r>
                    </a:p>
                  </a:txBody>
                  <a:tcPr marL="47285" marR="47285" marT="0" marB="0"/>
                </a:tc>
                <a:extLst>
                  <a:ext uri="{0D108BD9-81ED-4DB2-BD59-A6C34878D82A}">
                    <a16:rowId xmlns:a16="http://schemas.microsoft.com/office/drawing/2014/main" val="3072063180"/>
                  </a:ext>
                </a:extLst>
              </a:tr>
              <a:tr h="292072">
                <a:tc>
                  <a:txBody>
                    <a:bodyPr/>
                    <a:lstStyle/>
                    <a:p>
                      <a:pPr marL="0" marR="0">
                        <a:lnSpc>
                          <a:spcPct val="115000"/>
                        </a:lnSpc>
                        <a:spcBef>
                          <a:spcPts val="0"/>
                        </a:spcBef>
                        <a:spcAft>
                          <a:spcPts val="1000"/>
                        </a:spcAft>
                      </a:pPr>
                      <a:r>
                        <a:rPr lang="en-US" sz="1800">
                          <a:effectLst/>
                        </a:rPr>
                        <a:t>Clozapine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l">
                        <a:lnSpc>
                          <a:spcPct val="115000"/>
                        </a:lnSpc>
                        <a:spcBef>
                          <a:spcPts val="0"/>
                        </a:spcBef>
                        <a:spcAft>
                          <a:spcPts val="1000"/>
                        </a:spcAft>
                      </a:pPr>
                      <a:r>
                        <a:rPr lang="en-US" sz="1800">
                          <a:effectLst/>
                          <a:latin typeface="+mn-lt"/>
                          <a:ea typeface="Times New Roman" panose="02020603050405020304" pitchFamily="18" charset="0"/>
                          <a:cs typeface="Times New Roman" panose="02020603050405020304" pitchFamily="18" charset="0"/>
                        </a:rPr>
                        <a:t>Major substrate of CYP1A2. </a:t>
                      </a:r>
                      <a:r>
                        <a:rPr lang="en-US" sz="1800" b="0" i="0" u="none" strike="noStrike" kern="1200" baseline="0">
                          <a:solidFill>
                            <a:schemeClr val="dk1"/>
                          </a:solidFill>
                          <a:latin typeface="+mn-lt"/>
                          <a:ea typeface="+mn-ea"/>
                          <a:cs typeface="+mn-cs"/>
                        </a:rPr>
                        <a:t>Adjust dose with concomitant use of strong CYP1A2 inhibitors and with strong CYP3A4 inducers. Smoking reduces clozapine levels via CYP1A2 induction. Clozapine levels can help in making dose adjustments.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b="0" i="0" u="none" strike="noStrike" kern="1200" baseline="0" dirty="0">
                          <a:solidFill>
                            <a:schemeClr val="dk1"/>
                          </a:solidFill>
                          <a:latin typeface="+mn-lt"/>
                          <a:ea typeface="+mn-ea"/>
                          <a:cs typeface="+mn-cs"/>
                        </a:rPr>
                        <a:t>Clozapine REMS program is required (</a:t>
                      </a:r>
                      <a:r>
                        <a:rPr lang="en-US" sz="1800" b="0" i="0" u="none" strike="noStrike" kern="1200" baseline="0" dirty="0">
                          <a:solidFill>
                            <a:schemeClr val="dk1"/>
                          </a:solidFill>
                          <a:latin typeface="+mn-lt"/>
                          <a:ea typeface="+mn-ea"/>
                          <a:cs typeface="+mn-cs"/>
                          <a:hlinkClick r:id="rId3"/>
                        </a:rPr>
                        <a:t>https://www.clozapinerems.com/</a:t>
                      </a:r>
                      <a:r>
                        <a:rPr lang="en-US" sz="1800" b="0" i="0" u="none" strike="noStrike" kern="1200" baseline="0" dirty="0">
                          <a:solidFill>
                            <a:schemeClr val="dk1"/>
                          </a:solidFill>
                          <a:latin typeface="+mn-lt"/>
                          <a:ea typeface="+mn-ea"/>
                          <a:cs typeface="+mn-cs"/>
                        </a:rPr>
                        <a:t>) with ANC monitoring. </a:t>
                      </a:r>
                      <a:r>
                        <a:rPr lang="en-US" sz="1800" dirty="0">
                          <a:effectLst/>
                          <a:latin typeface="+mn-lt"/>
                          <a:ea typeface="Times New Roman" panose="02020603050405020304" pitchFamily="18" charset="0"/>
                          <a:cs typeface="Times New Roman" panose="02020603050405020304" pitchFamily="18" charset="0"/>
                        </a:rPr>
                        <a:t>Increased salivation, orthostasis, and sexual dysfunction are common; constipation, paralytic ileus, and bowel infarction possible; seizures can occur with rapid dose increase or high dose; early in treatment, fever can occur, myocarditis is infrequent, and severe neutropenia and cardiomyopathy are rare. </a:t>
                      </a:r>
                      <a:r>
                        <a:rPr lang="en-US" sz="1800" b="0" i="0" u="none" strike="noStrike" kern="1200" baseline="0" dirty="0">
                          <a:solidFill>
                            <a:schemeClr val="dk1"/>
                          </a:solidFill>
                          <a:latin typeface="+mn-lt"/>
                          <a:ea typeface="+mn-ea"/>
                          <a:cs typeface="+mn-cs"/>
                        </a:rPr>
                        <a:t>Adjust dose with significant hepatic or renal impairment.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4221240230"/>
                  </a:ext>
                </a:extLst>
              </a:tr>
            </a:tbl>
          </a:graphicData>
        </a:graphic>
      </p:graphicFrame>
      <p:sp>
        <p:nvSpPr>
          <p:cNvPr id="5" name="Rectangle 1">
            <a:extLst>
              <a:ext uri="{FF2B5EF4-FFF2-40B4-BE49-F238E27FC236}">
                <a16:creationId xmlns:a16="http://schemas.microsoft.com/office/drawing/2014/main" id="{D2D7AC9B-175D-431D-8A6A-4F854D752CC9}"/>
              </a:ext>
            </a:extLst>
          </p:cNvPr>
          <p:cNvSpPr>
            <a:spLocks noChangeArrowheads="1"/>
          </p:cNvSpPr>
          <p:nvPr/>
        </p:nvSpPr>
        <p:spPr bwMode="auto">
          <a:xfrm>
            <a:off x="2301875" y="1565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138525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61F99-EFB2-410C-A0C0-8A5FBAF84F9E}"/>
              </a:ext>
            </a:extLst>
          </p:cNvPr>
          <p:cNvSpPr>
            <a:spLocks noGrp="1"/>
          </p:cNvSpPr>
          <p:nvPr>
            <p:ph type="title"/>
          </p:nvPr>
        </p:nvSpPr>
        <p:spPr/>
        <p:txBody>
          <a:bodyPr/>
          <a:lstStyle/>
          <a:p>
            <a:r>
              <a:rPr lang="en-US"/>
              <a:t>Antipsychotic Medications</a:t>
            </a:r>
          </a:p>
        </p:txBody>
      </p:sp>
      <p:graphicFrame>
        <p:nvGraphicFramePr>
          <p:cNvPr id="4" name="Table 3">
            <a:extLst>
              <a:ext uri="{FF2B5EF4-FFF2-40B4-BE49-F238E27FC236}">
                <a16:creationId xmlns:a16="http://schemas.microsoft.com/office/drawing/2014/main" id="{F042A936-4BF1-41DE-98C8-B7230E7484AF}"/>
              </a:ext>
            </a:extLst>
          </p:cNvPr>
          <p:cNvGraphicFramePr>
            <a:graphicFrameLocks noGrp="1"/>
          </p:cNvGraphicFramePr>
          <p:nvPr>
            <p:extLst>
              <p:ext uri="{D42A27DB-BD31-4B8C-83A1-F6EECF244321}">
                <p14:modId xmlns:p14="http://schemas.microsoft.com/office/powerpoint/2010/main" val="1361435904"/>
              </p:ext>
            </p:extLst>
          </p:nvPr>
        </p:nvGraphicFramePr>
        <p:xfrm>
          <a:off x="404648" y="1086520"/>
          <a:ext cx="8466083" cy="4973320"/>
        </p:xfrm>
        <a:graphic>
          <a:graphicData uri="http://schemas.openxmlformats.org/drawingml/2006/table">
            <a:tbl>
              <a:tblPr firstRow="1" firstCol="1" bandRow="1">
                <a:tableStyleId>{5C22544A-7EE6-4342-B048-85BDC9FD1C3A}</a:tableStyleId>
              </a:tblPr>
              <a:tblGrid>
                <a:gridCol w="1510657">
                  <a:extLst>
                    <a:ext uri="{9D8B030D-6E8A-4147-A177-3AD203B41FA5}">
                      <a16:colId xmlns:a16="http://schemas.microsoft.com/office/drawing/2014/main" val="2535380560"/>
                    </a:ext>
                  </a:extLst>
                </a:gridCol>
                <a:gridCol w="3272816">
                  <a:extLst>
                    <a:ext uri="{9D8B030D-6E8A-4147-A177-3AD203B41FA5}">
                      <a16:colId xmlns:a16="http://schemas.microsoft.com/office/drawing/2014/main" val="4211390962"/>
                    </a:ext>
                  </a:extLst>
                </a:gridCol>
                <a:gridCol w="3682610">
                  <a:extLst>
                    <a:ext uri="{9D8B030D-6E8A-4147-A177-3AD203B41FA5}">
                      <a16:colId xmlns:a16="http://schemas.microsoft.com/office/drawing/2014/main" val="3367270735"/>
                    </a:ext>
                  </a:extLst>
                </a:gridCol>
              </a:tblGrid>
              <a:tr h="596321">
                <a:tc>
                  <a:txBody>
                    <a:bodyPr/>
                    <a:lstStyle/>
                    <a:p>
                      <a:pPr marL="0" marR="0">
                        <a:lnSpc>
                          <a:spcPct val="115000"/>
                        </a:lnSpc>
                        <a:spcBef>
                          <a:spcPts val="0"/>
                        </a:spcBef>
                        <a:spcAft>
                          <a:spcPts val="1000"/>
                        </a:spcAft>
                      </a:pPr>
                      <a:r>
                        <a:rPr lang="en-US" sz="1800">
                          <a:effectLst/>
                        </a:rPr>
                        <a:t> Second generation antipsychotics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lang="en-US" sz="1800" dirty="0">
                          <a:effectLst/>
                          <a:latin typeface="+mn-lt"/>
                        </a:rPr>
                        <a:t>Metabolism</a:t>
                      </a:r>
                      <a:endParaRPr lang="en-US" sz="1800" dirty="0">
                        <a:effectLst/>
                        <a:latin typeface="+mn-lt"/>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100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Additional considerations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154634125"/>
                  </a:ext>
                </a:extLst>
              </a:tr>
              <a:tr h="113091">
                <a:tc>
                  <a:txBody>
                    <a:bodyPr/>
                    <a:lstStyle/>
                    <a:p>
                      <a:pPr marL="0" marR="0">
                        <a:lnSpc>
                          <a:spcPct val="115000"/>
                        </a:lnSpc>
                        <a:spcBef>
                          <a:spcPts val="0"/>
                        </a:spcBef>
                        <a:spcAft>
                          <a:spcPts val="1000"/>
                        </a:spcAft>
                      </a:pPr>
                      <a:r>
                        <a:rPr lang="en-US" sz="1800">
                          <a:effectLst/>
                        </a:rPr>
                        <a:t>Iloperidone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CYP2D6; </a:t>
                      </a:r>
                      <a:r>
                        <a:rPr lang="en-US" sz="1800" b="0" i="0" u="none" strike="noStrike" kern="1200" baseline="0">
                          <a:solidFill>
                            <a:schemeClr val="dk1"/>
                          </a:solidFill>
                          <a:latin typeface="+mn-lt"/>
                          <a:ea typeface="+mn-ea"/>
                          <a:cs typeface="+mn-cs"/>
                        </a:rPr>
                        <a:t>weak CYP3A4 inhibitor</a:t>
                      </a:r>
                      <a:r>
                        <a:rPr lang="en-US" sz="1800">
                          <a:effectLst/>
                          <a:latin typeface="+mn-lt"/>
                          <a:ea typeface="Times New Roman" panose="02020603050405020304" pitchFamily="18" charset="0"/>
                          <a:cs typeface="Times New Roman" panose="02020603050405020304" pitchFamily="18" charset="0"/>
                        </a:rPr>
                        <a:t>. </a:t>
                      </a:r>
                      <a:r>
                        <a:rPr lang="en-US" sz="1800" b="0" i="0" u="none" strike="noStrike" kern="1200" baseline="0">
                          <a:solidFill>
                            <a:schemeClr val="dk1"/>
                          </a:solidFill>
                          <a:latin typeface="+mn-lt"/>
                          <a:ea typeface="+mn-ea"/>
                          <a:cs typeface="+mn-cs"/>
                        </a:rPr>
                        <a:t>Adjust dose with use of strong inhibitors and poor CYP2D6 metabolizers.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b="0" i="0" u="none" strike="noStrike" kern="1200" baseline="0">
                          <a:solidFill>
                            <a:schemeClr val="dk1"/>
                          </a:solidFill>
                          <a:latin typeface="+mn-lt"/>
                          <a:ea typeface="+mn-ea"/>
                          <a:cs typeface="+mn-cs"/>
                        </a:rPr>
                        <a:t>Titrate slowly with treatment initiation or resumption. </a:t>
                      </a:r>
                      <a:r>
                        <a:rPr lang="en-US" sz="1800">
                          <a:effectLst/>
                          <a:latin typeface="Calibri" panose="020F0502020204030204" pitchFamily="34" charset="0"/>
                          <a:ea typeface="Times New Roman" panose="02020603050405020304" pitchFamily="18" charset="0"/>
                          <a:cs typeface="Times New Roman" panose="02020603050405020304" pitchFamily="18" charset="0"/>
                        </a:rPr>
                        <a:t>Not recommended for use with severe hepatic impairment.</a:t>
                      </a:r>
                      <a:r>
                        <a:rPr lang="en-US" sz="1800" b="0" i="0" u="none" strike="noStrike" kern="1200" baseline="0">
                          <a:solidFill>
                            <a:schemeClr val="dk1"/>
                          </a:solidFill>
                          <a:latin typeface="+mn-lt"/>
                          <a:ea typeface="+mn-ea"/>
                          <a:cs typeface="+mn-cs"/>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720918726"/>
                  </a:ext>
                </a:extLst>
              </a:tr>
              <a:tr h="113091">
                <a:tc>
                  <a:txBody>
                    <a:bodyPr/>
                    <a:lstStyle/>
                    <a:p>
                      <a:pPr marL="0" marR="0">
                        <a:lnSpc>
                          <a:spcPct val="115000"/>
                        </a:lnSpc>
                        <a:spcBef>
                          <a:spcPts val="0"/>
                        </a:spcBef>
                        <a:spcAft>
                          <a:spcPts val="1000"/>
                        </a:spcAft>
                      </a:pPr>
                      <a:r>
                        <a:rPr lang="en-US" sz="1800">
                          <a:effectLst/>
                        </a:rPr>
                        <a:t>Lurasidone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a:t>
                      </a:r>
                      <a:r>
                        <a:rPr lang="en-US" sz="1800" b="0" i="0" u="none" strike="noStrike" kern="1200" baseline="0">
                          <a:solidFill>
                            <a:schemeClr val="dk1"/>
                          </a:solidFill>
                          <a:latin typeface="+mn-lt"/>
                          <a:ea typeface="+mn-ea"/>
                          <a:cs typeface="+mn-cs"/>
                        </a:rPr>
                        <a:t>CYP3A4</a:t>
                      </a:r>
                      <a:r>
                        <a:rPr lang="en-US" sz="1800">
                          <a:effectLst/>
                          <a:latin typeface="+mn-lt"/>
                          <a:ea typeface="Times New Roman" panose="02020603050405020304" pitchFamily="18" charset="0"/>
                          <a:cs typeface="Times New Roman" panose="02020603050405020304" pitchFamily="18" charset="0"/>
                        </a:rPr>
                        <a:t>;  </a:t>
                      </a:r>
                      <a:r>
                        <a:rPr lang="en-US" sz="1800" b="0" i="0" u="none" strike="noStrike" kern="1200" baseline="0">
                          <a:solidFill>
                            <a:schemeClr val="dk1"/>
                          </a:solidFill>
                          <a:latin typeface="+mn-lt"/>
                          <a:ea typeface="+mn-ea"/>
                          <a:cs typeface="+mn-cs"/>
                        </a:rPr>
                        <a:t>weak CYP3A4 inhibitor. Adjust dose with use of strong inhibitors  or inducers.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b="0" i="0" u="none" strike="noStrike" kern="1200" baseline="0">
                          <a:solidFill>
                            <a:schemeClr val="dk1"/>
                          </a:solidFill>
                          <a:latin typeface="+mn-lt"/>
                          <a:ea typeface="+mn-ea"/>
                          <a:cs typeface="+mn-cs"/>
                        </a:rPr>
                        <a:t>Administer with food (≥350 calories). Adjust dose with significant hepatic or renal impairment. Some patients have dose-related creatinine increase.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785005694"/>
                  </a:ext>
                </a:extLst>
              </a:tr>
              <a:tr h="113091">
                <a:tc>
                  <a:txBody>
                    <a:bodyPr/>
                    <a:lstStyle/>
                    <a:p>
                      <a:pPr marL="0" marR="0">
                        <a:lnSpc>
                          <a:spcPct val="115000"/>
                        </a:lnSpc>
                        <a:spcBef>
                          <a:spcPts val="0"/>
                        </a:spcBef>
                        <a:spcAft>
                          <a:spcPts val="1000"/>
                        </a:spcAft>
                      </a:pPr>
                      <a:r>
                        <a:rPr lang="en-US" sz="1800">
                          <a:effectLst/>
                        </a:rPr>
                        <a:t>Olanzapine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l">
                        <a:lnSpc>
                          <a:spcPct val="115000"/>
                        </a:lnSpc>
                        <a:spcBef>
                          <a:spcPts val="0"/>
                        </a:spcBef>
                        <a:spcAft>
                          <a:spcPts val="1000"/>
                        </a:spcAft>
                      </a:pPr>
                      <a:r>
                        <a:rPr lang="en-US" sz="1800" dirty="0">
                          <a:effectLst/>
                          <a:latin typeface="+mn-lt"/>
                          <a:ea typeface="Times New Roman" panose="02020603050405020304" pitchFamily="18" charset="0"/>
                          <a:cs typeface="Times New Roman" panose="02020603050405020304" pitchFamily="18" charset="0"/>
                        </a:rPr>
                        <a:t>Major substrate of </a:t>
                      </a:r>
                      <a:r>
                        <a:rPr lang="en-US" sz="1800" b="0" i="0" u="none" strike="noStrike" kern="1200" baseline="0" dirty="0">
                          <a:solidFill>
                            <a:schemeClr val="dk1"/>
                          </a:solidFill>
                          <a:latin typeface="+mn-lt"/>
                          <a:ea typeface="+mn-ea"/>
                          <a:cs typeface="+mn-cs"/>
                        </a:rPr>
                        <a:t>CYP1A2. Smokers may require a 30% greater daily dose due to CYP1A2 induction. Women may need lower doses.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l">
                        <a:lnSpc>
                          <a:spcPct val="115000"/>
                        </a:lnSpc>
                        <a:spcBef>
                          <a:spcPts val="0"/>
                        </a:spcBef>
                        <a:spcAft>
                          <a:spcPts val="1000"/>
                        </a:spcAft>
                      </a:pPr>
                      <a:r>
                        <a:rPr lang="en-US" sz="1800" b="0" i="0" u="none" strike="noStrike" kern="1200" baseline="0" dirty="0">
                          <a:solidFill>
                            <a:schemeClr val="dk1"/>
                          </a:solidFill>
                          <a:latin typeface="+mn-lt"/>
                          <a:ea typeface="+mn-ea"/>
                          <a:cs typeface="+mn-cs"/>
                        </a:rPr>
                        <a:t>Concomitant use of IM olanzapine with parenteral benzodiazepines is not recommended due to potential for excessive sedation and cardiorespiratory depression.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2987427497"/>
                  </a:ext>
                </a:extLst>
              </a:tr>
            </a:tbl>
          </a:graphicData>
        </a:graphic>
      </p:graphicFrame>
      <p:sp>
        <p:nvSpPr>
          <p:cNvPr id="5" name="Rectangle 1">
            <a:extLst>
              <a:ext uri="{FF2B5EF4-FFF2-40B4-BE49-F238E27FC236}">
                <a16:creationId xmlns:a16="http://schemas.microsoft.com/office/drawing/2014/main" id="{D2D7AC9B-175D-431D-8A6A-4F854D752CC9}"/>
              </a:ext>
            </a:extLst>
          </p:cNvPr>
          <p:cNvSpPr>
            <a:spLocks noChangeArrowheads="1"/>
          </p:cNvSpPr>
          <p:nvPr/>
        </p:nvSpPr>
        <p:spPr bwMode="auto">
          <a:xfrm>
            <a:off x="2301875" y="1565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0330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61F99-EFB2-410C-A0C0-8A5FBAF84F9E}"/>
              </a:ext>
            </a:extLst>
          </p:cNvPr>
          <p:cNvSpPr>
            <a:spLocks noGrp="1"/>
          </p:cNvSpPr>
          <p:nvPr>
            <p:ph type="title"/>
          </p:nvPr>
        </p:nvSpPr>
        <p:spPr/>
        <p:txBody>
          <a:bodyPr/>
          <a:lstStyle/>
          <a:p>
            <a:r>
              <a:rPr lang="en-US"/>
              <a:t>Antipsychotic Medications</a:t>
            </a:r>
          </a:p>
        </p:txBody>
      </p:sp>
      <p:graphicFrame>
        <p:nvGraphicFramePr>
          <p:cNvPr id="4" name="Table 3">
            <a:extLst>
              <a:ext uri="{FF2B5EF4-FFF2-40B4-BE49-F238E27FC236}">
                <a16:creationId xmlns:a16="http://schemas.microsoft.com/office/drawing/2014/main" id="{F042A936-4BF1-41DE-98C8-B7230E7484AF}"/>
              </a:ext>
            </a:extLst>
          </p:cNvPr>
          <p:cNvGraphicFramePr>
            <a:graphicFrameLocks noGrp="1"/>
          </p:cNvGraphicFramePr>
          <p:nvPr>
            <p:extLst>
              <p:ext uri="{D42A27DB-BD31-4B8C-83A1-F6EECF244321}">
                <p14:modId xmlns:p14="http://schemas.microsoft.com/office/powerpoint/2010/main" val="1585876317"/>
              </p:ext>
            </p:extLst>
          </p:nvPr>
        </p:nvGraphicFramePr>
        <p:xfrm>
          <a:off x="404648" y="1200820"/>
          <a:ext cx="8334703" cy="3729990"/>
        </p:xfrm>
        <a:graphic>
          <a:graphicData uri="http://schemas.openxmlformats.org/drawingml/2006/table">
            <a:tbl>
              <a:tblPr firstRow="1" firstCol="1" bandRow="1">
                <a:tableStyleId>{5C22544A-7EE6-4342-B048-85BDC9FD1C3A}</a:tableStyleId>
              </a:tblPr>
              <a:tblGrid>
                <a:gridCol w="1581807">
                  <a:extLst>
                    <a:ext uri="{9D8B030D-6E8A-4147-A177-3AD203B41FA5}">
                      <a16:colId xmlns:a16="http://schemas.microsoft.com/office/drawing/2014/main" val="2535380560"/>
                    </a:ext>
                  </a:extLst>
                </a:gridCol>
                <a:gridCol w="3127434">
                  <a:extLst>
                    <a:ext uri="{9D8B030D-6E8A-4147-A177-3AD203B41FA5}">
                      <a16:colId xmlns:a16="http://schemas.microsoft.com/office/drawing/2014/main" val="3993035815"/>
                    </a:ext>
                  </a:extLst>
                </a:gridCol>
                <a:gridCol w="3625462">
                  <a:extLst>
                    <a:ext uri="{9D8B030D-6E8A-4147-A177-3AD203B41FA5}">
                      <a16:colId xmlns:a16="http://schemas.microsoft.com/office/drawing/2014/main" val="3367270735"/>
                    </a:ext>
                  </a:extLst>
                </a:gridCol>
              </a:tblGrid>
              <a:tr h="596321">
                <a:tc>
                  <a:txBody>
                    <a:bodyPr/>
                    <a:lstStyle/>
                    <a:p>
                      <a:pPr marL="0" marR="0">
                        <a:lnSpc>
                          <a:spcPct val="115000"/>
                        </a:lnSpc>
                        <a:spcBef>
                          <a:spcPts val="0"/>
                        </a:spcBef>
                        <a:spcAft>
                          <a:spcPts val="1000"/>
                        </a:spcAft>
                      </a:pPr>
                      <a:r>
                        <a:rPr lang="en-US" sz="1800">
                          <a:effectLst/>
                        </a:rPr>
                        <a:t> Second generation antipsychotics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lang="en-US" sz="1800">
                          <a:effectLst/>
                          <a:latin typeface="+mn-lt"/>
                        </a:rPr>
                        <a:t>Metabolism</a:t>
                      </a:r>
                      <a:endParaRPr lang="en-US" sz="1800">
                        <a:effectLst/>
                        <a:latin typeface="+mn-lt"/>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1000"/>
                        </a:spcAft>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Additional considerations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154634125"/>
                  </a:ext>
                </a:extLst>
              </a:tr>
              <a:tr h="113091">
                <a:tc>
                  <a:txBody>
                    <a:bodyPr/>
                    <a:lstStyle/>
                    <a:p>
                      <a:pPr marL="0" marR="0">
                        <a:lnSpc>
                          <a:spcPct val="115000"/>
                        </a:lnSpc>
                        <a:spcBef>
                          <a:spcPts val="0"/>
                        </a:spcBef>
                        <a:spcAft>
                          <a:spcPts val="1000"/>
                        </a:spcAft>
                      </a:pPr>
                      <a:r>
                        <a:rPr lang="en-US" sz="1800">
                          <a:effectLst/>
                        </a:rPr>
                        <a:t>Paliperidone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b="0" i="0" u="none" strike="noStrike" kern="1200" baseline="0">
                          <a:solidFill>
                            <a:schemeClr val="dk1"/>
                          </a:solidFill>
                          <a:latin typeface="+mn-lt"/>
                          <a:ea typeface="+mn-ea"/>
                          <a:cs typeface="+mn-cs"/>
                        </a:rPr>
                        <a:t>Uses OROS osmotic delivery system for tablet; do not split or crush. Not recommended with significant renal impairment.</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2497713320"/>
                  </a:ext>
                </a:extLst>
              </a:tr>
              <a:tr h="233844">
                <a:tc>
                  <a:txBody>
                    <a:bodyPr/>
                    <a:lstStyle/>
                    <a:p>
                      <a:pPr marL="0" marR="0">
                        <a:lnSpc>
                          <a:spcPct val="115000"/>
                        </a:lnSpc>
                        <a:spcBef>
                          <a:spcPts val="0"/>
                        </a:spcBef>
                        <a:spcAft>
                          <a:spcPts val="1000"/>
                        </a:spcAft>
                      </a:pPr>
                      <a:r>
                        <a:rPr lang="en-US" sz="1800">
                          <a:effectLst/>
                        </a:rPr>
                        <a:t>Quetiapine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a:effectLst/>
                          <a:latin typeface="+mn-lt"/>
                          <a:ea typeface="Times New Roman" panose="02020603050405020304" pitchFamily="18" charset="0"/>
                          <a:cs typeface="Times New Roman" panose="02020603050405020304" pitchFamily="18" charset="0"/>
                        </a:rPr>
                        <a:t>Major substrate of </a:t>
                      </a:r>
                      <a:r>
                        <a:rPr lang="en-US" sz="1800" b="0" i="0" u="none" strike="noStrike" kern="1200" baseline="0">
                          <a:solidFill>
                            <a:schemeClr val="dk1"/>
                          </a:solidFill>
                          <a:latin typeface="+mn-lt"/>
                          <a:ea typeface="+mn-ea"/>
                          <a:cs typeface="+mn-cs"/>
                        </a:rPr>
                        <a:t>CYP3A4. Adjust dose for concomitant use of strong CYP3A4 inhibitors or inducers.	</a:t>
                      </a: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b="0" i="0" u="none" strike="noStrike" kern="1200" baseline="0" dirty="0">
                          <a:solidFill>
                            <a:schemeClr val="dk1"/>
                          </a:solidFill>
                          <a:latin typeface="+mn-lt"/>
                          <a:ea typeface="+mn-ea"/>
                          <a:cs typeface="+mn-cs"/>
                        </a:rPr>
                        <a:t>Do not split or crush extended release tablets. Give extended release tablets without food or &lt;300 calories. Re-titrate dose for treatment gap of more than 1 week. </a:t>
                      </a:r>
                    </a:p>
                  </a:txBody>
                  <a:tcPr marL="47285" marR="47285" marT="0" marB="0"/>
                </a:tc>
                <a:extLst>
                  <a:ext uri="{0D108BD9-81ED-4DB2-BD59-A6C34878D82A}">
                    <a16:rowId xmlns:a16="http://schemas.microsoft.com/office/drawing/2014/main" val="3333368183"/>
                  </a:ext>
                </a:extLst>
              </a:tr>
            </a:tbl>
          </a:graphicData>
        </a:graphic>
      </p:graphicFrame>
      <p:sp>
        <p:nvSpPr>
          <p:cNvPr id="5" name="Rectangle 1">
            <a:extLst>
              <a:ext uri="{FF2B5EF4-FFF2-40B4-BE49-F238E27FC236}">
                <a16:creationId xmlns:a16="http://schemas.microsoft.com/office/drawing/2014/main" id="{D2D7AC9B-175D-431D-8A6A-4F854D752CC9}"/>
              </a:ext>
            </a:extLst>
          </p:cNvPr>
          <p:cNvSpPr>
            <a:spLocks noChangeArrowheads="1"/>
          </p:cNvSpPr>
          <p:nvPr/>
        </p:nvSpPr>
        <p:spPr bwMode="auto">
          <a:xfrm>
            <a:off x="2301875" y="1565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099127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61F99-EFB2-410C-A0C0-8A5FBAF84F9E}"/>
              </a:ext>
            </a:extLst>
          </p:cNvPr>
          <p:cNvSpPr>
            <a:spLocks noGrp="1"/>
          </p:cNvSpPr>
          <p:nvPr>
            <p:ph type="title"/>
          </p:nvPr>
        </p:nvSpPr>
        <p:spPr/>
        <p:txBody>
          <a:bodyPr/>
          <a:lstStyle/>
          <a:p>
            <a:r>
              <a:rPr lang="en-US"/>
              <a:t>Antipsychotic Medications</a:t>
            </a:r>
          </a:p>
        </p:txBody>
      </p:sp>
      <p:graphicFrame>
        <p:nvGraphicFramePr>
          <p:cNvPr id="4" name="Table 3">
            <a:extLst>
              <a:ext uri="{FF2B5EF4-FFF2-40B4-BE49-F238E27FC236}">
                <a16:creationId xmlns:a16="http://schemas.microsoft.com/office/drawing/2014/main" id="{F042A936-4BF1-41DE-98C8-B7230E7484AF}"/>
              </a:ext>
            </a:extLst>
          </p:cNvPr>
          <p:cNvGraphicFramePr>
            <a:graphicFrameLocks noGrp="1"/>
          </p:cNvGraphicFramePr>
          <p:nvPr>
            <p:extLst>
              <p:ext uri="{D42A27DB-BD31-4B8C-83A1-F6EECF244321}">
                <p14:modId xmlns:p14="http://schemas.microsoft.com/office/powerpoint/2010/main" val="2743866426"/>
              </p:ext>
            </p:extLst>
          </p:nvPr>
        </p:nvGraphicFramePr>
        <p:xfrm>
          <a:off x="404648" y="1200820"/>
          <a:ext cx="8334703" cy="4045458"/>
        </p:xfrm>
        <a:graphic>
          <a:graphicData uri="http://schemas.openxmlformats.org/drawingml/2006/table">
            <a:tbl>
              <a:tblPr firstRow="1" firstCol="1" bandRow="1">
                <a:tableStyleId>{5C22544A-7EE6-4342-B048-85BDC9FD1C3A}</a:tableStyleId>
              </a:tblPr>
              <a:tblGrid>
                <a:gridCol w="1581807">
                  <a:extLst>
                    <a:ext uri="{9D8B030D-6E8A-4147-A177-3AD203B41FA5}">
                      <a16:colId xmlns:a16="http://schemas.microsoft.com/office/drawing/2014/main" val="2535380560"/>
                    </a:ext>
                  </a:extLst>
                </a:gridCol>
                <a:gridCol w="3127434">
                  <a:extLst>
                    <a:ext uri="{9D8B030D-6E8A-4147-A177-3AD203B41FA5}">
                      <a16:colId xmlns:a16="http://schemas.microsoft.com/office/drawing/2014/main" val="3993035815"/>
                    </a:ext>
                  </a:extLst>
                </a:gridCol>
                <a:gridCol w="3625462">
                  <a:extLst>
                    <a:ext uri="{9D8B030D-6E8A-4147-A177-3AD203B41FA5}">
                      <a16:colId xmlns:a16="http://schemas.microsoft.com/office/drawing/2014/main" val="3367270735"/>
                    </a:ext>
                  </a:extLst>
                </a:gridCol>
              </a:tblGrid>
              <a:tr h="596321">
                <a:tc>
                  <a:txBody>
                    <a:bodyPr/>
                    <a:lstStyle/>
                    <a:p>
                      <a:pPr marL="0" marR="0">
                        <a:lnSpc>
                          <a:spcPct val="115000"/>
                        </a:lnSpc>
                        <a:spcBef>
                          <a:spcPts val="0"/>
                        </a:spcBef>
                        <a:spcAft>
                          <a:spcPts val="1000"/>
                        </a:spcAft>
                      </a:pPr>
                      <a:r>
                        <a:rPr lang="en-US" sz="1800">
                          <a:effectLst/>
                        </a:rPr>
                        <a:t> Second generation antipsychotics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lang="en-US" sz="1800">
                          <a:effectLst/>
                          <a:latin typeface="+mn-lt"/>
                        </a:rPr>
                        <a:t>Metabolism</a:t>
                      </a:r>
                      <a:endParaRPr lang="en-US" sz="1800">
                        <a:effectLst/>
                        <a:latin typeface="+mn-lt"/>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1000"/>
                        </a:spcAft>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algn="ctr">
                        <a:lnSpc>
                          <a:spcPct val="115000"/>
                        </a:lnSpc>
                        <a:spcBef>
                          <a:spcPts val="0"/>
                        </a:spcBef>
                        <a:spcAft>
                          <a:spcPts val="1000"/>
                        </a:spcAft>
                      </a:pPr>
                      <a:r>
                        <a:rPr lang="en-US" sz="1800">
                          <a:effectLst/>
                        </a:rPr>
                        <a:t>Additional considerations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3154634125"/>
                  </a:ext>
                </a:extLst>
              </a:tr>
              <a:tr h="113091">
                <a:tc>
                  <a:txBody>
                    <a:bodyPr/>
                    <a:lstStyle/>
                    <a:p>
                      <a:pPr marL="0" marR="0">
                        <a:lnSpc>
                          <a:spcPct val="115000"/>
                        </a:lnSpc>
                        <a:spcBef>
                          <a:spcPts val="0"/>
                        </a:spcBef>
                        <a:spcAft>
                          <a:spcPts val="1000"/>
                        </a:spcAft>
                      </a:pPr>
                      <a:r>
                        <a:rPr lang="en-US" sz="1800">
                          <a:effectLst/>
                        </a:rPr>
                        <a:t>Risperidone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dirty="0">
                          <a:effectLst/>
                          <a:latin typeface="+mn-lt"/>
                          <a:ea typeface="Times New Roman" panose="02020603050405020304" pitchFamily="18" charset="0"/>
                          <a:cs typeface="Times New Roman" panose="02020603050405020304" pitchFamily="18" charset="0"/>
                        </a:rPr>
                        <a:t>Major substrate of </a:t>
                      </a:r>
                      <a:r>
                        <a:rPr lang="en-US" sz="1800" b="0" i="0" u="none" strike="noStrike" kern="1200" baseline="0" dirty="0">
                          <a:solidFill>
                            <a:schemeClr val="dk1"/>
                          </a:solidFill>
                          <a:latin typeface="+mn-lt"/>
                          <a:ea typeface="+mn-ea"/>
                          <a:cs typeface="+mn-cs"/>
                        </a:rPr>
                        <a:t>CYP2D6. Adjust dose with concomitant use of inducers or inhibitors of CYP2D6.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b="0" i="0" u="none" strike="noStrike" kern="1200" baseline="0" dirty="0">
                          <a:solidFill>
                            <a:schemeClr val="dk1"/>
                          </a:solidFill>
                          <a:latin typeface="+mn-lt"/>
                          <a:ea typeface="+mn-ea"/>
                          <a:cs typeface="+mn-cs"/>
                        </a:rPr>
                        <a:t>Adjust dose with significant hepatic or renal impairment. Oral disintegrating tablets should not be split/crushed and contain phenylalanine.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818748751"/>
                  </a:ext>
                </a:extLst>
              </a:tr>
              <a:tr h="113091">
                <a:tc>
                  <a:txBody>
                    <a:bodyPr/>
                    <a:lstStyle/>
                    <a:p>
                      <a:pPr marL="0" marR="0">
                        <a:lnSpc>
                          <a:spcPct val="115000"/>
                        </a:lnSpc>
                        <a:spcBef>
                          <a:spcPts val="0"/>
                        </a:spcBef>
                        <a:spcAft>
                          <a:spcPts val="1000"/>
                        </a:spcAft>
                      </a:pPr>
                      <a:r>
                        <a:rPr lang="en-US" sz="1800">
                          <a:effectLst/>
                        </a:rPr>
                        <a:t>Ziprasidone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1800" b="0" i="0" u="none" strike="noStrike" kern="1200" baseline="0" dirty="0">
                          <a:solidFill>
                            <a:schemeClr val="dk1"/>
                          </a:solidFill>
                          <a:latin typeface="+mn-lt"/>
                          <a:ea typeface="+mn-ea"/>
                          <a:cs typeface="+mn-cs"/>
                        </a:rPr>
                        <a:t>Give capsules with &gt;500 calories of food. Use with caution with significant hepatic impairment. Use IM with caution with significant renal impairment.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85" marR="47285" marT="0" marB="0"/>
                </a:tc>
                <a:extLst>
                  <a:ext uri="{0D108BD9-81ED-4DB2-BD59-A6C34878D82A}">
                    <a16:rowId xmlns:a16="http://schemas.microsoft.com/office/drawing/2014/main" val="1502230739"/>
                  </a:ext>
                </a:extLst>
              </a:tr>
            </a:tbl>
          </a:graphicData>
        </a:graphic>
      </p:graphicFrame>
      <p:sp>
        <p:nvSpPr>
          <p:cNvPr id="5" name="Rectangle 1">
            <a:extLst>
              <a:ext uri="{FF2B5EF4-FFF2-40B4-BE49-F238E27FC236}">
                <a16:creationId xmlns:a16="http://schemas.microsoft.com/office/drawing/2014/main" id="{D2D7AC9B-175D-431D-8A6A-4F854D752CC9}"/>
              </a:ext>
            </a:extLst>
          </p:cNvPr>
          <p:cNvSpPr>
            <a:spLocks noChangeArrowheads="1"/>
          </p:cNvSpPr>
          <p:nvPr/>
        </p:nvSpPr>
        <p:spPr bwMode="auto">
          <a:xfrm>
            <a:off x="2301875" y="1565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941130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4D1AC-1349-4004-A5B7-B26C0DBFA34C}"/>
              </a:ext>
            </a:extLst>
          </p:cNvPr>
          <p:cNvSpPr>
            <a:spLocks noGrp="1"/>
          </p:cNvSpPr>
          <p:nvPr>
            <p:ph type="title"/>
          </p:nvPr>
        </p:nvSpPr>
        <p:spPr/>
        <p:txBody>
          <a:bodyPr/>
          <a:lstStyle/>
          <a:p>
            <a:r>
              <a:rPr lang="en-US" dirty="0"/>
              <a:t>Antipsychotic Medications</a:t>
            </a:r>
          </a:p>
        </p:txBody>
      </p:sp>
      <p:graphicFrame>
        <p:nvGraphicFramePr>
          <p:cNvPr id="4" name="Table 3">
            <a:extLst>
              <a:ext uri="{FF2B5EF4-FFF2-40B4-BE49-F238E27FC236}">
                <a16:creationId xmlns:a16="http://schemas.microsoft.com/office/drawing/2014/main" id="{718DF29E-1416-4859-85AF-30763F40E7D1}"/>
              </a:ext>
            </a:extLst>
          </p:cNvPr>
          <p:cNvGraphicFramePr>
            <a:graphicFrameLocks noGrp="1"/>
          </p:cNvGraphicFramePr>
          <p:nvPr>
            <p:extLst>
              <p:ext uri="{D42A27DB-BD31-4B8C-83A1-F6EECF244321}">
                <p14:modId xmlns:p14="http://schemas.microsoft.com/office/powerpoint/2010/main" val="492169013"/>
              </p:ext>
            </p:extLst>
          </p:nvPr>
        </p:nvGraphicFramePr>
        <p:xfrm>
          <a:off x="336331" y="1595972"/>
          <a:ext cx="8429296" cy="4084704"/>
        </p:xfrm>
        <a:graphic>
          <a:graphicData uri="http://schemas.openxmlformats.org/drawingml/2006/table">
            <a:tbl>
              <a:tblPr firstRow="1" firstCol="1" bandRow="1">
                <a:tableStyleId>{5C22544A-7EE6-4342-B048-85BDC9FD1C3A}</a:tableStyleId>
              </a:tblPr>
              <a:tblGrid>
                <a:gridCol w="1342483">
                  <a:extLst>
                    <a:ext uri="{9D8B030D-6E8A-4147-A177-3AD203B41FA5}">
                      <a16:colId xmlns:a16="http://schemas.microsoft.com/office/drawing/2014/main" val="4150238951"/>
                    </a:ext>
                  </a:extLst>
                </a:gridCol>
                <a:gridCol w="1155286">
                  <a:extLst>
                    <a:ext uri="{9D8B030D-6E8A-4147-A177-3AD203B41FA5}">
                      <a16:colId xmlns:a16="http://schemas.microsoft.com/office/drawing/2014/main" val="1840006917"/>
                    </a:ext>
                  </a:extLst>
                </a:gridCol>
                <a:gridCol w="1779941">
                  <a:extLst>
                    <a:ext uri="{9D8B030D-6E8A-4147-A177-3AD203B41FA5}">
                      <a16:colId xmlns:a16="http://schemas.microsoft.com/office/drawing/2014/main" val="2987871232"/>
                    </a:ext>
                  </a:extLst>
                </a:gridCol>
                <a:gridCol w="4151586">
                  <a:extLst>
                    <a:ext uri="{9D8B030D-6E8A-4147-A177-3AD203B41FA5}">
                      <a16:colId xmlns:a16="http://schemas.microsoft.com/office/drawing/2014/main" val="1829362102"/>
                    </a:ext>
                  </a:extLst>
                </a:gridCol>
              </a:tblGrid>
              <a:tr h="494796">
                <a:tc>
                  <a:txBody>
                    <a:bodyPr/>
                    <a:lstStyle/>
                    <a:p>
                      <a:pPr marL="0" marR="0">
                        <a:lnSpc>
                          <a:spcPct val="115000"/>
                        </a:lnSpc>
                        <a:spcBef>
                          <a:spcPts val="0"/>
                        </a:spcBef>
                        <a:spcAft>
                          <a:spcPts val="1000"/>
                        </a:spcAft>
                      </a:pPr>
                      <a:r>
                        <a:rPr lang="en-US" sz="1400">
                          <a:effectLst/>
                        </a:rPr>
                        <a:t>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Trade name</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Available strengths in the U.S. (mg, unless otherwise noted)</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dirty="0">
                          <a:effectLst/>
                        </a:rPr>
                        <a:t>Comments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extLst>
                  <a:ext uri="{0D108BD9-81ED-4DB2-BD59-A6C34878D82A}">
                    <a16:rowId xmlns:a16="http://schemas.microsoft.com/office/drawing/2014/main" val="1724596699"/>
                  </a:ext>
                </a:extLst>
              </a:tr>
              <a:tr h="244710">
                <a:tc>
                  <a:txBody>
                    <a:bodyPr/>
                    <a:lstStyle/>
                    <a:p>
                      <a:pPr marL="0" marR="0">
                        <a:lnSpc>
                          <a:spcPct val="115000"/>
                        </a:lnSpc>
                        <a:spcBef>
                          <a:spcPts val="0"/>
                        </a:spcBef>
                        <a:spcAft>
                          <a:spcPts val="1000"/>
                        </a:spcAft>
                      </a:pPr>
                      <a:r>
                        <a:rPr lang="en-US" sz="1400">
                          <a:effectLst/>
                        </a:rPr>
                        <a:t>Fluphenazine</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Prolixin Decanoate</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25/mL (5 mL)</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Monitor for hypotension. In sesame oil; be alert for allergy.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extLst>
                  <a:ext uri="{0D108BD9-81ED-4DB2-BD59-A6C34878D82A}">
                    <a16:rowId xmlns:a16="http://schemas.microsoft.com/office/drawing/2014/main" val="2753427523"/>
                  </a:ext>
                </a:extLst>
              </a:tr>
              <a:tr h="328082">
                <a:tc>
                  <a:txBody>
                    <a:bodyPr/>
                    <a:lstStyle/>
                    <a:p>
                      <a:pPr marL="0" marR="0">
                        <a:lnSpc>
                          <a:spcPct val="115000"/>
                        </a:lnSpc>
                        <a:spcBef>
                          <a:spcPts val="0"/>
                        </a:spcBef>
                        <a:spcAft>
                          <a:spcPts val="1000"/>
                        </a:spcAft>
                      </a:pPr>
                      <a:r>
                        <a:rPr lang="en-US" sz="1400">
                          <a:effectLst/>
                        </a:rPr>
                        <a:t>Haloperidol</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Haldol Decanoate</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50/mL (1 mL, 5 mL), 100/mL (1 mL, 5 mL)</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No more than 3 mL per injection site. In sesame oil; be alert for allergy.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extLst>
                  <a:ext uri="{0D108BD9-81ED-4DB2-BD59-A6C34878D82A}">
                    <a16:rowId xmlns:a16="http://schemas.microsoft.com/office/drawing/2014/main" val="1764085836"/>
                  </a:ext>
                </a:extLst>
              </a:tr>
              <a:tr h="328082">
                <a:tc>
                  <a:txBody>
                    <a:bodyPr/>
                    <a:lstStyle/>
                    <a:p>
                      <a:pPr marL="0" marR="0">
                        <a:lnSpc>
                          <a:spcPct val="115000"/>
                        </a:lnSpc>
                        <a:spcBef>
                          <a:spcPts val="0"/>
                        </a:spcBef>
                        <a:spcAft>
                          <a:spcPts val="1000"/>
                        </a:spcAft>
                      </a:pPr>
                      <a:r>
                        <a:rPr lang="en-US" sz="1400">
                          <a:effectLst/>
                        </a:rPr>
                        <a:t>Aripiprazole monohydrate</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Abilify Maintena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300, 400</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dirty="0">
                          <a:effectLst/>
                        </a:rPr>
                        <a:t>Rotate injection sites.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extLst>
                  <a:ext uri="{0D108BD9-81ED-4DB2-BD59-A6C34878D82A}">
                    <a16:rowId xmlns:a16="http://schemas.microsoft.com/office/drawing/2014/main" val="537656137"/>
                  </a:ext>
                </a:extLst>
              </a:tr>
              <a:tr h="411454">
                <a:tc>
                  <a:txBody>
                    <a:bodyPr/>
                    <a:lstStyle/>
                    <a:p>
                      <a:pPr marL="0" marR="0">
                        <a:lnSpc>
                          <a:spcPct val="115000"/>
                        </a:lnSpc>
                        <a:spcBef>
                          <a:spcPts val="0"/>
                        </a:spcBef>
                        <a:spcAft>
                          <a:spcPts val="1000"/>
                        </a:spcAft>
                      </a:pPr>
                      <a:r>
                        <a:rPr lang="en-US" sz="1400">
                          <a:effectLst/>
                        </a:rPr>
                        <a:t>Aripiprazole lauroxil</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dirty="0">
                          <a:effectLst/>
                        </a:rPr>
                        <a:t>Aristada Initio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675/2.4 mL</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dirty="0">
                          <a:effectLst/>
                        </a:rPr>
                        <a:t>Use only as single dose to initiate Aristada treatment. Not for repeat dosing. Not interchangeable with Aristada. Avoid concomitant injection of Aristada Initio and Aristada into the same muscle.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extLst>
                  <a:ext uri="{0D108BD9-81ED-4DB2-BD59-A6C34878D82A}">
                    <a16:rowId xmlns:a16="http://schemas.microsoft.com/office/drawing/2014/main" val="1414544221"/>
                  </a:ext>
                </a:extLst>
              </a:tr>
              <a:tr h="328082">
                <a:tc>
                  <a:txBody>
                    <a:bodyPr/>
                    <a:lstStyle/>
                    <a:p>
                      <a:pPr marL="0" marR="0">
                        <a:lnSpc>
                          <a:spcPct val="115000"/>
                        </a:lnSpc>
                        <a:spcBef>
                          <a:spcPts val="0"/>
                        </a:spcBef>
                        <a:spcAft>
                          <a:spcPts val="1000"/>
                        </a:spcAft>
                      </a:pPr>
                      <a:r>
                        <a:rPr lang="en-US" sz="1400">
                          <a:effectLst/>
                        </a:rPr>
                        <a:t>Aripiprazole lauroxil</a:t>
                      </a:r>
                    </a:p>
                    <a:p>
                      <a:pPr marL="0" marR="0">
                        <a:lnSpc>
                          <a:spcPct val="115000"/>
                        </a:lnSpc>
                        <a:spcBef>
                          <a:spcPts val="0"/>
                        </a:spcBef>
                        <a:spcAft>
                          <a:spcPts val="1000"/>
                        </a:spcAft>
                      </a:pPr>
                      <a:r>
                        <a:rPr lang="en-US" sz="1400">
                          <a:effectLst/>
                        </a:rPr>
                        <a:t>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dirty="0">
                          <a:effectLst/>
                        </a:rPr>
                        <a:t>Aristada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0"/>
                        </a:spcAft>
                      </a:pPr>
                      <a:r>
                        <a:rPr lang="en-US" sz="1400">
                          <a:effectLst/>
                        </a:rPr>
                        <a:t>441/1.6 mL</a:t>
                      </a:r>
                    </a:p>
                    <a:p>
                      <a:pPr marL="0" marR="0">
                        <a:lnSpc>
                          <a:spcPct val="115000"/>
                        </a:lnSpc>
                        <a:spcBef>
                          <a:spcPts val="0"/>
                        </a:spcBef>
                        <a:spcAft>
                          <a:spcPts val="0"/>
                        </a:spcAft>
                      </a:pPr>
                      <a:r>
                        <a:rPr lang="en-US" sz="1400">
                          <a:effectLst/>
                        </a:rPr>
                        <a:t>662/2.4 mL</a:t>
                      </a:r>
                    </a:p>
                    <a:p>
                      <a:pPr marL="0" marR="0">
                        <a:lnSpc>
                          <a:spcPct val="115000"/>
                        </a:lnSpc>
                        <a:spcBef>
                          <a:spcPts val="0"/>
                        </a:spcBef>
                        <a:spcAft>
                          <a:spcPts val="0"/>
                        </a:spcAft>
                      </a:pPr>
                      <a:r>
                        <a:rPr lang="en-US" sz="1400">
                          <a:effectLst/>
                        </a:rPr>
                        <a:t>882 /3.2 mL</a:t>
                      </a:r>
                    </a:p>
                    <a:p>
                      <a:pPr marL="0" marR="0">
                        <a:lnSpc>
                          <a:spcPct val="115000"/>
                        </a:lnSpc>
                        <a:spcBef>
                          <a:spcPts val="0"/>
                        </a:spcBef>
                        <a:spcAft>
                          <a:spcPts val="0"/>
                        </a:spcAft>
                      </a:pPr>
                      <a:r>
                        <a:rPr lang="en-US" sz="1400">
                          <a:effectLst/>
                        </a:rPr>
                        <a:t>1064/3.9 mL</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dirty="0">
                          <a:effectLst/>
                        </a:rPr>
                        <a:t>Not interchangeable with Aristada Initio. Avoid concomitant injection of Aristada Initio and Aristada into the same muscle.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extLst>
                  <a:ext uri="{0D108BD9-81ED-4DB2-BD59-A6C34878D82A}">
                    <a16:rowId xmlns:a16="http://schemas.microsoft.com/office/drawing/2014/main" val="487445067"/>
                  </a:ext>
                </a:extLst>
              </a:tr>
            </a:tbl>
          </a:graphicData>
        </a:graphic>
      </p:graphicFrame>
      <p:sp>
        <p:nvSpPr>
          <p:cNvPr id="3" name="Title 1">
            <a:extLst>
              <a:ext uri="{FF2B5EF4-FFF2-40B4-BE49-F238E27FC236}">
                <a16:creationId xmlns:a16="http://schemas.microsoft.com/office/drawing/2014/main" id="{92C69401-BAA0-4BD1-800A-6BE962A17394}"/>
              </a:ext>
            </a:extLst>
          </p:cNvPr>
          <p:cNvSpPr txBox="1">
            <a:spLocks/>
          </p:cNvSpPr>
          <p:nvPr/>
        </p:nvSpPr>
        <p:spPr>
          <a:xfrm>
            <a:off x="457200" y="1026659"/>
            <a:ext cx="6060302" cy="459241"/>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1800" b="1" cap="none" dirty="0">
                <a:latin typeface="+mn-lt"/>
              </a:rPr>
              <a:t>Long-acting injectable antipsychotics</a:t>
            </a:r>
          </a:p>
        </p:txBody>
      </p:sp>
    </p:spTree>
    <p:extLst>
      <p:ext uri="{BB962C8B-B14F-4D97-AF65-F5344CB8AC3E}">
        <p14:creationId xmlns:p14="http://schemas.microsoft.com/office/powerpoint/2010/main" val="18787561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F639CEA-A113-4CFD-B4B6-43E78B443157}"/>
              </a:ext>
            </a:extLst>
          </p:cNvPr>
          <p:cNvSpPr/>
          <p:nvPr/>
        </p:nvSpPr>
        <p:spPr>
          <a:xfrm>
            <a:off x="0" y="5922336"/>
            <a:ext cx="9144000" cy="114348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E4D1AC-1349-4004-A5B7-B26C0DBFA34C}"/>
              </a:ext>
            </a:extLst>
          </p:cNvPr>
          <p:cNvSpPr>
            <a:spLocks noGrp="1"/>
          </p:cNvSpPr>
          <p:nvPr>
            <p:ph type="title"/>
          </p:nvPr>
        </p:nvSpPr>
        <p:spPr/>
        <p:txBody>
          <a:bodyPr/>
          <a:lstStyle/>
          <a:p>
            <a:r>
              <a:rPr lang="en-US" dirty="0"/>
              <a:t>Antipsychotic Medications</a:t>
            </a:r>
          </a:p>
        </p:txBody>
      </p:sp>
      <p:graphicFrame>
        <p:nvGraphicFramePr>
          <p:cNvPr id="4" name="Table 3">
            <a:extLst>
              <a:ext uri="{FF2B5EF4-FFF2-40B4-BE49-F238E27FC236}">
                <a16:creationId xmlns:a16="http://schemas.microsoft.com/office/drawing/2014/main" id="{718DF29E-1416-4859-85AF-30763F40E7D1}"/>
              </a:ext>
            </a:extLst>
          </p:cNvPr>
          <p:cNvGraphicFramePr>
            <a:graphicFrameLocks noGrp="1"/>
          </p:cNvGraphicFramePr>
          <p:nvPr>
            <p:extLst>
              <p:ext uri="{D42A27DB-BD31-4B8C-83A1-F6EECF244321}">
                <p14:modId xmlns:p14="http://schemas.microsoft.com/office/powerpoint/2010/main" val="1673767180"/>
              </p:ext>
            </p:extLst>
          </p:nvPr>
        </p:nvGraphicFramePr>
        <p:xfrm>
          <a:off x="263595" y="1546476"/>
          <a:ext cx="8537505" cy="5066160"/>
        </p:xfrm>
        <a:graphic>
          <a:graphicData uri="http://schemas.openxmlformats.org/drawingml/2006/table">
            <a:tbl>
              <a:tblPr firstRow="1" firstCol="1" bandRow="1">
                <a:tableStyleId>{5C22544A-7EE6-4342-B048-85BDC9FD1C3A}</a:tableStyleId>
              </a:tblPr>
              <a:tblGrid>
                <a:gridCol w="1342483">
                  <a:extLst>
                    <a:ext uri="{9D8B030D-6E8A-4147-A177-3AD203B41FA5}">
                      <a16:colId xmlns:a16="http://schemas.microsoft.com/office/drawing/2014/main" val="4150238951"/>
                    </a:ext>
                  </a:extLst>
                </a:gridCol>
                <a:gridCol w="1155286">
                  <a:extLst>
                    <a:ext uri="{9D8B030D-6E8A-4147-A177-3AD203B41FA5}">
                      <a16:colId xmlns:a16="http://schemas.microsoft.com/office/drawing/2014/main" val="1840006917"/>
                    </a:ext>
                  </a:extLst>
                </a:gridCol>
                <a:gridCol w="1727390">
                  <a:extLst>
                    <a:ext uri="{9D8B030D-6E8A-4147-A177-3AD203B41FA5}">
                      <a16:colId xmlns:a16="http://schemas.microsoft.com/office/drawing/2014/main" val="2987871232"/>
                    </a:ext>
                  </a:extLst>
                </a:gridCol>
                <a:gridCol w="4312346">
                  <a:extLst>
                    <a:ext uri="{9D8B030D-6E8A-4147-A177-3AD203B41FA5}">
                      <a16:colId xmlns:a16="http://schemas.microsoft.com/office/drawing/2014/main" val="1829362102"/>
                    </a:ext>
                  </a:extLst>
                </a:gridCol>
              </a:tblGrid>
              <a:tr h="494796">
                <a:tc>
                  <a:txBody>
                    <a:bodyPr/>
                    <a:lstStyle/>
                    <a:p>
                      <a:pPr marL="0" marR="0">
                        <a:lnSpc>
                          <a:spcPct val="115000"/>
                        </a:lnSpc>
                        <a:spcBef>
                          <a:spcPts val="0"/>
                        </a:spcBef>
                        <a:spcAft>
                          <a:spcPts val="1000"/>
                        </a:spcAft>
                      </a:pPr>
                      <a:r>
                        <a:rPr lang="en-US" sz="1400" dirty="0">
                          <a:effectLst/>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Trade name</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Available strengths in the U.S. (mg, unless otherwise noted)</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Comments</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extLst>
                  <a:ext uri="{0D108BD9-81ED-4DB2-BD59-A6C34878D82A}">
                    <a16:rowId xmlns:a16="http://schemas.microsoft.com/office/drawing/2014/main" val="1724596699"/>
                  </a:ext>
                </a:extLst>
              </a:tr>
              <a:tr h="744943">
                <a:tc>
                  <a:txBody>
                    <a:bodyPr/>
                    <a:lstStyle/>
                    <a:p>
                      <a:pPr marL="0" marR="0">
                        <a:lnSpc>
                          <a:spcPct val="115000"/>
                        </a:lnSpc>
                        <a:spcBef>
                          <a:spcPts val="0"/>
                        </a:spcBef>
                        <a:spcAft>
                          <a:spcPts val="1000"/>
                        </a:spcAft>
                      </a:pPr>
                      <a:r>
                        <a:rPr lang="en-US" sz="1400">
                          <a:effectLst/>
                        </a:rPr>
                        <a:t>Olanzapine</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Zyprexa Relprevv</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210, 300, 405</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dirty="0">
                          <a:effectLst/>
                        </a:rPr>
                        <a:t>Requires use of FDA REMS program due to risk of post-injection delirium/sedation syndrome. Must give in registered healthcare facility with ready emergency response access. Patient must be observed for at least 3 hours post injection and accompanied upon discharge.  (</a:t>
                      </a:r>
                      <a:r>
                        <a:rPr lang="en-US" sz="1400" u="sng" dirty="0">
                          <a:effectLst/>
                          <a:hlinkClick r:id="rId3"/>
                        </a:rPr>
                        <a:t>www.zyprexarelprevvprogram.com/public/Default.aspx</a:t>
                      </a:r>
                      <a:r>
                        <a:rPr lang="en-US" sz="1400" dirty="0">
                          <a:effectLst/>
                        </a:rPr>
                        <a:t>)</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extLst>
                  <a:ext uri="{0D108BD9-81ED-4DB2-BD59-A6C34878D82A}">
                    <a16:rowId xmlns:a16="http://schemas.microsoft.com/office/drawing/2014/main" val="31101324"/>
                  </a:ext>
                </a:extLst>
              </a:tr>
              <a:tr h="411454">
                <a:tc>
                  <a:txBody>
                    <a:bodyPr/>
                    <a:lstStyle/>
                    <a:p>
                      <a:pPr marL="0" marR="0">
                        <a:lnSpc>
                          <a:spcPct val="115000"/>
                        </a:lnSpc>
                        <a:spcBef>
                          <a:spcPts val="0"/>
                        </a:spcBef>
                        <a:spcAft>
                          <a:spcPts val="1000"/>
                        </a:spcAft>
                      </a:pPr>
                      <a:r>
                        <a:rPr lang="en-US" sz="1400">
                          <a:effectLst/>
                        </a:rPr>
                        <a:t>Paliperidone palmitate</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Invega Sustenna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39/0.25 mL, 78/0.5 mL, 117/0.75 mL, 156/mL, 234/1.5 mL</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The two initial deltoid IM injections help attain therapeutic concentrations rapidly. Alternate injections (right and left deltoid muscle).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extLst>
                  <a:ext uri="{0D108BD9-81ED-4DB2-BD59-A6C34878D82A}">
                    <a16:rowId xmlns:a16="http://schemas.microsoft.com/office/drawing/2014/main" val="1279896296"/>
                  </a:ext>
                </a:extLst>
              </a:tr>
              <a:tr h="661570">
                <a:tc>
                  <a:txBody>
                    <a:bodyPr/>
                    <a:lstStyle/>
                    <a:p>
                      <a:pPr marL="0" marR="0">
                        <a:lnSpc>
                          <a:spcPct val="115000"/>
                        </a:lnSpc>
                        <a:spcBef>
                          <a:spcPts val="0"/>
                        </a:spcBef>
                        <a:spcAft>
                          <a:spcPts val="1000"/>
                        </a:spcAft>
                      </a:pPr>
                      <a:r>
                        <a:rPr lang="en-US" sz="1400">
                          <a:effectLst/>
                        </a:rPr>
                        <a:t>Paliperidone palmitate</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Invega Trinza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273/0.875 mL, 410/1.315 mL, 546/1.75 mL, 819/2.625 mL</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extLst>
                  <a:ext uri="{0D108BD9-81ED-4DB2-BD59-A6C34878D82A}">
                    <a16:rowId xmlns:a16="http://schemas.microsoft.com/office/drawing/2014/main" val="2347114003"/>
                  </a:ext>
                </a:extLst>
              </a:tr>
              <a:tr h="244710">
                <a:tc>
                  <a:txBody>
                    <a:bodyPr/>
                    <a:lstStyle/>
                    <a:p>
                      <a:pPr marL="0" marR="0">
                        <a:lnSpc>
                          <a:spcPct val="115000"/>
                        </a:lnSpc>
                        <a:spcBef>
                          <a:spcPts val="0"/>
                        </a:spcBef>
                        <a:spcAft>
                          <a:spcPts val="1000"/>
                        </a:spcAft>
                      </a:pPr>
                      <a:r>
                        <a:rPr lang="en-US" sz="1400">
                          <a:effectLst/>
                        </a:rPr>
                        <a:t>Risperidone</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Risperdal Consta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12.5, 25, 37.5, 50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Alternate injection sites.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extLst>
                  <a:ext uri="{0D108BD9-81ED-4DB2-BD59-A6C34878D82A}">
                    <a16:rowId xmlns:a16="http://schemas.microsoft.com/office/drawing/2014/main" val="2097010400"/>
                  </a:ext>
                </a:extLst>
              </a:tr>
              <a:tr h="328082">
                <a:tc>
                  <a:txBody>
                    <a:bodyPr/>
                    <a:lstStyle/>
                    <a:p>
                      <a:pPr marL="0" marR="0">
                        <a:lnSpc>
                          <a:spcPct val="115000"/>
                        </a:lnSpc>
                        <a:spcBef>
                          <a:spcPts val="0"/>
                        </a:spcBef>
                        <a:spcAft>
                          <a:spcPts val="1000"/>
                        </a:spcAft>
                      </a:pPr>
                      <a:r>
                        <a:rPr lang="en-US" sz="1400">
                          <a:effectLst/>
                        </a:rPr>
                        <a:t>Risperidone</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Perseris</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a:effectLst/>
                        </a:rPr>
                        <a:t>90/0.6 mL, 120/0.8 mL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tc>
                  <a:txBody>
                    <a:bodyPr/>
                    <a:lstStyle/>
                    <a:p>
                      <a:pPr marL="0" marR="0">
                        <a:lnSpc>
                          <a:spcPct val="115000"/>
                        </a:lnSpc>
                        <a:spcBef>
                          <a:spcPts val="0"/>
                        </a:spcBef>
                        <a:spcAft>
                          <a:spcPts val="1000"/>
                        </a:spcAft>
                      </a:pPr>
                      <a:r>
                        <a:rPr lang="en-US" sz="1400" dirty="0">
                          <a:effectLst/>
                        </a:rPr>
                        <a:t>Abdominal subcutaneous injection only Alternate injection sites. Inject only in area without skin conditions, irritation, reddening, bruising, infection, or scarring.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624" marR="32624" marT="0" marB="0"/>
                </a:tc>
                <a:extLst>
                  <a:ext uri="{0D108BD9-81ED-4DB2-BD59-A6C34878D82A}">
                    <a16:rowId xmlns:a16="http://schemas.microsoft.com/office/drawing/2014/main" val="2412979908"/>
                  </a:ext>
                </a:extLst>
              </a:tr>
            </a:tbl>
          </a:graphicData>
        </a:graphic>
      </p:graphicFrame>
      <p:sp>
        <p:nvSpPr>
          <p:cNvPr id="6" name="Title 1">
            <a:extLst>
              <a:ext uri="{FF2B5EF4-FFF2-40B4-BE49-F238E27FC236}">
                <a16:creationId xmlns:a16="http://schemas.microsoft.com/office/drawing/2014/main" id="{C0D6EF52-AEF1-4305-8EBB-074B616DCFE3}"/>
              </a:ext>
            </a:extLst>
          </p:cNvPr>
          <p:cNvSpPr txBox="1">
            <a:spLocks/>
          </p:cNvSpPr>
          <p:nvPr/>
        </p:nvSpPr>
        <p:spPr>
          <a:xfrm>
            <a:off x="457200" y="1026659"/>
            <a:ext cx="6060302" cy="459241"/>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1800" b="1" cap="none" dirty="0">
                <a:latin typeface="+mn-lt"/>
              </a:rPr>
              <a:t>Long-acting injectable antipsychotics</a:t>
            </a:r>
          </a:p>
        </p:txBody>
      </p:sp>
    </p:spTree>
    <p:extLst>
      <p:ext uri="{BB962C8B-B14F-4D97-AF65-F5344CB8AC3E}">
        <p14:creationId xmlns:p14="http://schemas.microsoft.com/office/powerpoint/2010/main" val="286647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 of Guideline</a:t>
            </a:r>
          </a:p>
        </p:txBody>
      </p:sp>
      <p:sp>
        <p:nvSpPr>
          <p:cNvPr id="3" name="Content Placeholder 2">
            <a:extLst>
              <a:ext uri="{FF2B5EF4-FFF2-40B4-BE49-F238E27FC236}">
                <a16:creationId xmlns:a16="http://schemas.microsoft.com/office/drawing/2014/main" id="{ABA242C9-1BE8-4E61-A15E-8017269971F9}"/>
              </a:ext>
            </a:extLst>
          </p:cNvPr>
          <p:cNvSpPr>
            <a:spLocks noGrp="1"/>
          </p:cNvSpPr>
          <p:nvPr>
            <p:ph sz="quarter" idx="13"/>
          </p:nvPr>
        </p:nvSpPr>
        <p:spPr/>
        <p:txBody>
          <a:bodyPr>
            <a:normAutofit/>
          </a:bodyPr>
          <a:lstStyle/>
          <a:p>
            <a:r>
              <a:rPr lang="en-US" dirty="0"/>
              <a:t>To enhance the treatment of schizophrenia for affected individuals, thereby reducing the mortality, morbidity, and significant psychosocial and health consequences of this important psychiatric condition.</a:t>
            </a:r>
          </a:p>
          <a:p>
            <a:endParaRPr lang="en-US" dirty="0"/>
          </a:p>
          <a:p>
            <a:r>
              <a:rPr lang="en-US" dirty="0"/>
              <a:t>Guidelines are:</a:t>
            </a:r>
          </a:p>
          <a:p>
            <a:pPr lvl="1"/>
            <a:r>
              <a:rPr lang="en-US" sz="2000" dirty="0"/>
              <a:t>Assessments of current scientific and clinical information </a:t>
            </a:r>
          </a:p>
          <a:p>
            <a:pPr lvl="1"/>
            <a:r>
              <a:rPr lang="en-US" sz="2000" dirty="0"/>
              <a:t>Not inclusive of all proper treatments</a:t>
            </a:r>
          </a:p>
          <a:p>
            <a:pPr lvl="1"/>
            <a:r>
              <a:rPr lang="en-US" sz="2000" dirty="0"/>
              <a:t>Not a comprehensive standard of care</a:t>
            </a:r>
          </a:p>
          <a:p>
            <a:pPr lvl="1"/>
            <a:r>
              <a:rPr lang="en-US" sz="2000" dirty="0"/>
              <a:t>Not able to account for all types of individual variation</a:t>
            </a:r>
          </a:p>
          <a:p>
            <a:pPr lvl="1"/>
            <a:r>
              <a:rPr lang="en-US" sz="2000" dirty="0"/>
              <a:t>Not intended to replace independent clinical judgment</a:t>
            </a:r>
          </a:p>
          <a:p>
            <a:endParaRPr lang="en-US" dirty="0"/>
          </a:p>
        </p:txBody>
      </p:sp>
    </p:spTree>
    <p:extLst>
      <p:ext uri="{BB962C8B-B14F-4D97-AF65-F5344CB8AC3E}">
        <p14:creationId xmlns:p14="http://schemas.microsoft.com/office/powerpoint/2010/main" val="19694633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199" y="1137138"/>
            <a:ext cx="8395856" cy="4947139"/>
          </a:xfrm>
        </p:spPr>
        <p:txBody>
          <a:bodyPr>
            <a:noAutofit/>
          </a:bodyPr>
          <a:lstStyle/>
          <a:p>
            <a:pPr marL="0" indent="0">
              <a:buNone/>
            </a:pPr>
            <a:r>
              <a:rPr lang="en-US" b="1" i="1" dirty="0">
                <a:solidFill>
                  <a:schemeClr val="accent1"/>
                </a:solidFill>
              </a:rPr>
              <a:t>Initiation</a:t>
            </a:r>
            <a:endParaRPr lang="en-US" b="1" i="1" dirty="0"/>
          </a:p>
          <a:p>
            <a:r>
              <a:rPr lang="en-US" dirty="0"/>
              <a:t>The initial dose depends on such factors as the medication formulation, the characteristics of the patient, and whether a prior trial of antipsychotic medication has occurred.</a:t>
            </a:r>
          </a:p>
          <a:p>
            <a:r>
              <a:rPr lang="en-US" dirty="0"/>
              <a:t>Once an initial dose is tolerated, the dose of most antipsychotic medications can be increased relatively quickly to a typical therapeutic dose.</a:t>
            </a:r>
          </a:p>
          <a:p>
            <a:pPr lvl="1"/>
            <a:r>
              <a:rPr lang="en-US" sz="2000" dirty="0"/>
              <a:t>A slower rate of dose titration is needed for patients with an initial episode of schizophrenia; in those who are older, severely debilitated, or sensitive to side effects; and for those with a preexisting central nervous system condition, including individuals with 22q11.2 deletion syndrome</a:t>
            </a:r>
          </a:p>
          <a:p>
            <a:r>
              <a:rPr lang="en-US" dirty="0"/>
              <a:t>Clozapine requires a slow dose titration to minimize the risks of seizure, orthostatic hypotension, and excessive sedation. </a:t>
            </a:r>
          </a:p>
          <a:p>
            <a:pPr lvl="1"/>
            <a:r>
              <a:rPr lang="en-US" sz="2000" dirty="0"/>
              <a:t>See labelling for specific recommendations</a:t>
            </a:r>
          </a:p>
          <a:p>
            <a:pPr lvl="1"/>
            <a:r>
              <a:rPr lang="en-US" sz="2000" dirty="0"/>
              <a:t>Re-titration is needed after a gap in treatment</a:t>
            </a:r>
          </a:p>
        </p:txBody>
      </p:sp>
    </p:spTree>
    <p:extLst>
      <p:ext uri="{BB962C8B-B14F-4D97-AF65-F5344CB8AC3E}">
        <p14:creationId xmlns:p14="http://schemas.microsoft.com/office/powerpoint/2010/main" val="26590236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066018"/>
            <a:ext cx="8407400" cy="5019472"/>
          </a:xfrm>
        </p:spPr>
        <p:txBody>
          <a:bodyPr>
            <a:normAutofit fontScale="92500" lnSpcReduction="20000"/>
          </a:bodyPr>
          <a:lstStyle/>
          <a:p>
            <a:pPr marL="0" indent="0">
              <a:buNone/>
            </a:pPr>
            <a:r>
              <a:rPr lang="en-US" sz="2000" b="1" i="1" dirty="0">
                <a:solidFill>
                  <a:schemeClr val="accent1"/>
                </a:solidFill>
              </a:rPr>
              <a:t>Partial or no response to antipsychotic treatment</a:t>
            </a:r>
            <a:endParaRPr lang="en-US" b="1" i="1" dirty="0"/>
          </a:p>
          <a:p>
            <a:endParaRPr lang="en-US" sz="1400" u="sng" dirty="0"/>
          </a:p>
          <a:p>
            <a:r>
              <a:rPr lang="en-US" sz="2200" u="sng" dirty="0"/>
              <a:t>If showing response within several weeks </a:t>
            </a:r>
            <a:r>
              <a:rPr lang="en-US" sz="2200" dirty="0"/>
              <a:t>of treatment initiation</a:t>
            </a:r>
          </a:p>
          <a:p>
            <a:pPr lvl="1">
              <a:buFont typeface="Wingdings" panose="05000000000000000000" pitchFamily="2" charset="2"/>
              <a:buChar char="Ø"/>
            </a:pPr>
            <a:r>
              <a:rPr lang="en-US" sz="2200" dirty="0"/>
              <a:t>Continue with the same medication and monitor for continued improvement.</a:t>
            </a:r>
          </a:p>
          <a:p>
            <a:pPr lvl="1">
              <a:buFont typeface="Wingdings" panose="05000000000000000000" pitchFamily="2" charset="2"/>
              <a:buChar char="Ø"/>
            </a:pPr>
            <a:endParaRPr lang="en-US" sz="2200" dirty="0"/>
          </a:p>
          <a:p>
            <a:r>
              <a:rPr lang="en-US" sz="2200" u="sng" dirty="0"/>
              <a:t>If no significant improvement after several weeks </a:t>
            </a:r>
            <a:r>
              <a:rPr lang="en-US" sz="2200" dirty="0"/>
              <a:t>of treatment (e.g., &lt;20% improvement in symptoms) </a:t>
            </a:r>
            <a:r>
              <a:rPr lang="en-US" sz="2200" u="sng" dirty="0"/>
              <a:t>or if improvement plateaus before achieving substantial improvement </a:t>
            </a:r>
            <a:r>
              <a:rPr lang="en-US" sz="2200" dirty="0"/>
              <a:t>(e.g., &gt;50% improvement in symptoms, minimal impairment in functioning)</a:t>
            </a:r>
          </a:p>
          <a:p>
            <a:pPr lvl="1">
              <a:buFont typeface="Wingdings" panose="05000000000000000000" pitchFamily="2" charset="2"/>
              <a:buChar char="Ø"/>
            </a:pPr>
            <a:r>
              <a:rPr lang="en-US" sz="2200" dirty="0"/>
              <a:t>Consider obtaining serum drug levels, if available and clinically useful</a:t>
            </a:r>
          </a:p>
          <a:p>
            <a:pPr lvl="1">
              <a:buFont typeface="Wingdings" panose="05000000000000000000" pitchFamily="2" charset="2"/>
              <a:buChar char="Ø"/>
            </a:pPr>
            <a:r>
              <a:rPr lang="en-US" sz="2200" dirty="0"/>
              <a:t>Determine whether factors are present that are influencing treatment response (e.g., concomitant substance use, rapid medication metabolism, difficulties with adherence)</a:t>
            </a:r>
          </a:p>
          <a:p>
            <a:pPr lvl="2">
              <a:buFont typeface="Wingdings" panose="05000000000000000000" pitchFamily="2" charset="2"/>
              <a:buChar char="Ø"/>
            </a:pPr>
            <a:r>
              <a:rPr lang="en-US" sz="2200" dirty="0"/>
              <a:t>If so, address them.</a:t>
            </a:r>
          </a:p>
          <a:p>
            <a:pPr lvl="2">
              <a:buFont typeface="Wingdings" panose="05000000000000000000" pitchFamily="2" charset="2"/>
              <a:buChar char="Ø"/>
            </a:pPr>
            <a:r>
              <a:rPr lang="en-US" sz="2200" dirty="0"/>
              <a:t>If not, consider short-term increase in dose or trial of another antipsychotic medication.</a:t>
            </a:r>
          </a:p>
        </p:txBody>
      </p:sp>
    </p:spTree>
    <p:extLst>
      <p:ext uri="{BB962C8B-B14F-4D97-AF65-F5344CB8AC3E}">
        <p14:creationId xmlns:p14="http://schemas.microsoft.com/office/powerpoint/2010/main" val="5975504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195754"/>
            <a:ext cx="8153400" cy="4737686"/>
          </a:xfrm>
        </p:spPr>
        <p:txBody>
          <a:bodyPr>
            <a:normAutofit/>
          </a:bodyPr>
          <a:lstStyle/>
          <a:p>
            <a:pPr marL="0" indent="0">
              <a:buNone/>
            </a:pPr>
            <a:r>
              <a:rPr lang="en-US" sz="2000" b="1" i="1" dirty="0">
                <a:solidFill>
                  <a:schemeClr val="accent1"/>
                </a:solidFill>
              </a:rPr>
              <a:t>Partial or no response to antipsychotic treatment (continued)</a:t>
            </a:r>
            <a:endParaRPr lang="en-US" b="1" i="1" dirty="0"/>
          </a:p>
          <a:p>
            <a:pPr marL="0" indent="0">
              <a:buNone/>
            </a:pPr>
            <a:endParaRPr lang="en-US" sz="1600" u="sng" dirty="0"/>
          </a:p>
          <a:p>
            <a:r>
              <a:rPr lang="en-US" u="sng" dirty="0"/>
              <a:t>If minimal or no response to two trials of antipsychotic treatment of 2–4 weeks’ duration </a:t>
            </a:r>
            <a:r>
              <a:rPr lang="en-US" dirty="0"/>
              <a:t>at an adequate dose </a:t>
            </a:r>
          </a:p>
          <a:p>
            <a:pPr lvl="1">
              <a:buFont typeface="Wingdings" panose="05000000000000000000" pitchFamily="2" charset="2"/>
              <a:buChar char="Ø"/>
            </a:pPr>
            <a:r>
              <a:rPr lang="en-US" sz="2000" dirty="0"/>
              <a:t>Recommend a trial of clozapine (see Statement 7).</a:t>
            </a:r>
          </a:p>
          <a:p>
            <a:pPr lvl="1">
              <a:buFont typeface="Wingdings" panose="05000000000000000000" pitchFamily="2" charset="2"/>
              <a:buChar char="Ø"/>
            </a:pPr>
            <a:endParaRPr lang="en-US" sz="2000" dirty="0"/>
          </a:p>
          <a:p>
            <a:r>
              <a:rPr lang="en-US" u="sng" dirty="0"/>
              <a:t>Augmentation treatment </a:t>
            </a:r>
            <a:r>
              <a:rPr lang="en-US" dirty="0"/>
              <a:t>can also be considered </a:t>
            </a:r>
          </a:p>
          <a:p>
            <a:pPr lvl="1">
              <a:buFont typeface="Wingdings" panose="05000000000000000000" pitchFamily="2" charset="2"/>
              <a:buChar char="Ø"/>
            </a:pPr>
            <a:r>
              <a:rPr lang="en-US" sz="2000" dirty="0"/>
              <a:t>Note that a trial of clozapine should not be delayed by multiple attempts at augmentation therapy. </a:t>
            </a:r>
          </a:p>
          <a:p>
            <a:pPr lvl="1">
              <a:buFont typeface="Wingdings" panose="05000000000000000000" pitchFamily="2" charset="2"/>
              <a:buChar char="Ø"/>
            </a:pPr>
            <a:r>
              <a:rPr lang="en-US" sz="2000" dirty="0"/>
              <a:t>For patients with negative symptoms or depression, consider augmentation with an antidepressant medication</a:t>
            </a:r>
            <a:endParaRPr lang="en-US" dirty="0"/>
          </a:p>
          <a:p>
            <a:endParaRPr lang="en-US" dirty="0"/>
          </a:p>
        </p:txBody>
      </p:sp>
    </p:spTree>
    <p:extLst>
      <p:ext uri="{BB962C8B-B14F-4D97-AF65-F5344CB8AC3E}">
        <p14:creationId xmlns:p14="http://schemas.microsoft.com/office/powerpoint/2010/main" val="27208317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Antipsychotic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206500"/>
            <a:ext cx="8153400" cy="4726940"/>
          </a:xfrm>
        </p:spPr>
        <p:txBody>
          <a:bodyPr>
            <a:normAutofit lnSpcReduction="10000"/>
          </a:bodyPr>
          <a:lstStyle/>
          <a:p>
            <a:r>
              <a:rPr lang="en-US" dirty="0"/>
              <a:t>Monitoring for the presence of side effects is important throughout the course of antipsychotic treatment because </a:t>
            </a:r>
            <a:r>
              <a:rPr lang="en-US" dirty="0">
                <a:solidFill>
                  <a:srgbClr val="0033A2"/>
                </a:solidFill>
              </a:rPr>
              <a:t>t</a:t>
            </a:r>
            <a:r>
              <a:rPr lang="en-US" sz="2000" dirty="0">
                <a:solidFill>
                  <a:srgbClr val="0033A2"/>
                </a:solidFill>
              </a:rPr>
              <a:t>reatment-emergent side effects may be…</a:t>
            </a:r>
          </a:p>
          <a:p>
            <a:pPr lvl="1"/>
            <a:r>
              <a:rPr lang="en-US" sz="2000" dirty="0"/>
              <a:t>Prominent with treatment initiation but dissipate, at least to some extent, with continued treatment (e.g., sedation, nausea) </a:t>
            </a:r>
          </a:p>
          <a:p>
            <a:pPr lvl="1"/>
            <a:r>
              <a:rPr lang="en-US" sz="2000" dirty="0"/>
              <a:t>Present initially and increase in severity with titration of the medication dose effects (e.g., hypotension, akathisia, QTc prolongation)</a:t>
            </a:r>
          </a:p>
          <a:p>
            <a:pPr lvl="1"/>
            <a:r>
              <a:rPr lang="en-US" sz="2000" dirty="0"/>
              <a:t>Emerging only after longer periods of treatment (e.g., tardive dyskinesia) or become more noticeable to patients as their acute symptoms are better controlled (e.g., sexual dysfunction).</a:t>
            </a:r>
          </a:p>
          <a:p>
            <a:endParaRPr lang="en-US" dirty="0"/>
          </a:p>
          <a:p>
            <a:r>
              <a:rPr lang="en-US" dirty="0"/>
              <a:t>Clozapine has additional harms associated with its use, including sialorrhea, seizures, neutropenia (which can be severe and life-threatening), myocarditis, and cardiomyopathy.</a:t>
            </a:r>
          </a:p>
        </p:txBody>
      </p:sp>
    </p:spTree>
    <p:extLst>
      <p:ext uri="{BB962C8B-B14F-4D97-AF65-F5344CB8AC3E}">
        <p14:creationId xmlns:p14="http://schemas.microsoft.com/office/powerpoint/2010/main" val="39428449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Continuing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7924800" cy="4571999"/>
          </a:xfrm>
        </p:spPr>
        <p:txBody>
          <a:bodyPr>
            <a:normAutofit/>
          </a:bodyPr>
          <a:lstStyle/>
          <a:p>
            <a:pPr marL="457200" indent="-457200">
              <a:buFont typeface="+mj-lt"/>
              <a:buAutoNum type="arabicPeriod" startAt="5"/>
            </a:pPr>
            <a:endParaRPr lang="en-US" sz="2400" b="1" dirty="0"/>
          </a:p>
          <a:p>
            <a:pPr marL="457200" indent="-457200">
              <a:buFont typeface="+mj-lt"/>
              <a:buAutoNum type="arabicPeriod" startAt="5"/>
            </a:pPr>
            <a:r>
              <a:rPr lang="en-US" sz="2400" b="1" dirty="0"/>
              <a:t>APA </a:t>
            </a:r>
            <a:r>
              <a:rPr lang="en-US" sz="2400" b="1" i="1" dirty="0"/>
              <a:t>recommends</a:t>
            </a:r>
            <a:r>
              <a:rPr lang="en-US" sz="2400" b="1" dirty="0"/>
              <a:t> (1A) that patients with schizophrenia whose symptoms have improved with an antipsychotic medication continue to be treated with an antipsychotic medication.</a:t>
            </a:r>
          </a:p>
          <a:p>
            <a:pPr marL="457200" indent="-457200">
              <a:buFont typeface="+mj-lt"/>
              <a:buAutoNum type="arabicPeriod" startAt="5"/>
            </a:pPr>
            <a:endParaRPr lang="en-US" dirty="0"/>
          </a:p>
          <a:p>
            <a:pPr marL="457200" indent="-457200">
              <a:buFont typeface="+mj-lt"/>
              <a:buAutoNum type="arabicPeriod" startAt="5"/>
            </a:pPr>
            <a:endParaRPr lang="en-US" dirty="0"/>
          </a:p>
          <a:p>
            <a:pPr marL="457200" indent="-457200">
              <a:buFont typeface="+mj-lt"/>
              <a:buAutoNum type="arabicPeriod" startAt="5"/>
            </a:pPr>
            <a:endParaRPr lang="en-US" dirty="0"/>
          </a:p>
          <a:p>
            <a:r>
              <a:rPr lang="en-US" dirty="0"/>
              <a:t>Primarily from clinical trials for antipsychotic efficacy in improving symptoms and quality of life as well as promoting functioning (see Statement 4)</a:t>
            </a:r>
          </a:p>
          <a:p>
            <a:pPr marL="457200" indent="-457200">
              <a:buFont typeface="+mj-lt"/>
              <a:buAutoNum type="arabicPeriod" startAt="5"/>
            </a:pPr>
            <a:endParaRPr lang="en-US" dirty="0"/>
          </a:p>
        </p:txBody>
      </p:sp>
      <p:sp>
        <p:nvSpPr>
          <p:cNvPr id="5" name="Title 1">
            <a:extLst>
              <a:ext uri="{FF2B5EF4-FFF2-40B4-BE49-F238E27FC236}">
                <a16:creationId xmlns:a16="http://schemas.microsoft.com/office/drawing/2014/main" id="{2D2E68D7-600A-4030-811A-DE86F9AE1B6C}"/>
              </a:ext>
            </a:extLst>
          </p:cNvPr>
          <p:cNvSpPr txBox="1">
            <a:spLocks/>
          </p:cNvSpPr>
          <p:nvPr/>
        </p:nvSpPr>
        <p:spPr>
          <a:xfrm>
            <a:off x="457200" y="3998846"/>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34453985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Continuing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r>
              <a:rPr lang="en-US" dirty="0"/>
              <a:t>Additional evidence from registry database studies</a:t>
            </a:r>
          </a:p>
          <a:p>
            <a:pPr lvl="1"/>
            <a:r>
              <a:rPr lang="en-US" sz="2000" dirty="0" err="1"/>
              <a:t>Kiviniemi</a:t>
            </a:r>
            <a:r>
              <a:rPr lang="en-US" sz="2000" dirty="0"/>
              <a:t> et al. 2013: Nationwide prospective registry study (N=6,987) of first-onset schizophrenia. SGAs had significant decrease in all-cause mortality vs. no antipsychotic medication (OR 0.69; p=0.005) at 5 years.</a:t>
            </a:r>
          </a:p>
          <a:p>
            <a:pPr lvl="1"/>
            <a:r>
              <a:rPr lang="en-US" sz="2000" dirty="0" err="1"/>
              <a:t>Tiihonen</a:t>
            </a:r>
            <a:r>
              <a:rPr lang="en-US" sz="2000" dirty="0"/>
              <a:t> et al. 2018: Nationwide prospective registry study (N=8,719) showed lowest rates of rehospitalization or death with continued antipsychotic treatment for up to 16.4 years. Discontinuation vs. continuous use associated with 174% higher risk of death (hazard ratio [HR] 2.74, 95% CI 1.09-6.89) and increased treatment failure (38% vs. 29.3%).</a:t>
            </a:r>
          </a:p>
        </p:txBody>
      </p:sp>
    </p:spTree>
    <p:extLst>
      <p:ext uri="{BB962C8B-B14F-4D97-AF65-F5344CB8AC3E}">
        <p14:creationId xmlns:p14="http://schemas.microsoft.com/office/powerpoint/2010/main" val="22693907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Continuing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r>
              <a:rPr lang="en-US" dirty="0"/>
              <a:t>Evidence from meta-analyses of mortality data with antipsychotic treatment </a:t>
            </a:r>
          </a:p>
          <a:p>
            <a:pPr lvl="1"/>
            <a:r>
              <a:rPr lang="en-US" sz="2000" dirty="0"/>
              <a:t>Vermeulen et al. 2017: With follow-up longer than 1 year, mortality was increased with no antipsychotic medication vs. with antipsychotic treatment (pooled risk ratio 0.57; 0.46-0.76; p&lt;0.001). </a:t>
            </a:r>
          </a:p>
          <a:p>
            <a:pPr lvl="1"/>
            <a:r>
              <a:rPr lang="en-US" sz="2000" dirty="0"/>
              <a:t>Vermeulen et al. 2019: With continuous clozapine, mortality was lower in long term follow-up (median 5.4 years) as compared to  other antipsychotic treatment (mortality rate ratio 0.56, 95% CI  0.36-0.85; p=0.007).</a:t>
            </a:r>
          </a:p>
        </p:txBody>
      </p:sp>
    </p:spTree>
    <p:extLst>
      <p:ext uri="{BB962C8B-B14F-4D97-AF65-F5344CB8AC3E}">
        <p14:creationId xmlns:p14="http://schemas.microsoft.com/office/powerpoint/2010/main" val="35576220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Continuing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r>
              <a:rPr lang="en-US" dirty="0"/>
              <a:t>Evidence from meta-analysis of discontinuation studies </a:t>
            </a:r>
          </a:p>
          <a:p>
            <a:pPr lvl="1"/>
            <a:r>
              <a:rPr lang="en-US" sz="2000" dirty="0" err="1"/>
              <a:t>Kishi</a:t>
            </a:r>
            <a:r>
              <a:rPr lang="en-US" sz="2000" dirty="0"/>
              <a:t> et al. 2019: Relapse rates were lower with continued antipsychotic treatment vs. discontinuation of treatment (RR 0.47, 95% CI 0.35-0.62; p&lt;0.00001; I</a:t>
            </a:r>
            <a:r>
              <a:rPr lang="en-US" sz="2000" baseline="30000" dirty="0"/>
              <a:t>2</a:t>
            </a:r>
            <a:r>
              <a:rPr lang="en-US" sz="2000" dirty="0"/>
              <a:t>=31%; NNT=3). </a:t>
            </a:r>
          </a:p>
          <a:p>
            <a:pPr lvl="1"/>
            <a:r>
              <a:rPr lang="en-US" sz="2000" dirty="0"/>
              <a:t>Thompson et al. 2018: Relapse rates were lower in individuals who received maintenance treatment (19%; 95% CI 0.05%-37%; N=230) as compared to those who stopped antipsychotic medication (53%; 95% CI: 39%-68%; N=290). </a:t>
            </a:r>
          </a:p>
        </p:txBody>
      </p:sp>
    </p:spTree>
    <p:extLst>
      <p:ext uri="{BB962C8B-B14F-4D97-AF65-F5344CB8AC3E}">
        <p14:creationId xmlns:p14="http://schemas.microsoft.com/office/powerpoint/2010/main" val="9119048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Continuing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618230"/>
            <a:ext cx="7815262" cy="4315209"/>
          </a:xfrm>
        </p:spPr>
        <p:txBody>
          <a:bodyPr>
            <a:normAutofit/>
          </a:bodyPr>
          <a:lstStyle/>
          <a:p>
            <a:r>
              <a:rPr lang="en-US" dirty="0"/>
              <a:t>Benefits and risks of continuing treatment with an antipsychotic medication should be reviewed with the patient in the context of shared decision-making. </a:t>
            </a:r>
          </a:p>
          <a:p>
            <a:pPr lvl="1"/>
            <a:r>
              <a:rPr lang="en-US" sz="2000" dirty="0"/>
              <a:t>Benefits of continuing treatment include lower rates of relapse, rehospitalization, and death. </a:t>
            </a:r>
          </a:p>
          <a:p>
            <a:pPr lvl="1"/>
            <a:r>
              <a:rPr lang="en-US" sz="2000" dirty="0"/>
              <a:t>Risks of continuing treatment are heterogenous but can include greater rates of weight gain, sedation, and movement disorders. </a:t>
            </a:r>
          </a:p>
          <a:p>
            <a:pPr lvl="2"/>
            <a:r>
              <a:rPr lang="en-US" sz="2000" dirty="0"/>
              <a:t>It may be possible to mitigate some of these risks by preventive interventions (e.g., early intervention for weight gain, screening for lipid and glucose abnormalities) and careful monitoring for side effects of medication.</a:t>
            </a:r>
          </a:p>
          <a:p>
            <a:endParaRPr lang="en-US" sz="2000" dirty="0"/>
          </a:p>
        </p:txBody>
      </p:sp>
      <p:sp>
        <p:nvSpPr>
          <p:cNvPr id="5" name="Title 1">
            <a:extLst>
              <a:ext uri="{FF2B5EF4-FFF2-40B4-BE49-F238E27FC236}">
                <a16:creationId xmlns:a16="http://schemas.microsoft.com/office/drawing/2014/main" id="{ED4394CC-2ADD-40B1-A0CE-BD7186124335}"/>
              </a:ext>
            </a:extLst>
          </p:cNvPr>
          <p:cNvSpPr txBox="1">
            <a:spLocks/>
          </p:cNvSpPr>
          <p:nvPr/>
        </p:nvSpPr>
        <p:spPr>
          <a:xfrm>
            <a:off x="457200" y="1101118"/>
            <a:ext cx="6060302" cy="459241"/>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7908025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Continuing the same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8229600" cy="4571999"/>
          </a:xfrm>
        </p:spPr>
        <p:txBody>
          <a:bodyPr>
            <a:normAutofit/>
          </a:bodyPr>
          <a:lstStyle/>
          <a:p>
            <a:pPr marL="457200" indent="-457200">
              <a:buFont typeface="+mj-lt"/>
              <a:buAutoNum type="arabicPeriod" startAt="6"/>
            </a:pPr>
            <a:endParaRPr lang="en-US" sz="2400" b="1" dirty="0"/>
          </a:p>
          <a:p>
            <a:pPr marL="457200" indent="-457200">
              <a:buFont typeface="+mj-lt"/>
              <a:buAutoNum type="arabicPeriod" startAt="6"/>
            </a:pPr>
            <a:r>
              <a:rPr lang="en-US" sz="2400" b="1" dirty="0"/>
              <a:t>APA </a:t>
            </a:r>
            <a:r>
              <a:rPr lang="en-US" sz="2400" b="1" i="1" dirty="0"/>
              <a:t>suggests</a:t>
            </a:r>
            <a:r>
              <a:rPr lang="en-US" sz="2400" b="1" dirty="0"/>
              <a:t> (2B) that patients with schizophrenia whose symptoms have improved with an antipsychotic medication continue to be treated with the same antipsychotic medication.</a:t>
            </a:r>
          </a:p>
          <a:p>
            <a:pPr marL="0" indent="0">
              <a:buNone/>
            </a:pPr>
            <a:endParaRPr lang="en-US" dirty="0"/>
          </a:p>
          <a:p>
            <a:pPr marL="0" indent="0">
              <a:buNone/>
            </a:pPr>
            <a:endParaRPr lang="en-US" dirty="0"/>
          </a:p>
          <a:p>
            <a:endParaRPr lang="en-US" dirty="0"/>
          </a:p>
          <a:p>
            <a:r>
              <a:rPr lang="en-US" dirty="0"/>
              <a:t>Based on studies for antipsychotic efficacy (see Statement 4) for continuing with antipsychotic treatment (see Statement 5)</a:t>
            </a:r>
          </a:p>
        </p:txBody>
      </p:sp>
      <p:sp>
        <p:nvSpPr>
          <p:cNvPr id="5" name="Title 1">
            <a:extLst>
              <a:ext uri="{FF2B5EF4-FFF2-40B4-BE49-F238E27FC236}">
                <a16:creationId xmlns:a16="http://schemas.microsoft.com/office/drawing/2014/main" id="{E6653373-9282-45C4-8934-7FFAE77395F4}"/>
              </a:ext>
            </a:extLst>
          </p:cNvPr>
          <p:cNvSpPr txBox="1">
            <a:spLocks/>
          </p:cNvSpPr>
          <p:nvPr/>
        </p:nvSpPr>
        <p:spPr>
          <a:xfrm>
            <a:off x="457200" y="3926342"/>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1787975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Guideline</a:t>
            </a:r>
          </a:p>
        </p:txBody>
      </p:sp>
      <p:sp>
        <p:nvSpPr>
          <p:cNvPr id="3" name="Content Placeholder 2">
            <a:extLst>
              <a:ext uri="{FF2B5EF4-FFF2-40B4-BE49-F238E27FC236}">
                <a16:creationId xmlns:a16="http://schemas.microsoft.com/office/drawing/2014/main" id="{ABA242C9-1BE8-4E61-A15E-8017269971F9}"/>
              </a:ext>
            </a:extLst>
          </p:cNvPr>
          <p:cNvSpPr>
            <a:spLocks noGrp="1"/>
          </p:cNvSpPr>
          <p:nvPr>
            <p:ph sz="quarter" idx="13"/>
          </p:nvPr>
        </p:nvSpPr>
        <p:spPr>
          <a:xfrm>
            <a:off x="457199" y="1361440"/>
            <a:ext cx="8041341" cy="4770419"/>
          </a:xfrm>
        </p:spPr>
        <p:txBody>
          <a:bodyPr>
            <a:normAutofit fontScale="92500" lnSpcReduction="10000"/>
          </a:bodyPr>
          <a:lstStyle/>
          <a:p>
            <a:r>
              <a:rPr lang="en-US" sz="2200" dirty="0"/>
              <a:t>Shaped by </a:t>
            </a:r>
            <a:r>
              <a:rPr lang="en-US" sz="2200" i="1" dirty="0"/>
              <a:t>Treatments for Schizophrenia in Adults </a:t>
            </a:r>
            <a:r>
              <a:rPr lang="en-US" sz="2200" dirty="0"/>
              <a:t>(McDonagh et al. 2017), a systematic review commissioned by the Agency for Healthcare Research and Quality (AHRQ) that serves as a principal source of information for this guideline</a:t>
            </a:r>
          </a:p>
          <a:p>
            <a:endParaRPr lang="en-US" sz="2200" dirty="0"/>
          </a:p>
          <a:p>
            <a:r>
              <a:rPr lang="en-US" sz="2200" dirty="0"/>
              <a:t>Evidence is limited, but guideline statements should generally be applicable to patients with co-occurring conditions, including those in integrated collaborative care or inpatient or outpatient medical settings. </a:t>
            </a:r>
          </a:p>
          <a:p>
            <a:endParaRPr lang="en-US" sz="2200" dirty="0"/>
          </a:p>
          <a:p>
            <a:r>
              <a:rPr lang="en-US" sz="2200" dirty="0"/>
              <a:t>Topics that were not specifically included in the review and are outside of the guideline scope include:</a:t>
            </a:r>
          </a:p>
          <a:p>
            <a:pPr lvl="1"/>
            <a:r>
              <a:rPr lang="en-US" sz="2200" dirty="0"/>
              <a:t>Identification or treatment of attenuated psychosis syndrome or related syndromes of high psychosis risk</a:t>
            </a:r>
          </a:p>
          <a:p>
            <a:pPr lvl="1"/>
            <a:r>
              <a:rPr lang="en-US" sz="2200" dirty="0"/>
              <a:t>Treatment of individuals with schizoaffective disorder </a:t>
            </a:r>
          </a:p>
          <a:p>
            <a:pPr lvl="1"/>
            <a:r>
              <a:rPr lang="en-US" sz="2200" dirty="0"/>
              <a:t>Cost-effectiveness considerations</a:t>
            </a:r>
          </a:p>
          <a:p>
            <a:endParaRPr lang="en-US" dirty="0"/>
          </a:p>
          <a:p>
            <a:endParaRPr lang="en-US" dirty="0"/>
          </a:p>
        </p:txBody>
      </p:sp>
    </p:spTree>
    <p:extLst>
      <p:ext uri="{BB962C8B-B14F-4D97-AF65-F5344CB8AC3E}">
        <p14:creationId xmlns:p14="http://schemas.microsoft.com/office/powerpoint/2010/main" val="26507566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Continuing the same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8069580" cy="4571999"/>
          </a:xfrm>
        </p:spPr>
        <p:txBody>
          <a:bodyPr>
            <a:normAutofit/>
          </a:bodyPr>
          <a:lstStyle/>
          <a:p>
            <a:r>
              <a:rPr lang="en-US" dirty="0"/>
              <a:t>Clinical Antipsychotic Trials of Intervention Effectiveness (CATIE) study (</a:t>
            </a:r>
            <a:r>
              <a:rPr lang="en-US" dirty="0" err="1"/>
              <a:t>Essock</a:t>
            </a:r>
            <a:r>
              <a:rPr lang="en-US" dirty="0"/>
              <a:t> et al. 2006; </a:t>
            </a:r>
            <a:r>
              <a:rPr lang="en-US" dirty="0" err="1"/>
              <a:t>Rosenheck</a:t>
            </a:r>
            <a:r>
              <a:rPr lang="en-US" dirty="0"/>
              <a:t> et al. 2009)</a:t>
            </a:r>
          </a:p>
          <a:p>
            <a:pPr lvl="1"/>
            <a:r>
              <a:rPr lang="en-US" sz="2000" dirty="0"/>
              <a:t>At randomization, some individuals were assigned to medication they were already taking whereas others were assigned to a different antipsychotic medication. </a:t>
            </a:r>
          </a:p>
          <a:p>
            <a:pPr lvl="1"/>
            <a:r>
              <a:rPr lang="en-US" sz="2000" dirty="0"/>
              <a:t>Individuals who were assigned to a different antipsychotic medication (N=269) had an earlier time to all-cause treatment discontinuation than those assigned to continue the same antipsychotic medication (N=129; Cox proportional HR 0.69; p=0.007). </a:t>
            </a:r>
          </a:p>
          <a:p>
            <a:pPr lvl="1"/>
            <a:r>
              <a:rPr lang="en-US" sz="2000" dirty="0"/>
              <a:t>A change from olanzapine to a different antipsychotic medication was beneficial in terms of a reduction in weight  but no other differences in outcome measures.</a:t>
            </a:r>
          </a:p>
        </p:txBody>
      </p:sp>
    </p:spTree>
    <p:extLst>
      <p:ext uri="{BB962C8B-B14F-4D97-AF65-F5344CB8AC3E}">
        <p14:creationId xmlns:p14="http://schemas.microsoft.com/office/powerpoint/2010/main" val="17799619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Continuing the same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8229600" cy="4571999"/>
          </a:xfrm>
        </p:spPr>
        <p:txBody>
          <a:bodyPr>
            <a:normAutofit/>
          </a:bodyPr>
          <a:lstStyle/>
          <a:p>
            <a:r>
              <a:rPr lang="en-US" dirty="0"/>
              <a:t>Study of medication change to reduce metabolic risk (Stroup et al. 2011)</a:t>
            </a:r>
          </a:p>
          <a:p>
            <a:pPr lvl="1"/>
            <a:r>
              <a:rPr lang="en-US" sz="2000" dirty="0"/>
              <a:t>Individuals were followed for 24 weeks after being assigned to continue on their current olanzapine, quetiapine, or risperidone (N=106) or to switch to aripiprazole (N=109). </a:t>
            </a:r>
          </a:p>
          <a:p>
            <a:pPr lvl="1"/>
            <a:r>
              <a:rPr lang="en-US" sz="2000" dirty="0"/>
              <a:t>Individuals who switched medication were more likely to stop medication (43.9% vs 24.5%; p=0.0019) and treatment discontinuation occurred earlier in those who switched medication (HR 0.456, 95% CI 0.285-0.728; p=0.0010) although efficacy did not differ. </a:t>
            </a:r>
          </a:p>
          <a:p>
            <a:pPr lvl="1"/>
            <a:r>
              <a:rPr lang="en-US" sz="2000" dirty="0"/>
              <a:t>Modest but statistically significant improvements did occur in weight, serum non-HDL-C, and serum triglycerides in individuals who switched to aripiprazole</a:t>
            </a:r>
          </a:p>
        </p:txBody>
      </p:sp>
    </p:spTree>
    <p:extLst>
      <p:ext uri="{BB962C8B-B14F-4D97-AF65-F5344CB8AC3E}">
        <p14:creationId xmlns:p14="http://schemas.microsoft.com/office/powerpoint/2010/main" val="21653103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Continuing the same 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507047"/>
            <a:ext cx="8229600" cy="4426392"/>
          </a:xfrm>
        </p:spPr>
        <p:txBody>
          <a:bodyPr>
            <a:normAutofit/>
          </a:bodyPr>
          <a:lstStyle/>
          <a:p>
            <a:r>
              <a:rPr lang="en-US" dirty="0"/>
              <a:t>The typical approach is a gradual cross-taper in which the second antipsychotic medication is begun and gradually increased in dose as the initial antipsychotic medication is gradually tapered.</a:t>
            </a:r>
          </a:p>
          <a:p>
            <a:endParaRPr lang="en-US" dirty="0"/>
          </a:p>
          <a:p>
            <a:r>
              <a:rPr lang="en-US" dirty="0"/>
              <a:t>Possible benefits and risks of a medication change should be reviewed with the patient in the context of shared decision-making. </a:t>
            </a:r>
          </a:p>
          <a:p>
            <a:endParaRPr lang="en-US" dirty="0"/>
          </a:p>
          <a:p>
            <a:r>
              <a:rPr lang="en-US" dirty="0"/>
              <a:t>Careful monitoring is essential to avoid the risks of reduced adherence and clinical destabilization.</a:t>
            </a:r>
          </a:p>
          <a:p>
            <a:endParaRPr lang="en-US" dirty="0"/>
          </a:p>
          <a:p>
            <a:r>
              <a:rPr lang="en-US" dirty="0"/>
              <a:t>Different side effects of medications may also emerge (e.g., insomnia with a shift to a less sedating medication).</a:t>
            </a:r>
          </a:p>
        </p:txBody>
      </p:sp>
      <p:sp>
        <p:nvSpPr>
          <p:cNvPr id="5" name="Title 1">
            <a:extLst>
              <a:ext uri="{FF2B5EF4-FFF2-40B4-BE49-F238E27FC236}">
                <a16:creationId xmlns:a16="http://schemas.microsoft.com/office/drawing/2014/main" id="{4ED7BA3A-E29D-4873-BE9E-DC9C3869CE29}"/>
              </a:ext>
            </a:extLst>
          </p:cNvPr>
          <p:cNvSpPr txBox="1">
            <a:spLocks/>
          </p:cNvSpPr>
          <p:nvPr/>
        </p:nvSpPr>
        <p:spPr>
          <a:xfrm>
            <a:off x="457200" y="1047806"/>
            <a:ext cx="6060302" cy="459241"/>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10643795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Clozapine in Treatment-Resistant Schizophrenia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pPr marL="457200" indent="-457200">
              <a:buFont typeface="+mj-lt"/>
              <a:buAutoNum type="arabicPeriod" startAt="6"/>
            </a:pPr>
            <a:endParaRPr lang="en-US" sz="2400" b="1" dirty="0"/>
          </a:p>
          <a:p>
            <a:pPr marL="457200" indent="-457200">
              <a:buFont typeface="+mj-lt"/>
              <a:buAutoNum type="arabicPeriod" startAt="6"/>
            </a:pPr>
            <a:endParaRPr lang="en-US" sz="2400" b="1" dirty="0"/>
          </a:p>
          <a:p>
            <a:pPr marL="457200" indent="-457200">
              <a:buFont typeface="+mj-lt"/>
              <a:buAutoNum type="arabicPeriod" startAt="7"/>
            </a:pPr>
            <a:r>
              <a:rPr lang="en-US" sz="2400" b="1" dirty="0"/>
              <a:t>APA </a:t>
            </a:r>
            <a:r>
              <a:rPr lang="en-US" sz="2400" b="1" i="1" dirty="0"/>
              <a:t>recommends</a:t>
            </a:r>
            <a:r>
              <a:rPr lang="en-US" sz="2400" b="1" dirty="0"/>
              <a:t> (1B) that patients with treatment-resistant schizophrenia be treated with clozapine.</a:t>
            </a:r>
          </a:p>
          <a:p>
            <a:pPr marL="0" indent="0">
              <a:buNone/>
            </a:pPr>
            <a:endParaRPr lang="en-US" dirty="0"/>
          </a:p>
          <a:p>
            <a:pPr marL="0" indent="0">
              <a:buNone/>
            </a:pPr>
            <a:endParaRPr lang="en-US" dirty="0"/>
          </a:p>
          <a:p>
            <a:pPr marL="0" indent="0">
              <a:buNone/>
            </a:pPr>
            <a:endParaRPr lang="en-US" dirty="0"/>
          </a:p>
          <a:p>
            <a:endParaRPr lang="en-US" dirty="0"/>
          </a:p>
          <a:p>
            <a:r>
              <a:rPr lang="en-US" dirty="0"/>
              <a:t>Based on multiple RCTs, observational studies (including clinical trials and studies using administrative databases), and meta-analyses</a:t>
            </a:r>
          </a:p>
        </p:txBody>
      </p:sp>
      <p:sp>
        <p:nvSpPr>
          <p:cNvPr id="7" name="Title 1">
            <a:extLst>
              <a:ext uri="{FF2B5EF4-FFF2-40B4-BE49-F238E27FC236}">
                <a16:creationId xmlns:a16="http://schemas.microsoft.com/office/drawing/2014/main" id="{392DD332-3438-45AD-BD48-5EB44ED5B9FB}"/>
              </a:ext>
            </a:extLst>
          </p:cNvPr>
          <p:cNvSpPr txBox="1">
            <a:spLocks/>
          </p:cNvSpPr>
          <p:nvPr/>
        </p:nvSpPr>
        <p:spPr>
          <a:xfrm>
            <a:off x="457200" y="3935543"/>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15549515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Clozapine in Treatment-Resistant Schizophrenia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r>
              <a:rPr lang="en-US" sz="2000" dirty="0"/>
              <a:t>AHRQ meta-analysis (McDonagh et al. 2017) </a:t>
            </a:r>
          </a:p>
          <a:p>
            <a:pPr lvl="1"/>
            <a:r>
              <a:rPr lang="en-US" sz="2000" dirty="0"/>
              <a:t>Independent of prior treatment history, clozapine improved core illness symptoms more than other SGAs (except for olanzapine) and was associated with a lower risk of suicide or suicide attempts than olanzapine, quetiapine, and ziprasidone. </a:t>
            </a:r>
          </a:p>
          <a:p>
            <a:pPr lvl="1"/>
            <a:r>
              <a:rPr lang="en-US" sz="2000" dirty="0"/>
              <a:t>In treatment-resistant patients, clozapine was associated with a lower rate of treatment discontinuation due to lack of efficacy than the other SGAs that were studied. </a:t>
            </a:r>
          </a:p>
          <a:p>
            <a:pPr lvl="1"/>
            <a:r>
              <a:rPr lang="en-US" sz="2000" dirty="0"/>
              <a:t>In terms of side effects, clozapine had a higher risk of study withdrawal due to adverse events than some other SGAs but did not show differences in overall rates of adverse events as compared to risperidone.</a:t>
            </a:r>
          </a:p>
        </p:txBody>
      </p:sp>
    </p:spTree>
    <p:extLst>
      <p:ext uri="{BB962C8B-B14F-4D97-AF65-F5344CB8AC3E}">
        <p14:creationId xmlns:p14="http://schemas.microsoft.com/office/powerpoint/2010/main" val="9815033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Clozapine in Treatment-Resistant Schizophrenia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8416636" cy="4717242"/>
          </a:xfrm>
        </p:spPr>
        <p:txBody>
          <a:bodyPr>
            <a:normAutofit/>
          </a:bodyPr>
          <a:lstStyle/>
          <a:p>
            <a:r>
              <a:rPr lang="en-US" sz="2000" dirty="0"/>
              <a:t>Network meta-analysis of placebo-controlled and head-to-head RCTs (</a:t>
            </a:r>
            <a:r>
              <a:rPr lang="en-US" sz="2000" dirty="0" err="1"/>
              <a:t>Huhn</a:t>
            </a:r>
            <a:r>
              <a:rPr lang="en-US" sz="2000" dirty="0"/>
              <a:t> et al. 2019) </a:t>
            </a:r>
          </a:p>
          <a:p>
            <a:pPr lvl="1"/>
            <a:r>
              <a:rPr lang="en-US" sz="2000" dirty="0"/>
              <a:t>Of 32 antipsychotic medications, clozapine, </a:t>
            </a:r>
            <a:r>
              <a:rPr lang="en-US" sz="2000" dirty="0" err="1"/>
              <a:t>amisulpride</a:t>
            </a:r>
            <a:r>
              <a:rPr lang="en-US" sz="2000" dirty="0"/>
              <a:t>, zotepine, olanzapine, and risperidone had greater efficacy than many other antipsychotics for overall symptoms with the greatest benefit noted with clozapine (standardized mean difference [SMD] -0.89, 95% </a:t>
            </a:r>
            <a:r>
              <a:rPr lang="en-US" sz="2000" dirty="0" err="1"/>
              <a:t>CrI</a:t>
            </a:r>
            <a:r>
              <a:rPr lang="en-US" sz="2000" dirty="0"/>
              <a:t> -1.08 to -0.71)</a:t>
            </a:r>
          </a:p>
          <a:p>
            <a:pPr lvl="1"/>
            <a:r>
              <a:rPr lang="en-US" sz="2000" dirty="0"/>
              <a:t>Clozapine did better than placebo and the majority of the other antipsychotic medications in all cause discontinuation (SMD 0.76, 95% </a:t>
            </a:r>
            <a:r>
              <a:rPr lang="en-US" sz="2000" dirty="0" err="1"/>
              <a:t>CrI</a:t>
            </a:r>
            <a:r>
              <a:rPr lang="en-US" sz="2000" dirty="0"/>
              <a:t> 0.59-0.92) and effects on positive symptoms (SMD -0.64, 95% </a:t>
            </a:r>
            <a:r>
              <a:rPr lang="en-US" sz="2000" dirty="0" err="1"/>
              <a:t>CrI</a:t>
            </a:r>
            <a:r>
              <a:rPr lang="en-US" sz="2000" dirty="0"/>
              <a:t> -1.09 to -0.19), negative symptoms (SMD 0.62, 95% </a:t>
            </a:r>
            <a:r>
              <a:rPr lang="en-US" sz="2000" dirty="0" err="1"/>
              <a:t>CrI</a:t>
            </a:r>
            <a:r>
              <a:rPr lang="en-US" sz="2000" dirty="0"/>
              <a:t> -0.84 to -0.39), and depressive symptoms (SMD -0.52, 95% </a:t>
            </a:r>
            <a:r>
              <a:rPr lang="en-US" sz="2000" dirty="0" err="1"/>
              <a:t>CrI</a:t>
            </a:r>
            <a:r>
              <a:rPr lang="en-US" sz="2000" dirty="0"/>
              <a:t> -0.82 to -0.23).</a:t>
            </a:r>
          </a:p>
          <a:p>
            <a:r>
              <a:rPr lang="en-US" sz="2000" dirty="0"/>
              <a:t>Administrative database and cohort studies also show benefits for clozapine but other meta-analyses show greater side effects with clozapine.</a:t>
            </a:r>
            <a:endParaRPr lang="en-US" dirty="0"/>
          </a:p>
        </p:txBody>
      </p:sp>
    </p:spTree>
    <p:extLst>
      <p:ext uri="{BB962C8B-B14F-4D97-AF65-F5344CB8AC3E}">
        <p14:creationId xmlns:p14="http://schemas.microsoft.com/office/powerpoint/2010/main" val="15981860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Clozapine in Treatment-Resistant Schizophrenia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447632"/>
            <a:ext cx="8094518" cy="4683004"/>
          </a:xfrm>
        </p:spPr>
        <p:txBody>
          <a:bodyPr>
            <a:noAutofit/>
          </a:bodyPr>
          <a:lstStyle/>
          <a:p>
            <a:r>
              <a:rPr lang="en-US" dirty="0"/>
              <a:t>Treatment-resistant schizophrenia is commonly said to be present if a patient's symptoms have shown no response or partial and suboptimal response to two antipsychotic medication trials of at least 6 weeks each at an adequate dose of medication.</a:t>
            </a:r>
          </a:p>
          <a:p>
            <a:pPr lvl="1"/>
            <a:r>
              <a:rPr lang="en-US" sz="2000" dirty="0"/>
              <a:t>Some definitions specify using medications from different classes (e.g., SGA vs. FGA). </a:t>
            </a:r>
          </a:p>
          <a:p>
            <a:pPr lvl="1"/>
            <a:r>
              <a:rPr lang="en-US" sz="2000" dirty="0"/>
              <a:t>Suboptimal response can include significant symptoms or impairments in functioning.</a:t>
            </a:r>
          </a:p>
          <a:p>
            <a:r>
              <a:rPr lang="en-US" dirty="0"/>
              <a:t>Slow titration of clozapine is essential to minimize the risks of seizure, orthostatic hypotension, and excessive sedation.</a:t>
            </a:r>
          </a:p>
          <a:p>
            <a:pPr lvl="1"/>
            <a:r>
              <a:rPr lang="en-US" sz="2000" dirty="0"/>
              <a:t>Starting dosage of 12.5 mg once or twice daily; increased by, at most, 25–50 mg/day; subsequent dose increases, if needed, of 100 mg or less, once or twice weekly.</a:t>
            </a:r>
          </a:p>
          <a:p>
            <a:pPr lvl="1"/>
            <a:r>
              <a:rPr lang="en-US" sz="2000" dirty="0"/>
              <a:t>Re-titration after any gap in treatment.</a:t>
            </a:r>
          </a:p>
        </p:txBody>
      </p:sp>
      <p:sp>
        <p:nvSpPr>
          <p:cNvPr id="5" name="Title 1">
            <a:extLst>
              <a:ext uri="{FF2B5EF4-FFF2-40B4-BE49-F238E27FC236}">
                <a16:creationId xmlns:a16="http://schemas.microsoft.com/office/drawing/2014/main" id="{76F09701-A6D3-4334-9D4C-7410EA7A6AF7}"/>
              </a:ext>
            </a:extLst>
          </p:cNvPr>
          <p:cNvSpPr txBox="1">
            <a:spLocks/>
          </p:cNvSpPr>
          <p:nvPr/>
        </p:nvSpPr>
        <p:spPr>
          <a:xfrm>
            <a:off x="457200" y="1022594"/>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31585803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Clozapine in Treatment-Resistant Schizophrenia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r>
              <a:rPr lang="en-US" sz="2000" dirty="0"/>
              <a:t>Monitor for therapeutic benefits and side effects of clozapine throughout the dose titration phase </a:t>
            </a:r>
          </a:p>
          <a:p>
            <a:pPr lvl="1"/>
            <a:r>
              <a:rPr lang="en-US" sz="2000" dirty="0"/>
              <a:t>Although efficacy is often seen at a dosage of 300–450 mg/day, some individuals may need higher dosages of clozapine, to a maximum daily dose of 900 mg, for full response.</a:t>
            </a:r>
          </a:p>
          <a:p>
            <a:pPr lvl="1"/>
            <a:r>
              <a:rPr lang="en-US" sz="2000" dirty="0"/>
              <a:t>Useful to obtain blood levels of clozapine and its major active metabolite, </a:t>
            </a:r>
            <a:r>
              <a:rPr lang="en-US" sz="2000" dirty="0" err="1"/>
              <a:t>norclozapine</a:t>
            </a:r>
            <a:r>
              <a:rPr lang="en-US" sz="2000" dirty="0"/>
              <a:t> (N-</a:t>
            </a:r>
            <a:r>
              <a:rPr lang="en-US" sz="2000" dirty="0" err="1"/>
              <a:t>desmethylclozapine</a:t>
            </a:r>
            <a:r>
              <a:rPr lang="en-US" sz="2000" dirty="0"/>
              <a:t>).</a:t>
            </a:r>
          </a:p>
          <a:p>
            <a:pPr lvl="1"/>
            <a:r>
              <a:rPr lang="en-US" sz="2000" dirty="0"/>
              <a:t>Generally clozapine levels are greater:</a:t>
            </a:r>
          </a:p>
          <a:p>
            <a:pPr lvl="2">
              <a:buFont typeface="Courier New" panose="02070309020205020404" pitchFamily="49" charset="0"/>
              <a:buChar char="o"/>
            </a:pPr>
            <a:r>
              <a:rPr lang="en-US" sz="2000" dirty="0"/>
              <a:t>in nonsmokers than in smokers</a:t>
            </a:r>
          </a:p>
          <a:p>
            <a:pPr lvl="2">
              <a:buFont typeface="Courier New" panose="02070309020205020404" pitchFamily="49" charset="0"/>
              <a:buChar char="o"/>
            </a:pPr>
            <a:r>
              <a:rPr lang="en-US" sz="2000" dirty="0"/>
              <a:t>in heavy caffeine users than in nonusers</a:t>
            </a:r>
          </a:p>
          <a:p>
            <a:pPr lvl="2">
              <a:buFont typeface="Courier New" panose="02070309020205020404" pitchFamily="49" charset="0"/>
              <a:buChar char="o"/>
            </a:pPr>
            <a:r>
              <a:rPr lang="en-US" sz="2000" dirty="0"/>
              <a:t>in women than in men</a:t>
            </a:r>
          </a:p>
          <a:p>
            <a:pPr lvl="2">
              <a:buFont typeface="Courier New" panose="02070309020205020404" pitchFamily="49" charset="0"/>
              <a:buChar char="o"/>
            </a:pPr>
            <a:r>
              <a:rPr lang="en-US" sz="2000" dirty="0"/>
              <a:t>in older individuals than in younger individuals</a:t>
            </a:r>
          </a:p>
          <a:p>
            <a:pPr lvl="1"/>
            <a:endParaRPr lang="en-US" sz="2000" dirty="0"/>
          </a:p>
          <a:p>
            <a:pPr lvl="1"/>
            <a:endParaRPr lang="en-US" sz="2000" dirty="0"/>
          </a:p>
        </p:txBody>
      </p:sp>
    </p:spTree>
    <p:extLst>
      <p:ext uri="{BB962C8B-B14F-4D97-AF65-F5344CB8AC3E}">
        <p14:creationId xmlns:p14="http://schemas.microsoft.com/office/powerpoint/2010/main" val="18760803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Clozapine in Treatment-Resistant Schizophrenia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199" y="1361440"/>
            <a:ext cx="8032173" cy="4571999"/>
          </a:xfrm>
        </p:spPr>
        <p:txBody>
          <a:bodyPr>
            <a:normAutofit/>
          </a:bodyPr>
          <a:lstStyle/>
          <a:p>
            <a:r>
              <a:rPr lang="en-US" dirty="0"/>
              <a:t>Clozapine REMS Program (</a:t>
            </a:r>
            <a:r>
              <a:rPr lang="en-US" dirty="0">
                <a:hlinkClick r:id="rId3"/>
              </a:rPr>
              <a:t>www.clozapinerems.com</a:t>
            </a:r>
            <a:r>
              <a:rPr lang="en-US" dirty="0"/>
              <a:t>) is required in the United States to minimize the risk of adverse events </a:t>
            </a:r>
          </a:p>
          <a:p>
            <a:pPr lvl="1"/>
            <a:r>
              <a:rPr lang="en-US" sz="2000" dirty="0"/>
              <a:t>ANC monitoring is mandatory for clozapine to be dispensed by a pharmacy </a:t>
            </a:r>
          </a:p>
          <a:p>
            <a:pPr lvl="1"/>
            <a:r>
              <a:rPr lang="en-US" sz="2000" dirty="0"/>
              <a:t>ANC monitoring is more frequent early in treatment because the highest risk of severe neutropenia (ANC &lt;500/</a:t>
            </a:r>
            <a:r>
              <a:rPr lang="en-US" sz="2000" dirty="0" err="1"/>
              <a:t>μL</a:t>
            </a:r>
            <a:r>
              <a:rPr lang="en-US" sz="2000" dirty="0"/>
              <a:t>) occurs within the initial 6 months of clozapine treatment</a:t>
            </a:r>
          </a:p>
          <a:p>
            <a:pPr lvl="1"/>
            <a:endParaRPr lang="en-US" sz="2000" dirty="0">
              <a:highlight>
                <a:srgbClr val="FFFF00"/>
              </a:highlight>
            </a:endParaRPr>
          </a:p>
          <a:p>
            <a:r>
              <a:rPr lang="en-US" dirty="0"/>
              <a:t>Although some patients may express concerns about burdens of required blood work and heightened initial monitoring, one large survey found that the vast majority of those taking clozapine for schizophrenia or schizoaffective disorder were adherent to treatment and found it helpful. </a:t>
            </a:r>
          </a:p>
          <a:p>
            <a:pPr lvl="1"/>
            <a:endParaRPr lang="en-US" sz="2000" dirty="0">
              <a:highlight>
                <a:srgbClr val="FFFF00"/>
              </a:highlight>
            </a:endParaRPr>
          </a:p>
        </p:txBody>
      </p:sp>
    </p:spTree>
    <p:extLst>
      <p:ext uri="{BB962C8B-B14F-4D97-AF65-F5344CB8AC3E}">
        <p14:creationId xmlns:p14="http://schemas.microsoft.com/office/powerpoint/2010/main" val="22203056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Clozapine in Suicide Risk</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7815262" cy="4571999"/>
          </a:xfrm>
        </p:spPr>
        <p:txBody>
          <a:bodyPr>
            <a:normAutofit/>
          </a:bodyPr>
          <a:lstStyle/>
          <a:p>
            <a:pPr marL="457200" indent="-457200">
              <a:buFont typeface="+mj-lt"/>
              <a:buAutoNum type="arabicPeriod" startAt="8"/>
            </a:pPr>
            <a:endParaRPr lang="en-US" sz="2400" b="1" dirty="0"/>
          </a:p>
          <a:p>
            <a:pPr marL="457200" indent="-457200">
              <a:buFont typeface="+mj-lt"/>
              <a:buAutoNum type="arabicPeriod" startAt="8"/>
            </a:pPr>
            <a:r>
              <a:rPr lang="en-US" sz="2400" b="1" dirty="0"/>
              <a:t>APA </a:t>
            </a:r>
            <a:r>
              <a:rPr lang="en-US" sz="2400" b="1" i="1" dirty="0"/>
              <a:t>recommends</a:t>
            </a:r>
            <a:r>
              <a:rPr lang="en-US" sz="2400" b="1" dirty="0"/>
              <a:t> (1B) that patients with schizophrenia be treated with clozapine if the risk for suicide attempts or suicide remains substantial despite other treatments.</a:t>
            </a:r>
          </a:p>
          <a:p>
            <a:pPr marL="457200" indent="-457200">
              <a:buFont typeface="+mj-lt"/>
              <a:buAutoNum type="arabicPeriod" startAt="8"/>
            </a:pPr>
            <a:endParaRPr lang="en-US" dirty="0"/>
          </a:p>
          <a:p>
            <a:pPr marL="457200" indent="-457200">
              <a:buFont typeface="+mj-lt"/>
              <a:buAutoNum type="arabicPeriod" startAt="8"/>
            </a:pPr>
            <a:endParaRPr lang="en-US" dirty="0"/>
          </a:p>
          <a:p>
            <a:pPr marL="0" indent="0">
              <a:buNone/>
            </a:pPr>
            <a:endParaRPr lang="en-US" dirty="0"/>
          </a:p>
          <a:p>
            <a:endParaRPr lang="en-US" dirty="0"/>
          </a:p>
          <a:p>
            <a:r>
              <a:rPr lang="en-US" dirty="0"/>
              <a:t>Based on retrospective cohort studies and a large pragmatic, open-label RCT.</a:t>
            </a:r>
          </a:p>
        </p:txBody>
      </p:sp>
      <p:sp>
        <p:nvSpPr>
          <p:cNvPr id="5" name="Title 1">
            <a:extLst>
              <a:ext uri="{FF2B5EF4-FFF2-40B4-BE49-F238E27FC236}">
                <a16:creationId xmlns:a16="http://schemas.microsoft.com/office/drawing/2014/main" id="{9E5AC62D-063F-4785-B405-25EC24793C76}"/>
              </a:ext>
            </a:extLst>
          </p:cNvPr>
          <p:cNvSpPr txBox="1">
            <a:spLocks/>
          </p:cNvSpPr>
          <p:nvPr/>
        </p:nvSpPr>
        <p:spPr>
          <a:xfrm>
            <a:off x="457200" y="3932204"/>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2329527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in guideline development</a:t>
            </a:r>
          </a:p>
        </p:txBody>
      </p:sp>
      <p:sp>
        <p:nvSpPr>
          <p:cNvPr id="3" name="Content Placeholder 2">
            <a:extLst>
              <a:ext uri="{FF2B5EF4-FFF2-40B4-BE49-F238E27FC236}">
                <a16:creationId xmlns:a16="http://schemas.microsoft.com/office/drawing/2014/main" id="{ABA242C9-1BE8-4E61-A15E-8017269971F9}"/>
              </a:ext>
            </a:extLst>
          </p:cNvPr>
          <p:cNvSpPr>
            <a:spLocks noGrp="1"/>
          </p:cNvSpPr>
          <p:nvPr>
            <p:ph sz="quarter" idx="13"/>
          </p:nvPr>
        </p:nvSpPr>
        <p:spPr/>
        <p:txBody>
          <a:bodyPr/>
          <a:lstStyle/>
          <a:p>
            <a:pPr>
              <a:spcAft>
                <a:spcPts val="600"/>
              </a:spcAft>
            </a:pPr>
            <a:r>
              <a:rPr lang="en-US" dirty="0"/>
              <a:t>Systematic review conducted of available evidence (mostly by AHRQ for this guideline with a few additional specialized searches)</a:t>
            </a:r>
          </a:p>
          <a:p>
            <a:pPr>
              <a:spcAft>
                <a:spcPts val="600"/>
              </a:spcAft>
            </a:pPr>
            <a:r>
              <a:rPr lang="en-US" dirty="0"/>
              <a:t>Risk of bias (for individual studies) rated and strength of research evidence (overall for specific benefits/harms) determined</a:t>
            </a:r>
          </a:p>
          <a:p>
            <a:pPr>
              <a:spcAft>
                <a:spcPts val="600"/>
              </a:spcAft>
            </a:pPr>
            <a:r>
              <a:rPr lang="en-US" dirty="0"/>
              <a:t>Guideline statements (recommendations or suggestions) developed based on the relative balance of benefits and harms of the assessment or intervention</a:t>
            </a:r>
          </a:p>
          <a:p>
            <a:pPr>
              <a:spcAft>
                <a:spcPts val="600"/>
              </a:spcAft>
            </a:pPr>
            <a:r>
              <a:rPr lang="en-US" dirty="0"/>
              <a:t>Modified Delphi approach used to achieve group consensus</a:t>
            </a:r>
          </a:p>
          <a:p>
            <a:pPr>
              <a:spcAft>
                <a:spcPts val="600"/>
              </a:spcAft>
            </a:pPr>
            <a:r>
              <a:rPr lang="en-US" dirty="0"/>
              <a:t>External review completed by stakeholders</a:t>
            </a:r>
          </a:p>
          <a:p>
            <a:pPr>
              <a:spcAft>
                <a:spcPts val="600"/>
              </a:spcAft>
            </a:pPr>
            <a:r>
              <a:rPr lang="en-US" dirty="0"/>
              <a:t>APA Assembly and Board of Trustees approved guideline</a:t>
            </a:r>
          </a:p>
          <a:p>
            <a:endParaRPr lang="en-US" dirty="0"/>
          </a:p>
        </p:txBody>
      </p:sp>
    </p:spTree>
    <p:extLst>
      <p:ext uri="{BB962C8B-B14F-4D97-AF65-F5344CB8AC3E}">
        <p14:creationId xmlns:p14="http://schemas.microsoft.com/office/powerpoint/2010/main" val="390704082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Clozapine in Suicide Risk</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226128"/>
            <a:ext cx="8149590" cy="4707312"/>
          </a:xfrm>
        </p:spPr>
        <p:txBody>
          <a:bodyPr>
            <a:normAutofit/>
          </a:bodyPr>
          <a:lstStyle/>
          <a:p>
            <a:r>
              <a:rPr lang="en-US" sz="2000" dirty="0" err="1"/>
              <a:t>InterSePT</a:t>
            </a:r>
            <a:r>
              <a:rPr lang="en-US" sz="2000" dirty="0"/>
              <a:t> trial (Meltzer et al. 2003; </a:t>
            </a:r>
            <a:r>
              <a:rPr lang="en-US" dirty="0"/>
              <a:t>N=980</a:t>
            </a:r>
            <a:r>
              <a:rPr lang="en-US" sz="2000" dirty="0"/>
              <a:t>) </a:t>
            </a:r>
          </a:p>
          <a:p>
            <a:pPr lvl="1"/>
            <a:r>
              <a:rPr lang="en-US" sz="2000" dirty="0"/>
              <a:t>In high risk patients, clozapine was superior to olanzapine in preventing significant suicide attempts or hospitalization to prevent suicide (HR 0.76, 95% CI 0.58-0.97) as well as preventing a worsening in suicidality severity (CGI-S; HR 0.78, 95% CI 0.61-0.99)</a:t>
            </a:r>
          </a:p>
          <a:p>
            <a:pPr lvl="1"/>
            <a:r>
              <a:rPr lang="en-US" sz="2000" dirty="0"/>
              <a:t>Fewer clozapine-treated patients attempted suicide (p=0.03); required hospitalizations (p=0.05) or rescue interventions (p=0.01) to prevent suicide; or required concomitant treatment with antidepressants (p=0.01) or with anxiolytics or soporifics (p=0.03).</a:t>
            </a:r>
          </a:p>
          <a:p>
            <a:endParaRPr lang="en-US" sz="2000" dirty="0"/>
          </a:p>
          <a:p>
            <a:r>
              <a:rPr lang="en-US" sz="2000" dirty="0"/>
              <a:t>Wimberley et al. 2017: Population-based cohort study with 2,370 patients with treatment-resistant schizophrenia also found less self-harm with clozapine than other antipsychotic medications (HR 1.36, 95% CI 1.04-1.78).</a:t>
            </a:r>
          </a:p>
        </p:txBody>
      </p:sp>
    </p:spTree>
    <p:extLst>
      <p:ext uri="{BB962C8B-B14F-4D97-AF65-F5344CB8AC3E}">
        <p14:creationId xmlns:p14="http://schemas.microsoft.com/office/powerpoint/2010/main" val="324089660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Clozapine in Aggressive Behavior</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177290"/>
            <a:ext cx="8229600" cy="4960620"/>
          </a:xfrm>
        </p:spPr>
        <p:txBody>
          <a:bodyPr>
            <a:normAutofit/>
          </a:bodyPr>
          <a:lstStyle/>
          <a:p>
            <a:pPr marL="457200" indent="-457200">
              <a:buFont typeface="+mj-lt"/>
              <a:buAutoNum type="arabicPeriod" startAt="9"/>
            </a:pPr>
            <a:endParaRPr lang="en-US" sz="2400" b="1" dirty="0"/>
          </a:p>
          <a:p>
            <a:pPr marL="457200" indent="-457200">
              <a:buFont typeface="+mj-lt"/>
              <a:buAutoNum type="arabicPeriod" startAt="9"/>
            </a:pPr>
            <a:endParaRPr lang="en-US" sz="2400" b="1" dirty="0"/>
          </a:p>
          <a:p>
            <a:pPr marL="457200" indent="-457200">
              <a:buFont typeface="+mj-lt"/>
              <a:buAutoNum type="arabicPeriod" startAt="9"/>
            </a:pPr>
            <a:endParaRPr lang="en-US" sz="2400" b="1" dirty="0"/>
          </a:p>
          <a:p>
            <a:pPr marL="457200" indent="-457200">
              <a:buFont typeface="+mj-lt"/>
              <a:buAutoNum type="arabicPeriod" startAt="9"/>
            </a:pPr>
            <a:r>
              <a:rPr lang="en-US" sz="2400" b="1" dirty="0"/>
              <a:t>APA </a:t>
            </a:r>
            <a:r>
              <a:rPr lang="en-US" sz="2400" b="1" i="1" dirty="0"/>
              <a:t>suggests</a:t>
            </a:r>
            <a:r>
              <a:rPr lang="en-US" sz="2400" b="1" dirty="0"/>
              <a:t> (2C) that patients with schizophrenia be treated with clozapine if the risk for aggressive behavior remains substantial despite other treatments.</a:t>
            </a:r>
          </a:p>
          <a:p>
            <a:pPr marL="457200" indent="-457200">
              <a:buFont typeface="+mj-lt"/>
              <a:buAutoNum type="arabicPeriod" startAt="9"/>
            </a:pPr>
            <a:endParaRPr lang="en-US" dirty="0"/>
          </a:p>
          <a:p>
            <a:endParaRPr lang="en-US" dirty="0"/>
          </a:p>
        </p:txBody>
      </p:sp>
      <p:sp>
        <p:nvSpPr>
          <p:cNvPr id="5" name="Title 1">
            <a:extLst>
              <a:ext uri="{FF2B5EF4-FFF2-40B4-BE49-F238E27FC236}">
                <a16:creationId xmlns:a16="http://schemas.microsoft.com/office/drawing/2014/main" id="{0CD86457-197F-4D48-93A8-57D4D704C7CA}"/>
              </a:ext>
            </a:extLst>
          </p:cNvPr>
          <p:cNvSpPr txBox="1">
            <a:spLocks/>
          </p:cNvSpPr>
          <p:nvPr/>
        </p:nvSpPr>
        <p:spPr>
          <a:xfrm>
            <a:off x="457200" y="2419653"/>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0398471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Clozapine in Aggressive Behavior</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558974"/>
            <a:ext cx="8229600" cy="4572195"/>
          </a:xfrm>
        </p:spPr>
        <p:txBody>
          <a:bodyPr>
            <a:normAutofit/>
          </a:bodyPr>
          <a:lstStyle/>
          <a:p>
            <a:r>
              <a:rPr lang="en-US" dirty="0"/>
              <a:t>Less robust than for use of clozapine for treatment-resistant schizophrenia or persistent risk of suicide.</a:t>
            </a:r>
          </a:p>
          <a:p>
            <a:endParaRPr lang="en-US" dirty="0"/>
          </a:p>
          <a:p>
            <a:r>
              <a:rPr lang="en-US" dirty="0"/>
              <a:t>2 studies (1 RCT, N=157; 1 open-label, N=44) in inpatients with schizophrenia spectrum disorders: </a:t>
            </a:r>
          </a:p>
          <a:p>
            <a:pPr lvl="1"/>
            <a:r>
              <a:rPr lang="en-US" sz="2000" dirty="0"/>
              <a:t>Clozapine was superior to haloperidol in reducing Overt Aggression Scale scores (Conley et al. 2003; </a:t>
            </a:r>
            <a:r>
              <a:rPr lang="en-US" sz="2000" dirty="0" err="1"/>
              <a:t>Ratey</a:t>
            </a:r>
            <a:r>
              <a:rPr lang="en-US" sz="2000" dirty="0"/>
              <a:t> et al. 1993).</a:t>
            </a:r>
          </a:p>
          <a:p>
            <a:endParaRPr lang="en-US" dirty="0"/>
          </a:p>
          <a:p>
            <a:r>
              <a:rPr lang="en-US" dirty="0"/>
              <a:t>4 RCTs (3 in inpatients, 1 in outpatients) reported superiority of clozapine: </a:t>
            </a:r>
          </a:p>
          <a:p>
            <a:pPr lvl="1"/>
            <a:r>
              <a:rPr lang="en-US" sz="2000" dirty="0"/>
              <a:t>vs. chlorpromazine (N=151, </a:t>
            </a:r>
            <a:r>
              <a:rPr lang="en-US" sz="2000" dirty="0" err="1"/>
              <a:t>Claghorn</a:t>
            </a:r>
            <a:r>
              <a:rPr lang="en-US" sz="2000" dirty="0"/>
              <a:t> et al. 1987; N=48, </a:t>
            </a:r>
            <a:r>
              <a:rPr lang="en-US" sz="2000" dirty="0" err="1"/>
              <a:t>Niskanen</a:t>
            </a:r>
            <a:r>
              <a:rPr lang="en-US" sz="2000" dirty="0"/>
              <a:t> et al. 1974)</a:t>
            </a:r>
          </a:p>
          <a:p>
            <a:pPr lvl="1"/>
            <a:r>
              <a:rPr lang="en-US" sz="2000" dirty="0"/>
              <a:t>vs. haloperidol (N=167, </a:t>
            </a:r>
            <a:r>
              <a:rPr lang="en-US" sz="2000" dirty="0" err="1"/>
              <a:t>Citrome</a:t>
            </a:r>
            <a:r>
              <a:rPr lang="en-US" sz="2000" dirty="0"/>
              <a:t> et al. 2001; N=71, Kane et al. 2001).</a:t>
            </a:r>
          </a:p>
        </p:txBody>
      </p:sp>
      <p:sp>
        <p:nvSpPr>
          <p:cNvPr id="5" name="Title 1">
            <a:extLst>
              <a:ext uri="{FF2B5EF4-FFF2-40B4-BE49-F238E27FC236}">
                <a16:creationId xmlns:a16="http://schemas.microsoft.com/office/drawing/2014/main" id="{861B372F-64EB-4B72-86E5-DB60C4F8544F}"/>
              </a:ext>
            </a:extLst>
          </p:cNvPr>
          <p:cNvSpPr txBox="1">
            <a:spLocks/>
          </p:cNvSpPr>
          <p:nvPr/>
        </p:nvSpPr>
        <p:spPr>
          <a:xfrm>
            <a:off x="457200" y="1023477"/>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39068993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Clozapine in Aggressive Behavior</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688123"/>
            <a:ext cx="7815262" cy="4443046"/>
          </a:xfrm>
        </p:spPr>
        <p:txBody>
          <a:bodyPr>
            <a:normAutofit/>
          </a:bodyPr>
          <a:lstStyle/>
          <a:p>
            <a:r>
              <a:rPr lang="en-US" dirty="0"/>
              <a:t>As in other circumstances in which patients do not appear to be responding fully to treatment, attention to adherence is crucial.</a:t>
            </a:r>
          </a:p>
          <a:p>
            <a:endParaRPr lang="en-US" dirty="0"/>
          </a:p>
          <a:p>
            <a:r>
              <a:rPr lang="en-US" dirty="0"/>
              <a:t>A number of potentially modifiable risk factors (e.g., poor adherence, core symptoms of schizophrenia, co-occurring symptoms) can serve as targets of intervention in constructing a plan of treatment.</a:t>
            </a:r>
            <a:endParaRPr lang="en-US" sz="2000" dirty="0"/>
          </a:p>
        </p:txBody>
      </p:sp>
      <p:sp>
        <p:nvSpPr>
          <p:cNvPr id="5" name="Title 1">
            <a:extLst>
              <a:ext uri="{FF2B5EF4-FFF2-40B4-BE49-F238E27FC236}">
                <a16:creationId xmlns:a16="http://schemas.microsoft.com/office/drawing/2014/main" id="{861B372F-64EB-4B72-86E5-DB60C4F8544F}"/>
              </a:ext>
            </a:extLst>
          </p:cNvPr>
          <p:cNvSpPr txBox="1">
            <a:spLocks/>
          </p:cNvSpPr>
          <p:nvPr/>
        </p:nvSpPr>
        <p:spPr>
          <a:xfrm>
            <a:off x="457200" y="1023477"/>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371760787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Long-Acting Injectable Antipsychotic</a:t>
            </a:r>
            <a:br>
              <a:rPr lang="en-US" dirty="0"/>
            </a:br>
            <a:r>
              <a:rPr lang="en-US" dirty="0"/>
              <a:t>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8229600" cy="4810760"/>
          </a:xfrm>
        </p:spPr>
        <p:txBody>
          <a:bodyPr>
            <a:normAutofit lnSpcReduction="10000"/>
          </a:bodyPr>
          <a:lstStyle/>
          <a:p>
            <a:pPr marL="457200" indent="-457200">
              <a:buFont typeface="+mj-lt"/>
              <a:buAutoNum type="arabicPeriod" startAt="10"/>
            </a:pPr>
            <a:endParaRPr lang="en-US" sz="2400" b="1" dirty="0"/>
          </a:p>
          <a:p>
            <a:pPr marL="457200" indent="-457200">
              <a:buFont typeface="+mj-lt"/>
              <a:buAutoNum type="arabicPeriod" startAt="10"/>
            </a:pPr>
            <a:r>
              <a:rPr lang="en-US" sz="2400" b="1" dirty="0"/>
              <a:t>APA </a:t>
            </a:r>
            <a:r>
              <a:rPr lang="en-US" sz="2400" b="1" i="1" dirty="0"/>
              <a:t>suggests</a:t>
            </a:r>
            <a:r>
              <a:rPr lang="en-US" sz="2400" b="1" dirty="0"/>
              <a:t> (2B) that patients receive treatment with a long-acting injectable antipsychotic medication if they prefer such treatment or if they have a history of poor or uncertain adherence.</a:t>
            </a:r>
          </a:p>
          <a:p>
            <a:pPr marL="457200" indent="-457200">
              <a:buFont typeface="+mj-lt"/>
              <a:buAutoNum type="arabicPeriod" startAt="10"/>
            </a:pPr>
            <a:endParaRPr lang="en-US" dirty="0"/>
          </a:p>
          <a:p>
            <a:pPr marL="457200" indent="-457200">
              <a:buFont typeface="+mj-lt"/>
              <a:buAutoNum type="arabicPeriod" startAt="10"/>
            </a:pPr>
            <a:endParaRPr lang="en-US" dirty="0"/>
          </a:p>
          <a:p>
            <a:r>
              <a:rPr lang="en-US" dirty="0"/>
              <a:t>As with oral antipsychotic agents, LAIs are associated with improvements in symptoms in individuals with schizophrenia.</a:t>
            </a:r>
          </a:p>
          <a:p>
            <a:r>
              <a:rPr lang="en-US" sz="2000" dirty="0"/>
              <a:t>However, meta-analyses of head-to-head RCTs comparing LAIs and oral antipsychotic agents show no significant differences in outcomes. </a:t>
            </a:r>
          </a:p>
          <a:p>
            <a:r>
              <a:rPr lang="en-US" sz="2000" dirty="0"/>
              <a:t>In contrast, registry database studies, cohort studies, and mirror image studies show consistent benefits of LAIs as compared to oral antipsychotic medications.</a:t>
            </a:r>
          </a:p>
          <a:p>
            <a:endParaRPr lang="en-US" dirty="0"/>
          </a:p>
        </p:txBody>
      </p:sp>
      <p:sp>
        <p:nvSpPr>
          <p:cNvPr id="5" name="Title 1">
            <a:extLst>
              <a:ext uri="{FF2B5EF4-FFF2-40B4-BE49-F238E27FC236}">
                <a16:creationId xmlns:a16="http://schemas.microsoft.com/office/drawing/2014/main" id="{940AE8BF-A81B-4ABB-9C21-CB0CE62C8A20}"/>
              </a:ext>
            </a:extLst>
          </p:cNvPr>
          <p:cNvSpPr txBox="1">
            <a:spLocks/>
          </p:cNvSpPr>
          <p:nvPr/>
        </p:nvSpPr>
        <p:spPr>
          <a:xfrm>
            <a:off x="457200" y="3272280"/>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408103211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Long-Acting Injectable Antipsychotic</a:t>
            </a:r>
            <a:br>
              <a:rPr lang="en-US" dirty="0"/>
            </a:br>
            <a:r>
              <a:rPr lang="en-US" dirty="0"/>
              <a:t>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r>
              <a:rPr lang="en-US" sz="2000" dirty="0" err="1"/>
              <a:t>Tiihonen</a:t>
            </a:r>
            <a:r>
              <a:rPr lang="en-US" sz="2000" dirty="0"/>
              <a:t> et al. 2017: Prospective national database study in Sweden using individuals as their own controls found LAIs were associated with a 20%-30% lower risk of rehospitalization than oral formulations (HR 0.78, 95% CI 0.72-0.84 for total cohort; HR 0.68, 95% CI 0.53-0.86 for incident cohort).</a:t>
            </a:r>
          </a:p>
          <a:p>
            <a:endParaRPr lang="en-US" sz="2000" dirty="0"/>
          </a:p>
          <a:p>
            <a:r>
              <a:rPr lang="en-US" sz="2000" dirty="0" err="1"/>
              <a:t>Tiihonen</a:t>
            </a:r>
            <a:r>
              <a:rPr lang="en-US" sz="2000" dirty="0"/>
              <a:t> et al. 2011:  Nationwide cohort of 2,588 consecutive patients in Finland with an initial admission for schizophrenia found LAI antipsychotic had a lower adjusted hazard ratio (</a:t>
            </a:r>
            <a:r>
              <a:rPr lang="en-US" sz="2000" dirty="0" err="1"/>
              <a:t>aHR</a:t>
            </a:r>
            <a:r>
              <a:rPr lang="en-US" sz="2000" dirty="0"/>
              <a:t>) than the equivalent oral formulation (</a:t>
            </a:r>
            <a:r>
              <a:rPr lang="en-US" sz="2000" dirty="0" err="1"/>
              <a:t>aHR</a:t>
            </a:r>
            <a:r>
              <a:rPr lang="en-US" sz="2000" dirty="0"/>
              <a:t> 0.36, 95% CI 0.17-0.75; p=0.007 and </a:t>
            </a:r>
            <a:r>
              <a:rPr lang="en-US" sz="2000" dirty="0" err="1"/>
              <a:t>aHR</a:t>
            </a:r>
            <a:r>
              <a:rPr lang="en-US" sz="2000" dirty="0"/>
              <a:t> 0.41, 95% CI 0.27-0.61; p=&lt;0.0001, respectively) for rehospitalization and for all-cause discontinuation.</a:t>
            </a:r>
            <a:endParaRPr lang="en-US" dirty="0"/>
          </a:p>
        </p:txBody>
      </p:sp>
    </p:spTree>
    <p:extLst>
      <p:ext uri="{BB962C8B-B14F-4D97-AF65-F5344CB8AC3E}">
        <p14:creationId xmlns:p14="http://schemas.microsoft.com/office/powerpoint/2010/main" val="74309865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Long-Acting Injectable Antipsychotic</a:t>
            </a:r>
            <a:br>
              <a:rPr lang="en-US" dirty="0"/>
            </a:br>
            <a:r>
              <a:rPr lang="en-US" dirty="0"/>
              <a:t>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628227"/>
            <a:ext cx="7815262" cy="4305211"/>
          </a:xfrm>
        </p:spPr>
        <p:txBody>
          <a:bodyPr>
            <a:normAutofit/>
          </a:bodyPr>
          <a:lstStyle/>
          <a:p>
            <a:r>
              <a:rPr lang="en-US" dirty="0"/>
              <a:t>Additional benefits of LAIs for patients: </a:t>
            </a:r>
          </a:p>
          <a:p>
            <a:pPr lvl="1"/>
            <a:r>
              <a:rPr lang="en-US" sz="2000" dirty="0"/>
              <a:t>A subjective sense of better symptom control.</a:t>
            </a:r>
          </a:p>
          <a:p>
            <a:pPr lvl="1"/>
            <a:r>
              <a:rPr lang="en-US" sz="2000" dirty="0"/>
              <a:t>Needing to take fewer medications daily offers greater convenience and fewer opportunities to miss a medication dose.</a:t>
            </a:r>
          </a:p>
          <a:p>
            <a:pPr lvl="1"/>
            <a:r>
              <a:rPr lang="en-US" sz="2000" dirty="0"/>
              <a:t>Reduced conflict with family members or other persons of support related to medication-related reminders.</a:t>
            </a:r>
          </a:p>
          <a:p>
            <a:endParaRPr lang="en-US" sz="2000" dirty="0"/>
          </a:p>
          <a:p>
            <a:r>
              <a:rPr lang="en-US" sz="2000" dirty="0"/>
              <a:t>Patients, clinicians, and family members have greater assurance with LAIs that a patient will receive medication continuously as a missed visit or injection can be identified and rapidly addressed.</a:t>
            </a:r>
          </a:p>
          <a:p>
            <a:endParaRPr lang="en-US" sz="2000" dirty="0"/>
          </a:p>
        </p:txBody>
      </p:sp>
      <p:sp>
        <p:nvSpPr>
          <p:cNvPr id="5" name="Title 1">
            <a:extLst>
              <a:ext uri="{FF2B5EF4-FFF2-40B4-BE49-F238E27FC236}">
                <a16:creationId xmlns:a16="http://schemas.microsoft.com/office/drawing/2014/main" id="{ECF1D732-6704-4E24-85EC-C16D5E3DF9F0}"/>
              </a:ext>
            </a:extLst>
          </p:cNvPr>
          <p:cNvSpPr txBox="1">
            <a:spLocks/>
          </p:cNvSpPr>
          <p:nvPr/>
        </p:nvSpPr>
        <p:spPr>
          <a:xfrm>
            <a:off x="457200" y="1018196"/>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319731327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Long-Acting Injectable Antipsychotic</a:t>
            </a:r>
            <a:br>
              <a:rPr lang="en-US" dirty="0"/>
            </a:br>
            <a:r>
              <a:rPr lang="en-US" dirty="0"/>
              <a:t>Medications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199" y="1361440"/>
            <a:ext cx="7949045" cy="4571999"/>
          </a:xfrm>
        </p:spPr>
        <p:txBody>
          <a:bodyPr>
            <a:normAutofit/>
          </a:bodyPr>
          <a:lstStyle/>
          <a:p>
            <a:r>
              <a:rPr lang="en-US" dirty="0"/>
              <a:t>Approaches to minimize discomfort with injections include:</a:t>
            </a:r>
          </a:p>
          <a:p>
            <a:pPr lvl="1"/>
            <a:r>
              <a:rPr lang="en-US" sz="2000" dirty="0"/>
              <a:t>Use of second-generation antipsychotics rather than first-generation antipsychotics, which have sesame oil-based vehicles.</a:t>
            </a:r>
          </a:p>
          <a:p>
            <a:pPr lvl="1"/>
            <a:r>
              <a:rPr lang="en-US" sz="2000" dirty="0"/>
              <a:t>Selection of an LAI with a small injection volume or lower administration frequency.</a:t>
            </a:r>
          </a:p>
          <a:p>
            <a:endParaRPr lang="en-US" dirty="0"/>
          </a:p>
          <a:p>
            <a:r>
              <a:rPr lang="en-US" dirty="0"/>
              <a:t>Tables 7, 8, and 9 in the full text of the guideline and product labeling for each medication give additional information on:</a:t>
            </a:r>
          </a:p>
          <a:p>
            <a:pPr lvl="1"/>
            <a:r>
              <a:rPr lang="en-US" sz="2000" dirty="0"/>
              <a:t>Converting from an oral dose of medication to a corresponding dose of an LAI.</a:t>
            </a:r>
          </a:p>
          <a:p>
            <a:pPr lvl="1"/>
            <a:r>
              <a:rPr lang="en-US" sz="2000" dirty="0"/>
              <a:t>Information on administration technique, drug storage requirements and reconstitution.</a:t>
            </a:r>
          </a:p>
        </p:txBody>
      </p:sp>
    </p:spTree>
    <p:extLst>
      <p:ext uri="{BB962C8B-B14F-4D97-AF65-F5344CB8AC3E}">
        <p14:creationId xmlns:p14="http://schemas.microsoft.com/office/powerpoint/2010/main" val="186505871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Anticholinergic Medications for Acute Dystonia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7932420" cy="4571999"/>
          </a:xfrm>
        </p:spPr>
        <p:txBody>
          <a:bodyPr>
            <a:normAutofit/>
          </a:bodyPr>
          <a:lstStyle/>
          <a:p>
            <a:pPr marL="457200" indent="-457200">
              <a:buFont typeface="+mj-lt"/>
              <a:buAutoNum type="arabicPeriod" startAt="11"/>
            </a:pPr>
            <a:endParaRPr lang="en-US" sz="2400" b="1" dirty="0"/>
          </a:p>
          <a:p>
            <a:pPr marL="457200" indent="-457200">
              <a:buFont typeface="+mj-lt"/>
              <a:buAutoNum type="arabicPeriod" startAt="11"/>
            </a:pPr>
            <a:endParaRPr lang="en-US" sz="2400" b="1" dirty="0"/>
          </a:p>
          <a:p>
            <a:pPr marL="457200" indent="-457200">
              <a:buFont typeface="+mj-lt"/>
              <a:buAutoNum type="arabicPeriod" startAt="11"/>
            </a:pPr>
            <a:endParaRPr lang="en-US" sz="2400" b="1" dirty="0"/>
          </a:p>
          <a:p>
            <a:pPr marL="457200" indent="-457200">
              <a:buFont typeface="+mj-lt"/>
              <a:buAutoNum type="arabicPeriod" startAt="11"/>
            </a:pPr>
            <a:r>
              <a:rPr lang="en-US" sz="2400" b="1" dirty="0"/>
              <a:t>APA </a:t>
            </a:r>
            <a:r>
              <a:rPr lang="en-US" sz="2400" b="1" i="1" dirty="0"/>
              <a:t>recommends</a:t>
            </a:r>
            <a:r>
              <a:rPr lang="en-US" sz="2400" b="1" dirty="0"/>
              <a:t> (1C) that patients who have acute dystonia associated with antipsychotic therapy be treated with an anticholinergic medication.</a:t>
            </a:r>
          </a:p>
          <a:p>
            <a:pPr marL="457200" indent="-457200">
              <a:buFont typeface="+mj-lt"/>
              <a:buAutoNum type="arabicPeriod" startAt="11"/>
            </a:pPr>
            <a:endParaRPr lang="en-US" dirty="0"/>
          </a:p>
          <a:p>
            <a:pPr marL="457200" indent="-457200">
              <a:buFont typeface="+mj-lt"/>
              <a:buAutoNum type="arabicPeriod" startAt="11"/>
            </a:pPr>
            <a:endParaRPr lang="en-US" dirty="0"/>
          </a:p>
          <a:p>
            <a:pPr marL="457200" indent="-457200">
              <a:buFont typeface="+mj-lt"/>
              <a:buAutoNum type="arabicPeriod" startAt="11"/>
            </a:pPr>
            <a:endParaRPr lang="en-US" dirty="0"/>
          </a:p>
          <a:p>
            <a:endParaRPr lang="en-US" dirty="0"/>
          </a:p>
        </p:txBody>
      </p:sp>
    </p:spTree>
    <p:extLst>
      <p:ext uri="{BB962C8B-B14F-4D97-AF65-F5344CB8AC3E}">
        <p14:creationId xmlns:p14="http://schemas.microsoft.com/office/powerpoint/2010/main" val="307413448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Anticholinergic Medications for Acute Dystonia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527124"/>
            <a:ext cx="8229600" cy="4615768"/>
          </a:xfrm>
        </p:spPr>
        <p:txBody>
          <a:bodyPr>
            <a:normAutofit/>
          </a:bodyPr>
          <a:lstStyle/>
          <a:p>
            <a:r>
              <a:rPr lang="en-US" dirty="0"/>
              <a:t>Based on expert opinion and supported by studies of the prophylactic use of anticholinergic medications to reduce the risk of acute dystonia in the initial phases of antipsychotic therapy.</a:t>
            </a:r>
          </a:p>
          <a:p>
            <a:endParaRPr lang="en-US" dirty="0"/>
          </a:p>
          <a:p>
            <a:r>
              <a:rPr lang="en-US" dirty="0"/>
              <a:t>Arana et al. 1988: </a:t>
            </a:r>
            <a:r>
              <a:rPr lang="en-US" sz="2000" dirty="0"/>
              <a:t>A review of </a:t>
            </a:r>
            <a:r>
              <a:rPr lang="en-US" dirty="0"/>
              <a:t>4 randomized, blinded trials (total N=232); 2 open trials (total N=856); 3 retrospective studies (total N=278)</a:t>
            </a:r>
          </a:p>
          <a:p>
            <a:pPr lvl="1"/>
            <a:r>
              <a:rPr lang="en-US" sz="2000" dirty="0"/>
              <a:t>Prophylactic use of an anticholinergic medication was associated with 1.9-fold reduction in risk of acute dystonia (14.8% without prophylaxis vs. 7.7% with prophylaxis). </a:t>
            </a:r>
          </a:p>
          <a:p>
            <a:pPr lvl="1"/>
            <a:r>
              <a:rPr lang="en-US" sz="2000" dirty="0"/>
              <a:t>The benefits of prophylactic anticholinergic medication were even more pronounced with a high-potency antipsychotic agent (e.g., haloperidol) yielding a 5.4-fold reduction in risk (46.8% without prophylaxis vs. 8.7% with prophylaxis).</a:t>
            </a:r>
          </a:p>
        </p:txBody>
      </p:sp>
      <p:sp>
        <p:nvSpPr>
          <p:cNvPr id="5" name="Title 1">
            <a:extLst>
              <a:ext uri="{FF2B5EF4-FFF2-40B4-BE49-F238E27FC236}">
                <a16:creationId xmlns:a16="http://schemas.microsoft.com/office/drawing/2014/main" id="{9FE3DE1F-79EB-4C11-8E64-B3F2FACE6F86}"/>
              </a:ext>
            </a:extLst>
          </p:cNvPr>
          <p:cNvSpPr txBox="1">
            <a:spLocks/>
          </p:cNvSpPr>
          <p:nvPr/>
        </p:nvSpPr>
        <p:spPr>
          <a:xfrm>
            <a:off x="457200" y="1029782"/>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2196282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865C0-F3BE-4DB0-A574-3D69B87C27A3}"/>
              </a:ext>
            </a:extLst>
          </p:cNvPr>
          <p:cNvSpPr>
            <a:spLocks noGrp="1"/>
          </p:cNvSpPr>
          <p:nvPr>
            <p:ph type="title"/>
          </p:nvPr>
        </p:nvSpPr>
        <p:spPr/>
        <p:txBody>
          <a:bodyPr>
            <a:normAutofit fontScale="90000"/>
          </a:bodyPr>
          <a:lstStyle/>
          <a:p>
            <a:r>
              <a:rPr lang="en-US" dirty="0"/>
              <a:t>Rating the strength of Statement and research evidence</a:t>
            </a:r>
          </a:p>
        </p:txBody>
      </p:sp>
      <p:sp>
        <p:nvSpPr>
          <p:cNvPr id="3" name="Content Placeholder 2">
            <a:extLst>
              <a:ext uri="{FF2B5EF4-FFF2-40B4-BE49-F238E27FC236}">
                <a16:creationId xmlns:a16="http://schemas.microsoft.com/office/drawing/2014/main" id="{3B9BE545-6971-4D6E-A8F1-9547A78B0B52}"/>
              </a:ext>
            </a:extLst>
          </p:cNvPr>
          <p:cNvSpPr>
            <a:spLocks noGrp="1"/>
          </p:cNvSpPr>
          <p:nvPr>
            <p:ph sz="quarter" idx="13"/>
          </p:nvPr>
        </p:nvSpPr>
        <p:spPr>
          <a:xfrm>
            <a:off x="457200" y="1361440"/>
            <a:ext cx="8023860" cy="4571999"/>
          </a:xfrm>
        </p:spPr>
        <p:txBody>
          <a:bodyPr>
            <a:normAutofit lnSpcReduction="10000"/>
          </a:bodyPr>
          <a:lstStyle/>
          <a:p>
            <a:pPr marL="0" indent="0">
              <a:spcAft>
                <a:spcPts val="600"/>
              </a:spcAft>
              <a:buNone/>
            </a:pPr>
            <a:r>
              <a:rPr lang="en-US" u="sng" dirty="0"/>
              <a:t>Strength of statement</a:t>
            </a:r>
            <a:r>
              <a:rPr lang="en-US" dirty="0"/>
              <a:t> describes the level of confidence that potential benefits of an intervention outweigh potential harms. This level of confidence is informed by available evidence, which includes evidence from clinical trials as well as expert opinion and patient values and preferences.</a:t>
            </a:r>
          </a:p>
          <a:p>
            <a:pPr>
              <a:spcAft>
                <a:spcPts val="600"/>
              </a:spcAft>
            </a:pPr>
            <a:r>
              <a:rPr lang="en-US" dirty="0"/>
              <a:t>A </a:t>
            </a:r>
            <a:r>
              <a:rPr lang="en-US" dirty="0">
                <a:solidFill>
                  <a:srgbClr val="FF0000"/>
                </a:solidFill>
              </a:rPr>
              <a:t>“</a:t>
            </a:r>
            <a:r>
              <a:rPr lang="en-US" i="1" dirty="0">
                <a:solidFill>
                  <a:srgbClr val="FF0000"/>
                </a:solidFill>
              </a:rPr>
              <a:t>recommendation</a:t>
            </a:r>
            <a:r>
              <a:rPr lang="en-US" dirty="0">
                <a:solidFill>
                  <a:srgbClr val="FF0000"/>
                </a:solidFill>
              </a:rPr>
              <a:t>” (denoted by the numeral 1 after the guideline statement) </a:t>
            </a:r>
            <a:r>
              <a:rPr lang="en-US" dirty="0"/>
              <a:t>indicates confidence that the benefits of an intervention clearly outweigh the harms. </a:t>
            </a:r>
          </a:p>
          <a:p>
            <a:pPr>
              <a:spcAft>
                <a:spcPts val="600"/>
              </a:spcAft>
            </a:pPr>
            <a:r>
              <a:rPr lang="en-US" dirty="0"/>
              <a:t>A </a:t>
            </a:r>
            <a:r>
              <a:rPr lang="en-US" dirty="0">
                <a:solidFill>
                  <a:srgbClr val="FF0000"/>
                </a:solidFill>
              </a:rPr>
              <a:t>“</a:t>
            </a:r>
            <a:r>
              <a:rPr lang="en-US" i="1" dirty="0">
                <a:solidFill>
                  <a:srgbClr val="FF0000"/>
                </a:solidFill>
              </a:rPr>
              <a:t>suggestion</a:t>
            </a:r>
            <a:r>
              <a:rPr lang="en-US" dirty="0">
                <a:solidFill>
                  <a:srgbClr val="FF0000"/>
                </a:solidFill>
              </a:rPr>
              <a:t>” (denoted by the numeral 2 after the guideline statement) </a:t>
            </a:r>
            <a:r>
              <a:rPr lang="en-US" dirty="0"/>
              <a:t>indicates greater uncertainty. Although the benefits of the statement are still viewed as outweighing the harms, the balance of benefits and harms is more difficult to judge, or the benefits or the harms may be less clear. Patient values and preferences may be more variable, and this can influence the clinical decision that is ultimately made.</a:t>
            </a:r>
          </a:p>
          <a:p>
            <a:endParaRPr lang="en-US" dirty="0"/>
          </a:p>
        </p:txBody>
      </p:sp>
    </p:spTree>
    <p:extLst>
      <p:ext uri="{BB962C8B-B14F-4D97-AF65-F5344CB8AC3E}">
        <p14:creationId xmlns:p14="http://schemas.microsoft.com/office/powerpoint/2010/main" val="44796975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Anticholinergic Medications for Acute Dystonia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219200"/>
            <a:ext cx="8302336" cy="4865077"/>
          </a:xfrm>
        </p:spPr>
        <p:txBody>
          <a:bodyPr>
            <a:normAutofit fontScale="92500"/>
          </a:bodyPr>
          <a:lstStyle/>
          <a:p>
            <a:pPr marL="0" indent="0">
              <a:buNone/>
            </a:pPr>
            <a:r>
              <a:rPr lang="en-US" sz="2200" b="1" i="1" cap="all" dirty="0">
                <a:solidFill>
                  <a:srgbClr val="0033A2"/>
                </a:solidFill>
                <a:effectLst>
                  <a:outerShdw blurRad="38100" dist="38100" dir="2700000" algn="tl">
                    <a:srgbClr val="000000">
                      <a:alpha val="43137"/>
                    </a:srgbClr>
                  </a:outerShdw>
                </a:effectLst>
              </a:rPr>
              <a:t>Medication-induced acute dystonia…</a:t>
            </a:r>
          </a:p>
          <a:p>
            <a:endParaRPr lang="en-US" sz="2000" b="1" i="1" cap="all" dirty="0">
              <a:solidFill>
                <a:srgbClr val="0033A2"/>
              </a:solidFill>
              <a:effectLst>
                <a:outerShdw blurRad="38100" dist="38100" dir="2700000" algn="tl">
                  <a:srgbClr val="000000">
                    <a:alpha val="43137"/>
                  </a:srgbClr>
                </a:outerShdw>
              </a:effectLst>
            </a:endParaRPr>
          </a:p>
          <a:p>
            <a:r>
              <a:rPr lang="en-US" sz="2200" dirty="0"/>
              <a:t>“[a]</a:t>
            </a:r>
            <a:r>
              <a:rPr lang="en-US" sz="2200" dirty="0" err="1"/>
              <a:t>bnormal</a:t>
            </a:r>
            <a:r>
              <a:rPr lang="en-US" sz="2200" dirty="0"/>
              <a:t> and prolonged contraction of the muscles of the eyes (oculogyric crisis), head, neck (torticollis or </a:t>
            </a:r>
            <a:r>
              <a:rPr lang="en-US" sz="2200" dirty="0" err="1"/>
              <a:t>retrocollis</a:t>
            </a:r>
            <a:r>
              <a:rPr lang="en-US" sz="2200" dirty="0"/>
              <a:t>), limbs, or trunk developing within a few days of starting or raising the dosage of a medication (such as a neuroleptic) or after reducing the dosage of a medication used to treat extrapyramidal symptoms.” (American Psychiatric Association 2013b, p. 711)</a:t>
            </a:r>
          </a:p>
          <a:p>
            <a:endParaRPr lang="en-US" sz="2200" dirty="0"/>
          </a:p>
          <a:p>
            <a:r>
              <a:rPr lang="en-US" sz="2200" dirty="0"/>
              <a:t>Can be life-threatening when involving tongue or pharyngeal muscles.</a:t>
            </a:r>
          </a:p>
          <a:p>
            <a:endParaRPr lang="en-US" sz="2200" dirty="0"/>
          </a:p>
          <a:p>
            <a:r>
              <a:rPr lang="en-US" sz="2200"/>
              <a:t>May </a:t>
            </a:r>
            <a:r>
              <a:rPr lang="en-US" sz="2200" dirty="0"/>
              <a:t>be incorrectly attributed to catatonic signs or unusual behavior on the part of patients, and oculogyric crises can sometimes be misinterpreted as indicative of seizure activity.</a:t>
            </a:r>
          </a:p>
          <a:p>
            <a:endParaRPr lang="en-US" dirty="0"/>
          </a:p>
        </p:txBody>
      </p:sp>
    </p:spTree>
    <p:extLst>
      <p:ext uri="{BB962C8B-B14F-4D97-AF65-F5344CB8AC3E}">
        <p14:creationId xmlns:p14="http://schemas.microsoft.com/office/powerpoint/2010/main" val="189243380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Anticholinergic Medications for Acute Dystonia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584267"/>
            <a:ext cx="8126730" cy="4535179"/>
          </a:xfrm>
        </p:spPr>
        <p:txBody>
          <a:bodyPr>
            <a:normAutofit/>
          </a:bodyPr>
          <a:lstStyle/>
          <a:p>
            <a:r>
              <a:rPr lang="en-US" sz="2000" u="sng" dirty="0"/>
              <a:t>Diphenhydramine, a histamine receptor antagonist with anticholinergic properties</a:t>
            </a:r>
          </a:p>
          <a:p>
            <a:pPr lvl="1"/>
            <a:r>
              <a:rPr lang="en-US" sz="2000" dirty="0"/>
              <a:t>Typically, administered intramuscularly (25 to 50 mg IM).</a:t>
            </a:r>
          </a:p>
          <a:p>
            <a:pPr lvl="1"/>
            <a:r>
              <a:rPr lang="en-US" sz="2000" dirty="0"/>
              <a:t>Intravenously (25 to 50 mg IV) in emergent situations, as with acute dystonia associated with laryngospasm. </a:t>
            </a:r>
          </a:p>
          <a:p>
            <a:r>
              <a:rPr lang="en-US" sz="2000" u="sng" dirty="0"/>
              <a:t>Alternatively, benztropine </a:t>
            </a:r>
            <a:r>
              <a:rPr lang="en-US" sz="2000" dirty="0"/>
              <a:t>(intramuscularly, 1 to 2 mg IM)</a:t>
            </a:r>
          </a:p>
          <a:p>
            <a:endParaRPr lang="en-US" sz="2000" dirty="0"/>
          </a:p>
          <a:p>
            <a:r>
              <a:rPr lang="en-US" sz="2000" dirty="0"/>
              <a:t>Once the acute dystonia has resolved, it may be necessary to </a:t>
            </a:r>
            <a:r>
              <a:rPr lang="en-US" sz="2000" u="sng" dirty="0"/>
              <a:t>continue an oral anticholinergic medication such as benztropine or trihexyphenidyl</a:t>
            </a:r>
            <a:r>
              <a:rPr lang="en-US" sz="2000" dirty="0"/>
              <a:t> to prevent recurrence, at least until other changes in medications can take place such as reducing the dose of medication or changing to an antipsychotic medication that is less likely to be associated with acute dystonia. </a:t>
            </a:r>
          </a:p>
          <a:p>
            <a:endParaRPr lang="en-US" sz="2000" dirty="0"/>
          </a:p>
        </p:txBody>
      </p:sp>
      <p:sp>
        <p:nvSpPr>
          <p:cNvPr id="5" name="Title 1">
            <a:extLst>
              <a:ext uri="{FF2B5EF4-FFF2-40B4-BE49-F238E27FC236}">
                <a16:creationId xmlns:a16="http://schemas.microsoft.com/office/drawing/2014/main" id="{FB1F9D01-0DC5-4AC9-AD41-60243B30C015}"/>
              </a:ext>
            </a:extLst>
          </p:cNvPr>
          <p:cNvSpPr txBox="1">
            <a:spLocks/>
          </p:cNvSpPr>
          <p:nvPr/>
        </p:nvSpPr>
        <p:spPr>
          <a:xfrm>
            <a:off x="457200" y="1022594"/>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25597002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Anticholinergic Medications for Acute Dystonia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7966710" cy="4571999"/>
          </a:xfrm>
        </p:spPr>
        <p:txBody>
          <a:bodyPr>
            <a:normAutofit/>
          </a:bodyPr>
          <a:lstStyle/>
          <a:p>
            <a:r>
              <a:rPr lang="en-US" sz="2000" dirty="0"/>
              <a:t>Be mindful of the potential for medication side effects and interactions with other medications that a patient is taking. </a:t>
            </a:r>
          </a:p>
          <a:p>
            <a:pPr lvl="1"/>
            <a:r>
              <a:rPr lang="en-US" sz="2000" dirty="0"/>
              <a:t>Dry mouth, blurred vision, precipitation of acute angle-closure glaucoma, constipation (and in some cases fecal impaction), tachycardia, urinary retention, effects on thermoregulation (e.g., hyperthermia in hot weather), impaired learning and memory, slowed cognition, and anticholinergic toxicity (with delirium, somnolence, and hallucinations).</a:t>
            </a:r>
          </a:p>
        </p:txBody>
      </p:sp>
    </p:spTree>
    <p:extLst>
      <p:ext uri="{BB962C8B-B14F-4D97-AF65-F5344CB8AC3E}">
        <p14:creationId xmlns:p14="http://schemas.microsoft.com/office/powerpoint/2010/main" val="114422006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Treatments for Parkinsonism</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8058150" cy="4571999"/>
          </a:xfrm>
        </p:spPr>
        <p:txBody>
          <a:bodyPr>
            <a:normAutofit/>
          </a:bodyPr>
          <a:lstStyle/>
          <a:p>
            <a:pPr marL="457200" indent="-457200">
              <a:buFont typeface="+mj-lt"/>
              <a:buAutoNum type="arabicPeriod" startAt="12"/>
            </a:pPr>
            <a:r>
              <a:rPr lang="en-US" sz="2400" b="1" dirty="0"/>
              <a:t>APA </a:t>
            </a:r>
            <a:r>
              <a:rPr lang="en-US" sz="2400" b="1" i="1" dirty="0"/>
              <a:t>suggests</a:t>
            </a:r>
            <a:r>
              <a:rPr lang="en-US" sz="2400" b="1" dirty="0"/>
              <a:t> (2C) the following options for patients who have parkinsonism associated with antipsychotic therapy: lowering the dosage of the antipsychotic medication, switching to another antipsychotic medication, or treating with an anticholinergic medication.</a:t>
            </a:r>
          </a:p>
          <a:p>
            <a:pPr marL="457200" indent="-457200">
              <a:buFont typeface="+mj-lt"/>
              <a:buAutoNum type="arabicPeriod" startAt="12"/>
            </a:pPr>
            <a:endParaRPr lang="en-US" dirty="0"/>
          </a:p>
          <a:p>
            <a:pPr marL="457200" indent="-457200">
              <a:buFont typeface="+mj-lt"/>
              <a:buAutoNum type="arabicPeriod" startAt="12"/>
            </a:pPr>
            <a:endParaRPr lang="en-US" dirty="0"/>
          </a:p>
          <a:p>
            <a:pPr marL="457200" indent="-457200">
              <a:buFont typeface="+mj-lt"/>
              <a:buAutoNum type="arabicPeriod" startAt="12"/>
            </a:pPr>
            <a:endParaRPr lang="en-US" dirty="0"/>
          </a:p>
          <a:p>
            <a:r>
              <a:rPr lang="en-US" dirty="0"/>
              <a:t>Based on knowledge of pharmacology and pharmacokinetics and clinical experience.</a:t>
            </a:r>
          </a:p>
          <a:p>
            <a:endParaRPr lang="en-US" dirty="0"/>
          </a:p>
        </p:txBody>
      </p:sp>
      <p:sp>
        <p:nvSpPr>
          <p:cNvPr id="5" name="Title 1">
            <a:extLst>
              <a:ext uri="{FF2B5EF4-FFF2-40B4-BE49-F238E27FC236}">
                <a16:creationId xmlns:a16="http://schemas.microsoft.com/office/drawing/2014/main" id="{63361259-DF48-44D3-A9E3-44862A6BCA32}"/>
              </a:ext>
            </a:extLst>
          </p:cNvPr>
          <p:cNvSpPr txBox="1">
            <a:spLocks/>
          </p:cNvSpPr>
          <p:nvPr/>
        </p:nvSpPr>
        <p:spPr>
          <a:xfrm>
            <a:off x="457200" y="3879415"/>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196477493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Treatments for Parkinsonism</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pPr marL="0" indent="0">
              <a:buNone/>
            </a:pPr>
            <a:endParaRPr lang="en-US" b="1" i="1" cap="all" dirty="0">
              <a:solidFill>
                <a:srgbClr val="0033A2"/>
              </a:solidFill>
              <a:effectLst>
                <a:outerShdw blurRad="38100" dist="38100" dir="2700000" algn="tl">
                  <a:srgbClr val="000000">
                    <a:alpha val="43137"/>
                  </a:srgbClr>
                </a:outerShdw>
              </a:effectLst>
            </a:endParaRPr>
          </a:p>
          <a:p>
            <a:pPr marL="0" indent="0">
              <a:buNone/>
            </a:pPr>
            <a:r>
              <a:rPr lang="en-US" b="1" i="1" cap="all" dirty="0">
                <a:solidFill>
                  <a:srgbClr val="0033A2"/>
                </a:solidFill>
                <a:effectLst>
                  <a:outerShdw blurRad="38100" dist="38100" dir="2700000" algn="tl">
                    <a:srgbClr val="000000">
                      <a:alpha val="43137"/>
                    </a:srgbClr>
                  </a:outerShdw>
                </a:effectLst>
              </a:rPr>
              <a:t>Medication-induced parkinsonism…</a:t>
            </a:r>
          </a:p>
          <a:p>
            <a:pPr marL="0" indent="0">
              <a:buNone/>
            </a:pPr>
            <a:endParaRPr lang="en-US" sz="2000" b="1" i="1" cap="all" dirty="0">
              <a:solidFill>
                <a:srgbClr val="0033A2"/>
              </a:solidFill>
              <a:effectLst>
                <a:outerShdw blurRad="38100" dist="38100" dir="2700000" algn="tl">
                  <a:srgbClr val="000000">
                    <a:alpha val="43137"/>
                  </a:srgbClr>
                </a:outerShdw>
              </a:effectLst>
            </a:endParaRPr>
          </a:p>
          <a:p>
            <a:r>
              <a:rPr lang="en-US" sz="2000" dirty="0"/>
              <a:t>“[p]</a:t>
            </a:r>
            <a:r>
              <a:rPr lang="en-US" sz="2000" dirty="0" err="1"/>
              <a:t>arkinsonian</a:t>
            </a:r>
            <a:r>
              <a:rPr lang="en-US" sz="2000" dirty="0"/>
              <a:t> tremor, muscular rigidity, akinesia (i.e., loss of movement or difficulty initiating movement), or bradykinesia (i.e., slowing movement) developing within a few weeks of starting or raising the dosage of a medication (e.g., a neuroleptic) or after reducing the dosage of a medication used to treat extrapyramidal symptoms. (American Psychiatric Association 2013b, p. 709)”</a:t>
            </a:r>
          </a:p>
        </p:txBody>
      </p:sp>
    </p:spTree>
    <p:extLst>
      <p:ext uri="{BB962C8B-B14F-4D97-AF65-F5344CB8AC3E}">
        <p14:creationId xmlns:p14="http://schemas.microsoft.com/office/powerpoint/2010/main" val="41967920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Treatments for Parkinsonism</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694616"/>
            <a:ext cx="7815262" cy="4426392"/>
          </a:xfrm>
        </p:spPr>
        <p:txBody>
          <a:bodyPr>
            <a:normAutofit/>
          </a:bodyPr>
          <a:lstStyle/>
          <a:p>
            <a:r>
              <a:rPr lang="en-US" u="sng" dirty="0"/>
              <a:t>Lowering dosage of the antipsychotic medication</a:t>
            </a:r>
          </a:p>
          <a:p>
            <a:pPr lvl="1"/>
            <a:r>
              <a:rPr lang="en-US" sz="2000" dirty="0"/>
              <a:t>Symptoms of medication-induced parkinsonism are dose-dependent and generally resolve with discontinuation of antipsychotic medication.</a:t>
            </a:r>
          </a:p>
          <a:p>
            <a:r>
              <a:rPr lang="en-US" u="sng" dirty="0"/>
              <a:t>Switching to another antipsychotic medication </a:t>
            </a:r>
          </a:p>
          <a:p>
            <a:pPr lvl="1"/>
            <a:r>
              <a:rPr lang="en-US" sz="2000" dirty="0"/>
              <a:t>For individuals who are highly sensitive to medication-induced parkinsonism, clozapine may be considered.</a:t>
            </a:r>
          </a:p>
          <a:p>
            <a:endParaRPr lang="en-US" dirty="0"/>
          </a:p>
          <a:p>
            <a:r>
              <a:rPr lang="en-US" dirty="0"/>
              <a:t>However, before making these changes, the benefits of reduced parkinsonism should be weighed against the potential for an increase in psychotic symptoms. </a:t>
            </a:r>
          </a:p>
        </p:txBody>
      </p:sp>
      <p:sp>
        <p:nvSpPr>
          <p:cNvPr id="5" name="Title 1">
            <a:extLst>
              <a:ext uri="{FF2B5EF4-FFF2-40B4-BE49-F238E27FC236}">
                <a16:creationId xmlns:a16="http://schemas.microsoft.com/office/drawing/2014/main" id="{EEF66015-67AF-448D-90E4-BBEE0102FFB3}"/>
              </a:ext>
            </a:extLst>
          </p:cNvPr>
          <p:cNvSpPr txBox="1">
            <a:spLocks/>
          </p:cNvSpPr>
          <p:nvPr/>
        </p:nvSpPr>
        <p:spPr>
          <a:xfrm>
            <a:off x="457200" y="1026724"/>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111092578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Treatments for Parkinsonism</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199" y="1361440"/>
            <a:ext cx="8260773" cy="4571999"/>
          </a:xfrm>
        </p:spPr>
        <p:txBody>
          <a:bodyPr>
            <a:normAutofit/>
          </a:bodyPr>
          <a:lstStyle/>
          <a:p>
            <a:r>
              <a:rPr lang="en-US" u="sng" dirty="0"/>
              <a:t>The use of an anticholinergic medication such as benztropine or trihexyphenidyl </a:t>
            </a:r>
            <a:r>
              <a:rPr lang="en-US" dirty="0"/>
              <a:t>is another option.</a:t>
            </a:r>
          </a:p>
          <a:p>
            <a:pPr lvl="1"/>
            <a:r>
              <a:rPr lang="en-US" sz="2000" dirty="0"/>
              <a:t>On a short-term basis, until a change in dose or a change in medication can occur, or </a:t>
            </a:r>
          </a:p>
          <a:p>
            <a:pPr lvl="1"/>
            <a:r>
              <a:rPr lang="en-US" sz="2000" dirty="0"/>
              <a:t>On a longer-term basis, if a change in dose or change in medication is not feasible</a:t>
            </a:r>
          </a:p>
          <a:p>
            <a:r>
              <a:rPr lang="en-US" u="sng" dirty="0"/>
              <a:t>Oral or intramuscular diphenhydramine</a:t>
            </a:r>
            <a:r>
              <a:rPr lang="en-US" dirty="0"/>
              <a:t> can also be used acutely.</a:t>
            </a:r>
          </a:p>
          <a:p>
            <a:endParaRPr lang="en-US" dirty="0"/>
          </a:p>
          <a:p>
            <a:r>
              <a:rPr lang="en-US" dirty="0"/>
              <a:t>Different symptoms of parkinsonism (e.g., rigidity, tremors, akinesia) may have a differential response to anticholinergic medications, and different treatment approaches may be needed to address each of these symptoms.</a:t>
            </a:r>
          </a:p>
          <a:p>
            <a:r>
              <a:rPr lang="en-US" dirty="0"/>
              <a:t>See Table 10 “Medications for Treatment of Medication-Induced Parkinsonism” in the full text guideline for additional details. </a:t>
            </a:r>
          </a:p>
        </p:txBody>
      </p:sp>
    </p:spTree>
    <p:extLst>
      <p:ext uri="{BB962C8B-B14F-4D97-AF65-F5344CB8AC3E}">
        <p14:creationId xmlns:p14="http://schemas.microsoft.com/office/powerpoint/2010/main" val="73845010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Treatments for akathisia</a:t>
            </a:r>
            <a:endParaRPr lang="en-US" sz="3200" dirty="0"/>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8103870" cy="4571999"/>
          </a:xfrm>
        </p:spPr>
        <p:txBody>
          <a:bodyPr>
            <a:normAutofit/>
          </a:bodyPr>
          <a:lstStyle/>
          <a:p>
            <a:pPr marL="457200" indent="-457200">
              <a:buFont typeface="+mj-lt"/>
              <a:buAutoNum type="arabicPeriod" startAt="13"/>
            </a:pPr>
            <a:r>
              <a:rPr lang="en-US" sz="2400" b="1" dirty="0"/>
              <a:t>APA </a:t>
            </a:r>
            <a:r>
              <a:rPr lang="en-US" sz="2400" b="1" i="1" dirty="0"/>
              <a:t>suggests</a:t>
            </a:r>
            <a:r>
              <a:rPr lang="en-US" sz="2400" b="1" dirty="0"/>
              <a:t> (2C) the following options for patients who have akathisia associated with antipsychotic therapy: lowering the dosage of the antipsychotic medication, switching to another antipsychotic medication, adding a benzodiazepine medication, or adding a beta-adrenergic blocking agent.</a:t>
            </a:r>
          </a:p>
          <a:p>
            <a:pPr marL="457200" indent="-457200">
              <a:buFont typeface="+mj-lt"/>
              <a:buAutoNum type="arabicPeriod" startAt="13"/>
            </a:pPr>
            <a:endParaRPr lang="en-US" dirty="0"/>
          </a:p>
          <a:p>
            <a:pPr marL="457200" indent="-457200">
              <a:buFont typeface="+mj-lt"/>
              <a:buAutoNum type="arabicPeriod" startAt="13"/>
            </a:pPr>
            <a:endParaRPr lang="en-US" dirty="0"/>
          </a:p>
          <a:p>
            <a:r>
              <a:rPr lang="en-US" dirty="0"/>
              <a:t>Based on knowledge of pharmacology and pharmacokinetics </a:t>
            </a:r>
          </a:p>
          <a:p>
            <a:r>
              <a:rPr lang="en-US" dirty="0"/>
              <a:t>A good-quality systematic review (Lima et al. 2002) identified some benefits of benzodiazepines for akathisia associated with antipsychotic therapy, but only 2 studies (total N=27) met the inclusion criteria.</a:t>
            </a:r>
          </a:p>
          <a:p>
            <a:endParaRPr lang="en-US" dirty="0"/>
          </a:p>
          <a:p>
            <a:pPr marL="457200" indent="-457200">
              <a:buFont typeface="+mj-lt"/>
              <a:buAutoNum type="arabicPeriod" startAt="13"/>
            </a:pPr>
            <a:endParaRPr lang="en-US" dirty="0"/>
          </a:p>
        </p:txBody>
      </p:sp>
      <p:sp>
        <p:nvSpPr>
          <p:cNvPr id="5" name="Title 1">
            <a:extLst>
              <a:ext uri="{FF2B5EF4-FFF2-40B4-BE49-F238E27FC236}">
                <a16:creationId xmlns:a16="http://schemas.microsoft.com/office/drawing/2014/main" id="{72A22A94-1CC6-48A8-B3E4-B7CC147BFCF0}"/>
              </a:ext>
            </a:extLst>
          </p:cNvPr>
          <p:cNvSpPr txBox="1">
            <a:spLocks/>
          </p:cNvSpPr>
          <p:nvPr/>
        </p:nvSpPr>
        <p:spPr>
          <a:xfrm>
            <a:off x="457200" y="3856705"/>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28542133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Treatments for akathisia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pPr marL="0" indent="0">
              <a:buNone/>
            </a:pPr>
            <a:endParaRPr lang="en-US" b="1" dirty="0">
              <a:solidFill>
                <a:srgbClr val="0033A2"/>
              </a:solidFill>
            </a:endParaRPr>
          </a:p>
          <a:p>
            <a:pPr marL="0" indent="0">
              <a:buNone/>
            </a:pPr>
            <a:r>
              <a:rPr lang="en-US" b="1" i="1" cap="all" dirty="0">
                <a:solidFill>
                  <a:srgbClr val="0033A2"/>
                </a:solidFill>
                <a:effectLst>
                  <a:outerShdw blurRad="38100" dist="38100" dir="2700000" algn="tl">
                    <a:srgbClr val="000000">
                      <a:alpha val="43137"/>
                    </a:srgbClr>
                  </a:outerShdw>
                </a:effectLst>
              </a:rPr>
              <a:t>Medication-induced acute akathisia…</a:t>
            </a:r>
            <a:endParaRPr lang="en-US" sz="1600" b="1" i="1" cap="all" dirty="0">
              <a:solidFill>
                <a:srgbClr val="0033A2"/>
              </a:solidFill>
              <a:effectLst>
                <a:outerShdw blurRad="38100" dist="38100" dir="2700000" algn="tl">
                  <a:srgbClr val="000000">
                    <a:alpha val="43137"/>
                  </a:srgbClr>
                </a:outerShdw>
              </a:effectLst>
            </a:endParaRPr>
          </a:p>
          <a:p>
            <a:endParaRPr lang="en-US" sz="1600" b="1" i="1" cap="all" dirty="0">
              <a:solidFill>
                <a:srgbClr val="0033A2"/>
              </a:solidFill>
              <a:effectLst>
                <a:outerShdw blurRad="38100" dist="38100" dir="2700000" algn="tl">
                  <a:srgbClr val="000000">
                    <a:alpha val="43137"/>
                  </a:srgbClr>
                </a:outerShdw>
              </a:effectLst>
            </a:endParaRPr>
          </a:p>
          <a:p>
            <a:r>
              <a:rPr lang="en-US" sz="2000" dirty="0"/>
              <a:t>“[s]</a:t>
            </a:r>
            <a:r>
              <a:rPr lang="en-US" sz="2000" dirty="0" err="1"/>
              <a:t>ubjective</a:t>
            </a:r>
            <a:r>
              <a:rPr lang="en-US" sz="2000" dirty="0"/>
              <a:t> complaints of restlessness, often accompanied by observed excessive movements (e.g., fidgety movements of the legs, rocking from foot to foot, pacing, inability to sit or stand still), developing within a few weeks of starting or raising the dosage of a medication (such as a neuroleptic) or after reducing the dosage of a medication used to treat extrapyramidal symptoms.” (American Psychiatric Association 2013b, p. 711)</a:t>
            </a:r>
          </a:p>
        </p:txBody>
      </p:sp>
    </p:spTree>
    <p:extLst>
      <p:ext uri="{BB962C8B-B14F-4D97-AF65-F5344CB8AC3E}">
        <p14:creationId xmlns:p14="http://schemas.microsoft.com/office/powerpoint/2010/main" val="422189898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Treatments for akathisia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602484"/>
            <a:ext cx="7815262" cy="4426392"/>
          </a:xfrm>
        </p:spPr>
        <p:txBody>
          <a:bodyPr>
            <a:normAutofit/>
          </a:bodyPr>
          <a:lstStyle/>
          <a:p>
            <a:r>
              <a:rPr lang="en-US" u="sng" dirty="0"/>
              <a:t>Lowering dosage of the antipsychotic medication or switching to another antipsychotic medication</a:t>
            </a:r>
          </a:p>
          <a:p>
            <a:pPr lvl="1"/>
            <a:r>
              <a:rPr lang="en-US" sz="2000" dirty="0"/>
              <a:t>Akathisia is sometimes difficult to distinguish from psychomotor agitation associated with psychosis, leading to a cycle of increasing doses of antipsychotic medication that lead to further increases in akathisia.</a:t>
            </a:r>
          </a:p>
          <a:p>
            <a:pPr lvl="1"/>
            <a:r>
              <a:rPr lang="en-US" sz="2000" dirty="0"/>
              <a:t>Before reducing the dose of medication or changing to another antipsychotic medication, the benefits of reduced akathisia should be weighed against the potential for an increase in psychotic symptoms.</a:t>
            </a:r>
          </a:p>
        </p:txBody>
      </p:sp>
      <p:sp>
        <p:nvSpPr>
          <p:cNvPr id="5" name="Title 1">
            <a:extLst>
              <a:ext uri="{FF2B5EF4-FFF2-40B4-BE49-F238E27FC236}">
                <a16:creationId xmlns:a16="http://schemas.microsoft.com/office/drawing/2014/main" id="{936F04D7-2C3B-4A49-8025-007F4720011C}"/>
              </a:ext>
            </a:extLst>
          </p:cNvPr>
          <p:cNvSpPr txBox="1">
            <a:spLocks/>
          </p:cNvSpPr>
          <p:nvPr/>
        </p:nvSpPr>
        <p:spPr>
          <a:xfrm>
            <a:off x="457200" y="1016201"/>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2763755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DCFED-9F51-47AC-AEFE-24C6811C4F46}"/>
              </a:ext>
            </a:extLst>
          </p:cNvPr>
          <p:cNvSpPr>
            <a:spLocks noGrp="1"/>
          </p:cNvSpPr>
          <p:nvPr>
            <p:ph type="title"/>
          </p:nvPr>
        </p:nvSpPr>
        <p:spPr/>
        <p:txBody>
          <a:bodyPr>
            <a:normAutofit fontScale="90000"/>
          </a:bodyPr>
          <a:lstStyle/>
          <a:p>
            <a:r>
              <a:rPr lang="en-US" dirty="0"/>
              <a:t>Rating the strength of Statement and research evidence</a:t>
            </a:r>
          </a:p>
        </p:txBody>
      </p:sp>
      <p:sp>
        <p:nvSpPr>
          <p:cNvPr id="3" name="Content Placeholder 2">
            <a:extLst>
              <a:ext uri="{FF2B5EF4-FFF2-40B4-BE49-F238E27FC236}">
                <a16:creationId xmlns:a16="http://schemas.microsoft.com/office/drawing/2014/main" id="{D64FFE7B-2C62-4108-A808-E83064792E7C}"/>
              </a:ext>
            </a:extLst>
          </p:cNvPr>
          <p:cNvSpPr>
            <a:spLocks noGrp="1"/>
          </p:cNvSpPr>
          <p:nvPr>
            <p:ph sz="quarter" idx="13"/>
          </p:nvPr>
        </p:nvSpPr>
        <p:spPr/>
        <p:txBody>
          <a:bodyPr/>
          <a:lstStyle/>
          <a:p>
            <a:pPr marL="0" indent="0">
              <a:spcBef>
                <a:spcPts val="0"/>
              </a:spcBef>
              <a:spcAft>
                <a:spcPts val="600"/>
              </a:spcAft>
              <a:buNone/>
            </a:pPr>
            <a:r>
              <a:rPr lang="en-US" u="sng" dirty="0">
                <a:cs typeface="Arial" panose="020B0604020202020204" pitchFamily="34" charset="0"/>
              </a:rPr>
              <a:t>Strength </a:t>
            </a:r>
            <a:r>
              <a:rPr lang="en-US" u="sng">
                <a:cs typeface="Arial" panose="020B0604020202020204" pitchFamily="34" charset="0"/>
              </a:rPr>
              <a:t>of research evidence</a:t>
            </a:r>
            <a:r>
              <a:rPr lang="en-US">
                <a:cs typeface="Arial" panose="020B0604020202020204" pitchFamily="34" charset="0"/>
              </a:rPr>
              <a:t> </a:t>
            </a:r>
            <a:r>
              <a:rPr lang="en-US" dirty="0">
                <a:cs typeface="Arial" panose="020B0604020202020204" pitchFamily="34" charset="0"/>
              </a:rPr>
              <a:t>describes the level of confidence that findings from scientific observation and testing of an intervention reflect a true effect. </a:t>
            </a:r>
          </a:p>
          <a:p>
            <a:pPr marL="342900" lvl="1" indent="-342900">
              <a:spcBef>
                <a:spcPts val="0"/>
              </a:spcBef>
              <a:spcAft>
                <a:spcPts val="600"/>
              </a:spcAft>
              <a:buClr>
                <a:srgbClr val="7A0000"/>
              </a:buClr>
              <a:buFont typeface="Arial" panose="020B0604020202020204" pitchFamily="34" charset="0"/>
              <a:buChar char="•"/>
            </a:pPr>
            <a:r>
              <a:rPr lang="en-US" sz="2000" b="1" dirty="0">
                <a:solidFill>
                  <a:srgbClr val="FF0000"/>
                </a:solidFill>
                <a:cs typeface="Arial" panose="020B0604020202020204" pitchFamily="34" charset="0"/>
              </a:rPr>
              <a:t>A</a:t>
            </a:r>
            <a:r>
              <a:rPr lang="en-US" sz="2000" dirty="0">
                <a:solidFill>
                  <a:srgbClr val="FF0000"/>
                </a:solidFill>
                <a:cs typeface="Arial" panose="020B0604020202020204" pitchFamily="34" charset="0"/>
              </a:rPr>
              <a:t> = High confidence. </a:t>
            </a:r>
            <a:r>
              <a:rPr lang="en-US" sz="2000" dirty="0">
                <a:cs typeface="Arial" panose="020B0604020202020204" pitchFamily="34" charset="0"/>
              </a:rPr>
              <a:t>Further research is very unlikely to change the estimate of effect.</a:t>
            </a:r>
          </a:p>
          <a:p>
            <a:pPr marL="342900" lvl="1" indent="-342900">
              <a:spcBef>
                <a:spcPts val="0"/>
              </a:spcBef>
              <a:spcAft>
                <a:spcPts val="600"/>
              </a:spcAft>
              <a:buClr>
                <a:srgbClr val="7A0000"/>
              </a:buClr>
              <a:buFont typeface="Arial" panose="020B0604020202020204" pitchFamily="34" charset="0"/>
              <a:buChar char="•"/>
            </a:pPr>
            <a:r>
              <a:rPr lang="en-US" sz="2000" b="1" dirty="0">
                <a:solidFill>
                  <a:srgbClr val="FF0000"/>
                </a:solidFill>
                <a:cs typeface="Arial" panose="020B0604020202020204" pitchFamily="34" charset="0"/>
              </a:rPr>
              <a:t>B</a:t>
            </a:r>
            <a:r>
              <a:rPr lang="en-US" sz="2000" dirty="0">
                <a:solidFill>
                  <a:srgbClr val="FF0000"/>
                </a:solidFill>
                <a:cs typeface="Arial" panose="020B0604020202020204" pitchFamily="34" charset="0"/>
              </a:rPr>
              <a:t> = Moderate confidence. </a:t>
            </a:r>
            <a:r>
              <a:rPr lang="en-US" sz="2000" dirty="0">
                <a:cs typeface="Arial" panose="020B0604020202020204" pitchFamily="34" charset="0"/>
              </a:rPr>
              <a:t>Further research may change the estimate of effect and our confidence in it.</a:t>
            </a:r>
          </a:p>
          <a:p>
            <a:pPr marL="342900" lvl="1" indent="-342900">
              <a:spcBef>
                <a:spcPts val="0"/>
              </a:spcBef>
              <a:spcAft>
                <a:spcPts val="600"/>
              </a:spcAft>
              <a:buClr>
                <a:srgbClr val="7A0000"/>
              </a:buClr>
              <a:buFont typeface="Arial" panose="020B0604020202020204" pitchFamily="34" charset="0"/>
              <a:buChar char="•"/>
            </a:pPr>
            <a:r>
              <a:rPr lang="en-US" sz="2000" b="1" dirty="0">
                <a:solidFill>
                  <a:srgbClr val="FF0000"/>
                </a:solidFill>
                <a:cs typeface="Arial" panose="020B0604020202020204" pitchFamily="34" charset="0"/>
              </a:rPr>
              <a:t>C</a:t>
            </a:r>
            <a:r>
              <a:rPr lang="en-US" sz="2000" dirty="0">
                <a:solidFill>
                  <a:srgbClr val="FF0000"/>
                </a:solidFill>
                <a:cs typeface="Arial" panose="020B0604020202020204" pitchFamily="34" charset="0"/>
              </a:rPr>
              <a:t>= Low confidence. </a:t>
            </a:r>
            <a:r>
              <a:rPr lang="en-US" sz="2000" dirty="0">
                <a:cs typeface="Arial" panose="020B0604020202020204" pitchFamily="34" charset="0"/>
              </a:rPr>
              <a:t>Further research is likely to change the estimate of effect and our confidence in it.</a:t>
            </a:r>
          </a:p>
          <a:p>
            <a:pPr marL="0" indent="0">
              <a:spcBef>
                <a:spcPts val="0"/>
              </a:spcBef>
              <a:spcAft>
                <a:spcPts val="600"/>
              </a:spcAft>
              <a:buNone/>
            </a:pPr>
            <a:endParaRPr lang="en-US" dirty="0">
              <a:cs typeface="Arial" panose="020B0604020202020204" pitchFamily="34" charset="0"/>
            </a:endParaRPr>
          </a:p>
          <a:p>
            <a:pPr marL="0" indent="0">
              <a:spcBef>
                <a:spcPts val="0"/>
              </a:spcBef>
              <a:spcAft>
                <a:spcPts val="600"/>
              </a:spcAft>
              <a:buNone/>
            </a:pPr>
            <a:r>
              <a:rPr lang="en-US" dirty="0">
                <a:cs typeface="Arial" panose="020B0604020202020204" pitchFamily="34" charset="0"/>
              </a:rPr>
              <a:t>Strength </a:t>
            </a:r>
            <a:r>
              <a:rPr lang="en-US">
                <a:cs typeface="Arial" panose="020B0604020202020204" pitchFamily="34" charset="0"/>
              </a:rPr>
              <a:t>of research evidence </a:t>
            </a:r>
            <a:r>
              <a:rPr lang="en-US" dirty="0">
                <a:cs typeface="Arial" panose="020B0604020202020204" pitchFamily="34" charset="0"/>
              </a:rPr>
              <a:t>is </a:t>
            </a:r>
            <a:r>
              <a:rPr lang="en-US" u="sng" dirty="0">
                <a:cs typeface="Arial" panose="020B0604020202020204" pitchFamily="34" charset="0"/>
              </a:rPr>
              <a:t>not the same as the magnitude of the effect</a:t>
            </a:r>
            <a:r>
              <a:rPr lang="en-US" dirty="0">
                <a:cs typeface="Arial" panose="020B0604020202020204" pitchFamily="34" charset="0"/>
              </a:rPr>
              <a:t> as a result of the intervention.  </a:t>
            </a:r>
          </a:p>
          <a:p>
            <a:endParaRPr lang="en-US" dirty="0"/>
          </a:p>
        </p:txBody>
      </p:sp>
    </p:spTree>
    <p:extLst>
      <p:ext uri="{BB962C8B-B14F-4D97-AF65-F5344CB8AC3E}">
        <p14:creationId xmlns:p14="http://schemas.microsoft.com/office/powerpoint/2010/main" val="195647822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Treatments for akathisia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r>
              <a:rPr lang="en-US" u="sng" dirty="0"/>
              <a:t>Benzodiazepine medications, including lorazepam and clonazepam</a:t>
            </a:r>
          </a:p>
          <a:p>
            <a:pPr lvl="1"/>
            <a:r>
              <a:rPr lang="en-US" sz="2000" dirty="0"/>
              <a:t>Somnolence, cognitive difficulties, and problems with coordination can be associated with </a:t>
            </a:r>
            <a:r>
              <a:rPr lang="en-US" sz="2000"/>
              <a:t>benzodiazepine use.</a:t>
            </a:r>
            <a:endParaRPr lang="en-US" sz="2000" dirty="0"/>
          </a:p>
          <a:p>
            <a:pPr lvl="1"/>
            <a:r>
              <a:rPr lang="en-US" sz="2000" dirty="0"/>
              <a:t>Respiratory depression can be seen with high doses of a benzodiazepine, particularly in combination with alcohol, other sedating medications, </a:t>
            </a:r>
            <a:r>
              <a:rPr lang="en-US" sz="2000"/>
              <a:t>or opioids.</a:t>
            </a:r>
            <a:endParaRPr lang="en-US" sz="2000" dirty="0"/>
          </a:p>
          <a:p>
            <a:endParaRPr lang="en-US" dirty="0"/>
          </a:p>
          <a:p>
            <a:r>
              <a:rPr lang="el-GR" u="sng" dirty="0"/>
              <a:t>β-</a:t>
            </a:r>
            <a:r>
              <a:rPr lang="en-US" u="sng" dirty="0"/>
              <a:t>adrenergic blocking agent propranolol</a:t>
            </a:r>
            <a:r>
              <a:rPr lang="en-US" dirty="0"/>
              <a:t> is another option</a:t>
            </a:r>
          </a:p>
          <a:p>
            <a:pPr lvl="1"/>
            <a:r>
              <a:rPr lang="en-US" sz="2000" dirty="0"/>
              <a:t>Important to monitor blood pressure with increases in dose and recognize that taking propranolol with protein-rich foods can increase bioavailability by 50%.</a:t>
            </a:r>
          </a:p>
        </p:txBody>
      </p:sp>
    </p:spTree>
    <p:extLst>
      <p:ext uri="{BB962C8B-B14F-4D97-AF65-F5344CB8AC3E}">
        <p14:creationId xmlns:p14="http://schemas.microsoft.com/office/powerpoint/2010/main" val="268878501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VMAT2 Medications for Tardive Dyskinesia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361440"/>
            <a:ext cx="8058150" cy="4571999"/>
          </a:xfrm>
        </p:spPr>
        <p:txBody>
          <a:bodyPr>
            <a:normAutofit/>
          </a:bodyPr>
          <a:lstStyle/>
          <a:p>
            <a:pPr marL="457200" indent="-457200">
              <a:buFont typeface="+mj-lt"/>
              <a:buAutoNum type="arabicPeriod" startAt="14"/>
            </a:pPr>
            <a:r>
              <a:rPr lang="en-US" sz="2400" b="1" dirty="0"/>
              <a:t>APA </a:t>
            </a:r>
            <a:r>
              <a:rPr lang="en-US" sz="2400" b="1" i="1" dirty="0"/>
              <a:t>recommends</a:t>
            </a:r>
            <a:r>
              <a:rPr lang="en-US" sz="2400" b="1" dirty="0"/>
              <a:t> (1B) that patients who have moderate to severe or disabling tardive dyskinesia associated with antipsychotic therapy be treated with a reversible inhibitor of the vesicular monoamine transporter 2 (VMAT2).</a:t>
            </a:r>
          </a:p>
          <a:p>
            <a:pPr marL="457200" indent="-457200">
              <a:buFont typeface="+mj-lt"/>
              <a:buAutoNum type="arabicPeriod" startAt="14"/>
            </a:pPr>
            <a:endParaRPr lang="en-US" dirty="0"/>
          </a:p>
          <a:p>
            <a:pPr marL="457200" indent="-457200">
              <a:buFont typeface="+mj-lt"/>
              <a:buAutoNum type="arabicPeriod" startAt="14"/>
            </a:pPr>
            <a:endParaRPr lang="en-US" dirty="0"/>
          </a:p>
          <a:p>
            <a:pPr marL="457200" indent="-457200">
              <a:buFont typeface="+mj-lt"/>
              <a:buAutoNum type="arabicPeriod" startAt="14"/>
            </a:pPr>
            <a:endParaRPr lang="en-US" dirty="0"/>
          </a:p>
          <a:p>
            <a:r>
              <a:rPr lang="en-US" dirty="0"/>
              <a:t>Based on information from a good-quality systematic review (</a:t>
            </a:r>
            <a:r>
              <a:rPr lang="en-US" dirty="0" err="1"/>
              <a:t>Solmi</a:t>
            </a:r>
            <a:r>
              <a:rPr lang="en-US" dirty="0"/>
              <a:t> et al. 2018) on </a:t>
            </a:r>
            <a:r>
              <a:rPr lang="en-US" dirty="0" err="1"/>
              <a:t>deutetrabenazine</a:t>
            </a:r>
            <a:r>
              <a:rPr lang="en-US" dirty="0"/>
              <a:t> and </a:t>
            </a:r>
            <a:r>
              <a:rPr lang="en-US" dirty="0" err="1"/>
              <a:t>valbenazine</a:t>
            </a:r>
            <a:r>
              <a:rPr lang="en-US" dirty="0"/>
              <a:t> treatment and less robust clinical trials on tetrabenazine</a:t>
            </a:r>
          </a:p>
        </p:txBody>
      </p:sp>
      <p:sp>
        <p:nvSpPr>
          <p:cNvPr id="5" name="Title 1">
            <a:extLst>
              <a:ext uri="{FF2B5EF4-FFF2-40B4-BE49-F238E27FC236}">
                <a16:creationId xmlns:a16="http://schemas.microsoft.com/office/drawing/2014/main" id="{CA6DFB3A-28BE-41D3-AC4B-9D4CD9EC5C3F}"/>
              </a:ext>
            </a:extLst>
          </p:cNvPr>
          <p:cNvSpPr txBox="1">
            <a:spLocks/>
          </p:cNvSpPr>
          <p:nvPr/>
        </p:nvSpPr>
        <p:spPr>
          <a:xfrm>
            <a:off x="457200" y="3891138"/>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260689204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VMAT2 Medications for Tardive Dyskinesia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lnSpcReduction="10000"/>
          </a:bodyPr>
          <a:lstStyle/>
          <a:p>
            <a:r>
              <a:rPr lang="en-US" sz="2000" b="1" dirty="0" err="1">
                <a:solidFill>
                  <a:srgbClr val="0033A2"/>
                </a:solidFill>
              </a:rPr>
              <a:t>Deutetrabenazine</a:t>
            </a:r>
            <a:r>
              <a:rPr lang="en-US" sz="2000" dirty="0">
                <a:solidFill>
                  <a:srgbClr val="0033A2"/>
                </a:solidFill>
              </a:rPr>
              <a:t> </a:t>
            </a:r>
          </a:p>
          <a:p>
            <a:pPr lvl="1"/>
            <a:endParaRPr lang="en-US" sz="2000" dirty="0"/>
          </a:p>
          <a:p>
            <a:pPr lvl="1"/>
            <a:r>
              <a:rPr lang="en-US" sz="2000" dirty="0"/>
              <a:t>Two 12 week double-blind, placebo-controlled RCTs of moderate to severe TD with doses of 12-48 mg/day (Anderson et al. 2017; Fernandez et al. 2017). </a:t>
            </a:r>
          </a:p>
          <a:p>
            <a:pPr lvl="1"/>
            <a:r>
              <a:rPr lang="en-US" sz="2000" dirty="0"/>
              <a:t>Associated with a significant decrease in total AIMS scores (N=413; weighted mean difference [WMD] -1.44, 95% CI -0.67 to -2.19, p&lt;0.001) and significantly greater rates of response (defined as an AIMS score reduction of at least 50%; RR 2.13, 95% CI 1.10-4.12, p=0.024; NNT=7, 95% CI 3-333, p=0.046) (</a:t>
            </a:r>
            <a:r>
              <a:rPr lang="en-US" sz="2000" dirty="0" err="1"/>
              <a:t>Solmi</a:t>
            </a:r>
            <a:r>
              <a:rPr lang="en-US" sz="2000" dirty="0"/>
              <a:t> et al. 2018). </a:t>
            </a:r>
          </a:p>
          <a:p>
            <a:pPr lvl="1"/>
            <a:r>
              <a:rPr lang="en-US" sz="2000" dirty="0"/>
              <a:t>Treatment response rate increased with treatment duration during the open-label extension phase (Hauser et al. 2019).</a:t>
            </a:r>
          </a:p>
          <a:p>
            <a:pPr lvl="1"/>
            <a:r>
              <a:rPr lang="en-US" sz="2000" dirty="0"/>
              <a:t>Trial completion rates and rates of adverse effects were similar to placebo</a:t>
            </a:r>
          </a:p>
        </p:txBody>
      </p:sp>
    </p:spTree>
    <p:extLst>
      <p:ext uri="{BB962C8B-B14F-4D97-AF65-F5344CB8AC3E}">
        <p14:creationId xmlns:p14="http://schemas.microsoft.com/office/powerpoint/2010/main" val="297304837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VMAT2 Medications for Tardive Dyskinesia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311727" y="1188720"/>
            <a:ext cx="8569513" cy="4919003"/>
          </a:xfrm>
        </p:spPr>
        <p:txBody>
          <a:bodyPr>
            <a:normAutofit fontScale="92500" lnSpcReduction="10000"/>
          </a:bodyPr>
          <a:lstStyle/>
          <a:p>
            <a:r>
              <a:rPr lang="en-US" sz="2200" b="1" dirty="0" err="1">
                <a:solidFill>
                  <a:srgbClr val="0033A2"/>
                </a:solidFill>
              </a:rPr>
              <a:t>Valbenazine</a:t>
            </a:r>
            <a:r>
              <a:rPr lang="en-US" sz="2400" dirty="0"/>
              <a:t> </a:t>
            </a:r>
          </a:p>
          <a:p>
            <a:pPr lvl="1"/>
            <a:endParaRPr lang="en-US" dirty="0"/>
          </a:p>
          <a:p>
            <a:pPr lvl="1"/>
            <a:r>
              <a:rPr lang="en-US" sz="2200" dirty="0"/>
              <a:t>4 double-blind, placebo-controlled trials (</a:t>
            </a:r>
            <a:r>
              <a:rPr lang="da-DK" sz="2200" dirty="0"/>
              <a:t>Correll et al. 2017; Hauser et al. 2017; Kane et al. 2017; O'Brien et al. 2015; </a:t>
            </a:r>
            <a:r>
              <a:rPr lang="en-US" sz="2200" dirty="0"/>
              <a:t>total N=488) of 4-6 weeks each using doses of 12.5-100 mg/day in moderate to severe TD.</a:t>
            </a:r>
          </a:p>
          <a:p>
            <a:pPr lvl="1"/>
            <a:r>
              <a:rPr lang="en-US" sz="2200" dirty="0"/>
              <a:t>Meta-analysis (</a:t>
            </a:r>
            <a:r>
              <a:rPr lang="en-US" sz="2200" dirty="0" err="1"/>
              <a:t>Citrome</a:t>
            </a:r>
            <a:r>
              <a:rPr lang="en-US" sz="2200" dirty="0"/>
              <a:t> 2017) showed </a:t>
            </a:r>
            <a:r>
              <a:rPr lang="en-US" sz="2200" dirty="0" err="1"/>
              <a:t>valbenazine</a:t>
            </a:r>
            <a:r>
              <a:rPr lang="en-US" sz="2200" dirty="0"/>
              <a:t> was associated with a significant decrease in total AIMS scores (N=421; WMD -2.07, 95% CI -1.08 to -3.05, p&lt;0.001) and significantly greater rates of response (RR 3.05, 95% CI 1.81-5.11, p&lt;0.001; NNT 4, 95% CI 3-6, p&lt;0.001). </a:t>
            </a:r>
          </a:p>
          <a:p>
            <a:pPr lvl="1"/>
            <a:r>
              <a:rPr lang="en-US" sz="2200" dirty="0"/>
              <a:t>The rate of treatment response increased with treatment duration during the open label extension phase of the study (Factor et al. 2017). </a:t>
            </a:r>
          </a:p>
          <a:p>
            <a:pPr lvl="1"/>
            <a:r>
              <a:rPr lang="en-US" sz="2200" dirty="0"/>
              <a:t>In the KINECT3 study, a dose-response relationship was observed with greater benefit at doses of 80 mg/day as compared to 40 mg/day (Hauser et al. 2017). </a:t>
            </a:r>
          </a:p>
          <a:p>
            <a:pPr lvl="1"/>
            <a:r>
              <a:rPr lang="en-US" sz="2200" dirty="0"/>
              <a:t>Trial completion rates and adverse effect rates were similar to placebo. </a:t>
            </a:r>
          </a:p>
          <a:p>
            <a:pPr marL="457200" lvl="1" indent="0">
              <a:buNone/>
            </a:pPr>
            <a:endParaRPr lang="en-US" sz="1700" dirty="0"/>
          </a:p>
          <a:p>
            <a:pPr marL="457200" lvl="1" indent="0">
              <a:buNone/>
            </a:pPr>
            <a:endParaRPr lang="en-US" sz="2000" dirty="0"/>
          </a:p>
        </p:txBody>
      </p:sp>
    </p:spTree>
    <p:extLst>
      <p:ext uri="{BB962C8B-B14F-4D97-AF65-F5344CB8AC3E}">
        <p14:creationId xmlns:p14="http://schemas.microsoft.com/office/powerpoint/2010/main" val="192532374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VMAT2 Medications for Tardive Dyskinesia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r>
              <a:rPr lang="en-US" sz="2000" b="1" dirty="0">
                <a:solidFill>
                  <a:srgbClr val="0033A2"/>
                </a:solidFill>
              </a:rPr>
              <a:t>Tetrabenazine</a:t>
            </a:r>
            <a:r>
              <a:rPr lang="en-US" sz="2000" dirty="0"/>
              <a:t> </a:t>
            </a:r>
          </a:p>
          <a:p>
            <a:pPr lvl="1"/>
            <a:endParaRPr lang="en-US" sz="2000" dirty="0"/>
          </a:p>
          <a:p>
            <a:pPr lvl="1"/>
            <a:r>
              <a:rPr lang="en-US" sz="2000" dirty="0"/>
              <a:t>A single-blind trial of 20 subjects (Ondo et al. 1999), a double-blind crossover trial of 6 subjects (Godwin-Austen and Clark 1971), and another double-blind crossover trial of 24 subjects (</a:t>
            </a:r>
            <a:r>
              <a:rPr lang="en-US" sz="2000" dirty="0" err="1"/>
              <a:t>Kazamatsuri</a:t>
            </a:r>
            <a:r>
              <a:rPr lang="en-US" sz="2000" dirty="0"/>
              <a:t> et al. 1972)</a:t>
            </a:r>
          </a:p>
          <a:p>
            <a:pPr lvl="1"/>
            <a:r>
              <a:rPr lang="en-US" sz="2000" dirty="0"/>
              <a:t>Benefits seen at dosages of up to 150 mg/day</a:t>
            </a:r>
          </a:p>
          <a:p>
            <a:pPr lvl="1"/>
            <a:r>
              <a:rPr lang="en-US" sz="2000" dirty="0"/>
              <a:t>More frequent adverse effects with tetrabenazine than placebo:  drowsiness, sedation or somnolence, parkinsonism, insomnia, anxiety, depression, and akathisia.</a:t>
            </a:r>
          </a:p>
        </p:txBody>
      </p:sp>
    </p:spTree>
    <p:extLst>
      <p:ext uri="{BB962C8B-B14F-4D97-AF65-F5344CB8AC3E}">
        <p14:creationId xmlns:p14="http://schemas.microsoft.com/office/powerpoint/2010/main" val="24339596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VMAT2 Medications for Tardive Dyskinesia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507047"/>
            <a:ext cx="7815262" cy="4426392"/>
          </a:xfrm>
        </p:spPr>
        <p:txBody>
          <a:bodyPr>
            <a:normAutofit/>
          </a:bodyPr>
          <a:lstStyle/>
          <a:p>
            <a:pPr marL="0" indent="0">
              <a:buNone/>
            </a:pPr>
            <a:r>
              <a:rPr lang="en-US" sz="2000" b="1" i="1" cap="all" dirty="0">
                <a:solidFill>
                  <a:srgbClr val="0033A2"/>
                </a:solidFill>
                <a:effectLst>
                  <a:outerShdw blurRad="38100" dist="38100" dir="2700000" algn="tl">
                    <a:srgbClr val="000000">
                      <a:alpha val="43137"/>
                    </a:srgbClr>
                  </a:outerShdw>
                </a:effectLst>
              </a:rPr>
              <a:t>Tardive dyskinesia…</a:t>
            </a:r>
            <a:endParaRPr lang="en-US" b="1" i="1" cap="all" dirty="0">
              <a:solidFill>
                <a:srgbClr val="0033A2"/>
              </a:solidFill>
              <a:effectLst>
                <a:outerShdw blurRad="38100" dist="38100" dir="2700000" algn="tl">
                  <a:srgbClr val="000000">
                    <a:alpha val="43137"/>
                  </a:srgbClr>
                </a:outerShdw>
              </a:effectLst>
            </a:endParaRPr>
          </a:p>
          <a:p>
            <a:pPr marL="0" indent="0">
              <a:buNone/>
            </a:pPr>
            <a:endParaRPr lang="en-US" sz="2000" b="1" i="1" cap="all" dirty="0">
              <a:solidFill>
                <a:srgbClr val="0033A2"/>
              </a:solidFill>
              <a:effectLst>
                <a:outerShdw blurRad="38100" dist="38100" dir="2700000" algn="tl">
                  <a:srgbClr val="000000">
                    <a:alpha val="43137"/>
                  </a:srgbClr>
                </a:outerShdw>
              </a:effectLst>
            </a:endParaRPr>
          </a:p>
          <a:p>
            <a:r>
              <a:rPr lang="en-US" sz="2000" dirty="0"/>
              <a:t>“[</a:t>
            </a:r>
            <a:r>
              <a:rPr lang="en-US" sz="2000" dirty="0" err="1"/>
              <a:t>i</a:t>
            </a:r>
            <a:r>
              <a:rPr lang="en-US" sz="2000" dirty="0"/>
              <a:t>]</a:t>
            </a:r>
            <a:r>
              <a:rPr lang="en-US" sz="2000" dirty="0" err="1"/>
              <a:t>nvoluntary</a:t>
            </a:r>
            <a:r>
              <a:rPr lang="en-US" sz="2000" dirty="0"/>
              <a:t> athetoid or choreiform movements (lasting at least a few weeks) generally of the tongue, lower face and jaw, and extremities (but sometimes involving the pharyngeal, diaphragmatic, or trunk muscles)” (American Psychiatric Association 2013b, p. 712), whereas tardive dystonia and tardive akathisia resemble their acute counterparts in phenomenology.</a:t>
            </a:r>
          </a:p>
          <a:p>
            <a:endParaRPr lang="en-US" sz="2000" dirty="0"/>
          </a:p>
        </p:txBody>
      </p:sp>
    </p:spTree>
    <p:extLst>
      <p:ext uri="{BB962C8B-B14F-4D97-AF65-F5344CB8AC3E}">
        <p14:creationId xmlns:p14="http://schemas.microsoft.com/office/powerpoint/2010/main" val="406067405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VMAT2 Medications for Tardive Dyskinesia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568082"/>
            <a:ext cx="8042564" cy="4426392"/>
          </a:xfrm>
        </p:spPr>
        <p:txBody>
          <a:bodyPr>
            <a:noAutofit/>
          </a:bodyPr>
          <a:lstStyle/>
          <a:p>
            <a:r>
              <a:rPr lang="en-US" dirty="0"/>
              <a:t>Identification of tardive dyskinesia and other tardive syndromes requires regular assessment through clinical examination or use of a structured evaluative tool (e.g., AIMS, DISCUS).</a:t>
            </a:r>
          </a:p>
          <a:p>
            <a:r>
              <a:rPr lang="en-US" dirty="0"/>
              <a:t>Choice of a VMAT2 medication:</a:t>
            </a:r>
          </a:p>
          <a:p>
            <a:pPr lvl="1"/>
            <a:r>
              <a:rPr lang="en-US" sz="2000" dirty="0"/>
              <a:t>In general, </a:t>
            </a:r>
            <a:r>
              <a:rPr lang="en-US" sz="2000" dirty="0" err="1"/>
              <a:t>deutetrabenazine</a:t>
            </a:r>
            <a:r>
              <a:rPr lang="en-US" sz="2000" dirty="0"/>
              <a:t> or </a:t>
            </a:r>
            <a:r>
              <a:rPr lang="en-US" sz="2000" dirty="0" err="1"/>
              <a:t>valbenazine</a:t>
            </a:r>
            <a:r>
              <a:rPr lang="en-US" sz="2000" dirty="0"/>
              <a:t> is preferred over tetrabenazine because there are more side effects with tetrabenazine and the evidence base is more robust.</a:t>
            </a:r>
          </a:p>
          <a:p>
            <a:pPr lvl="1"/>
            <a:r>
              <a:rPr lang="en-US" sz="2000" dirty="0"/>
              <a:t>Tetrabenazine and </a:t>
            </a:r>
            <a:r>
              <a:rPr lang="en-US" sz="2000" dirty="0" err="1"/>
              <a:t>deutetrabenazine</a:t>
            </a:r>
            <a:r>
              <a:rPr lang="en-US" sz="2000" dirty="0"/>
              <a:t> are contraindicated in individuals with hepatic impairment.</a:t>
            </a:r>
          </a:p>
          <a:p>
            <a:pPr lvl="1"/>
            <a:r>
              <a:rPr lang="en-US" sz="2000" dirty="0" err="1"/>
              <a:t>Valbenazine</a:t>
            </a:r>
            <a:r>
              <a:rPr lang="en-US" sz="2000" dirty="0"/>
              <a:t> is not recommended for use in individuals with severe renal impairment.</a:t>
            </a:r>
          </a:p>
          <a:p>
            <a:pPr lvl="1"/>
            <a:r>
              <a:rPr lang="en-US" sz="2000" dirty="0"/>
              <a:t>See Table 11 “Reversible inhibitors of human vesicular monoamine transporter type 2” in full text guideline for additional details.</a:t>
            </a:r>
          </a:p>
        </p:txBody>
      </p:sp>
      <p:sp>
        <p:nvSpPr>
          <p:cNvPr id="5" name="Title 1">
            <a:extLst>
              <a:ext uri="{FF2B5EF4-FFF2-40B4-BE49-F238E27FC236}">
                <a16:creationId xmlns:a16="http://schemas.microsoft.com/office/drawing/2014/main" id="{46D3B3F4-E8C7-4931-AB9A-A2AF87881216}"/>
              </a:ext>
            </a:extLst>
          </p:cNvPr>
          <p:cNvSpPr txBox="1">
            <a:spLocks/>
          </p:cNvSpPr>
          <p:nvPr/>
        </p:nvSpPr>
        <p:spPr>
          <a:xfrm>
            <a:off x="457200" y="1032585"/>
            <a:ext cx="6060302" cy="5354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Implementation</a:t>
            </a:r>
            <a:endParaRPr lang="en-US" sz="2000" b="1" cap="none" dirty="0"/>
          </a:p>
        </p:txBody>
      </p:sp>
    </p:spTree>
    <p:extLst>
      <p:ext uri="{BB962C8B-B14F-4D97-AF65-F5344CB8AC3E}">
        <p14:creationId xmlns:p14="http://schemas.microsoft.com/office/powerpoint/2010/main" val="142183038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fontScale="90000"/>
          </a:bodyPr>
          <a:lstStyle/>
          <a:p>
            <a:r>
              <a:rPr lang="en-US" dirty="0"/>
              <a:t>VMAT2 Medications for Tardive Dyskinesia</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a:xfrm>
            <a:off x="457200" y="1568082"/>
            <a:ext cx="7815262" cy="4426392"/>
          </a:xfrm>
        </p:spPr>
        <p:txBody>
          <a:bodyPr>
            <a:noAutofit/>
          </a:bodyPr>
          <a:lstStyle/>
          <a:p>
            <a:r>
              <a:rPr lang="en-US" dirty="0"/>
              <a:t>In addition to use in moderate to severe or disabling tardive syndromes, may consider a VMAT2 inhibitor for patients with mild TD on the basis of such factors as patient preference, associated impairment, or effect on psychosocial functioning.</a:t>
            </a:r>
          </a:p>
          <a:p>
            <a:endParaRPr lang="en-US" dirty="0"/>
          </a:p>
          <a:p>
            <a:r>
              <a:rPr lang="en-US" dirty="0"/>
              <a:t>Anticholinergic medications do not improve and may even worsen tardive dyskinesia in addition to producing significant side effects.</a:t>
            </a:r>
          </a:p>
        </p:txBody>
      </p:sp>
    </p:spTree>
    <p:extLst>
      <p:ext uri="{BB962C8B-B14F-4D97-AF65-F5344CB8AC3E}">
        <p14:creationId xmlns:p14="http://schemas.microsoft.com/office/powerpoint/2010/main" val="294665860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Psychosocial Interventions</a:t>
            </a:r>
          </a:p>
        </p:txBody>
      </p:sp>
    </p:spTree>
    <p:extLst>
      <p:ext uri="{BB962C8B-B14F-4D97-AF65-F5344CB8AC3E}">
        <p14:creationId xmlns:p14="http://schemas.microsoft.com/office/powerpoint/2010/main" val="384922881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A3AC-B420-4E41-97DC-66CF15DA2F6B}"/>
              </a:ext>
            </a:extLst>
          </p:cNvPr>
          <p:cNvSpPr>
            <a:spLocks noGrp="1"/>
          </p:cNvSpPr>
          <p:nvPr>
            <p:ph type="title"/>
          </p:nvPr>
        </p:nvSpPr>
        <p:spPr/>
        <p:txBody>
          <a:bodyPr>
            <a:normAutofit/>
          </a:bodyPr>
          <a:lstStyle/>
          <a:p>
            <a:r>
              <a:rPr lang="en-US" dirty="0"/>
              <a:t>Coordinated Specialty Care Programs</a:t>
            </a:r>
          </a:p>
        </p:txBody>
      </p:sp>
      <p:sp>
        <p:nvSpPr>
          <p:cNvPr id="3" name="Content Placeholder 2">
            <a:extLst>
              <a:ext uri="{FF2B5EF4-FFF2-40B4-BE49-F238E27FC236}">
                <a16:creationId xmlns:a16="http://schemas.microsoft.com/office/drawing/2014/main" id="{66889984-D584-4433-865F-185706737B61}"/>
              </a:ext>
            </a:extLst>
          </p:cNvPr>
          <p:cNvSpPr>
            <a:spLocks noGrp="1"/>
          </p:cNvSpPr>
          <p:nvPr>
            <p:ph sz="quarter" idx="13"/>
          </p:nvPr>
        </p:nvSpPr>
        <p:spPr/>
        <p:txBody>
          <a:bodyPr>
            <a:normAutofit/>
          </a:bodyPr>
          <a:lstStyle/>
          <a:p>
            <a:pPr marL="457200" indent="-457200">
              <a:buFont typeface="+mj-lt"/>
              <a:buAutoNum type="arabicPeriod" startAt="15"/>
            </a:pPr>
            <a:endParaRPr lang="en-US" sz="2400" b="1" dirty="0"/>
          </a:p>
          <a:p>
            <a:pPr marL="457200" indent="-457200">
              <a:buFont typeface="+mj-lt"/>
              <a:buAutoNum type="arabicPeriod" startAt="15"/>
            </a:pPr>
            <a:r>
              <a:rPr lang="en-US" sz="2400" b="1" dirty="0"/>
              <a:t>APA </a:t>
            </a:r>
            <a:r>
              <a:rPr lang="en-US" sz="2400" b="1" i="1" dirty="0"/>
              <a:t>recommends</a:t>
            </a:r>
            <a:r>
              <a:rPr lang="en-US" sz="2400" b="1" dirty="0"/>
              <a:t> (1B) that patients with schizophrenia who are experiencing a first episode of psychosis be treated in a coordinated specialty care program.</a:t>
            </a:r>
          </a:p>
          <a:p>
            <a:pPr marL="0" indent="0">
              <a:buNone/>
            </a:pPr>
            <a:endParaRPr lang="en-US" dirty="0"/>
          </a:p>
          <a:p>
            <a:pPr marL="0" indent="0">
              <a:buNone/>
            </a:pPr>
            <a:endParaRPr lang="en-US" dirty="0"/>
          </a:p>
          <a:p>
            <a:pPr marL="0" indent="0">
              <a:buNone/>
            </a:pPr>
            <a:endParaRPr lang="en-US" dirty="0"/>
          </a:p>
          <a:p>
            <a:r>
              <a:rPr lang="en-US" dirty="0"/>
              <a:t>Based on recent clinical trials as presented in the AHRQ review as well as an additional study (Anderson et al. 2018) that showed reduced mortality at 2 years for those who had participated in an early intervention program.</a:t>
            </a:r>
          </a:p>
        </p:txBody>
      </p:sp>
      <p:sp>
        <p:nvSpPr>
          <p:cNvPr id="5" name="Title 1">
            <a:extLst>
              <a:ext uri="{FF2B5EF4-FFF2-40B4-BE49-F238E27FC236}">
                <a16:creationId xmlns:a16="http://schemas.microsoft.com/office/drawing/2014/main" id="{A5E90254-EDC5-48C6-A813-3A0BBF69B1C4}"/>
              </a:ext>
            </a:extLst>
          </p:cNvPr>
          <p:cNvSpPr txBox="1">
            <a:spLocks/>
          </p:cNvSpPr>
          <p:nvPr/>
        </p:nvSpPr>
        <p:spPr>
          <a:xfrm>
            <a:off x="457200" y="3513512"/>
            <a:ext cx="6060302" cy="49734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cap="all">
                <a:solidFill>
                  <a:srgbClr val="003399"/>
                </a:solidFill>
                <a:latin typeface="+mj-lt"/>
                <a:ea typeface="+mj-ea"/>
                <a:cs typeface="+mj-cs"/>
              </a:defRPr>
            </a:lvl1pPr>
          </a:lstStyle>
          <a:p>
            <a:r>
              <a:rPr lang="en-US" sz="2000" b="1" dirty="0">
                <a:effectLst>
                  <a:outerShdw blurRad="38100" dist="38100" dir="2700000" algn="tl">
                    <a:srgbClr val="000000">
                      <a:alpha val="43137"/>
                    </a:srgbClr>
                  </a:outerShdw>
                </a:effectLst>
              </a:rPr>
              <a:t>Supporting Evidence</a:t>
            </a:r>
          </a:p>
        </p:txBody>
      </p:sp>
    </p:spTree>
    <p:extLst>
      <p:ext uri="{BB962C8B-B14F-4D97-AF65-F5344CB8AC3E}">
        <p14:creationId xmlns:p14="http://schemas.microsoft.com/office/powerpoint/2010/main" val="791368221"/>
      </p:ext>
    </p:extLst>
  </p:cSld>
  <p:clrMapOvr>
    <a:masterClrMapping/>
  </p:clrMapOvr>
</p:sld>
</file>

<file path=ppt/theme/theme1.xml><?xml version="1.0" encoding="utf-8"?>
<a:theme xmlns:a="http://schemas.openxmlformats.org/drawingml/2006/main" name="APA">
  <a:themeElements>
    <a:clrScheme name="APA Palette 1">
      <a:dk1>
        <a:sysClr val="windowText" lastClr="000000"/>
      </a:dk1>
      <a:lt1>
        <a:sysClr val="window" lastClr="FFFFFF"/>
      </a:lt1>
      <a:dk2>
        <a:srgbClr val="003399"/>
      </a:dk2>
      <a:lt2>
        <a:srgbClr val="D2D1CF"/>
      </a:lt2>
      <a:accent1>
        <a:srgbClr val="003399"/>
      </a:accent1>
      <a:accent2>
        <a:srgbClr val="3B8634"/>
      </a:accent2>
      <a:accent3>
        <a:srgbClr val="196779"/>
      </a:accent3>
      <a:accent4>
        <a:srgbClr val="C33F23"/>
      </a:accent4>
      <a:accent5>
        <a:srgbClr val="B01E2C"/>
      </a:accent5>
      <a:accent6>
        <a:srgbClr val="701921"/>
      </a:accent6>
      <a:hlink>
        <a:srgbClr val="003399"/>
      </a:hlink>
      <a:folHlink>
        <a:srgbClr val="27509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99F025E86385045849BF9629D4BE5A7" ma:contentTypeVersion="7" ma:contentTypeDescription="Create a new document." ma:contentTypeScope="" ma:versionID="359f6fd9de9055a722fdeb9779fa11f3">
  <xsd:schema xmlns:xsd="http://www.w3.org/2001/XMLSchema" xmlns:xs="http://www.w3.org/2001/XMLSchema" xmlns:p="http://schemas.microsoft.com/office/2006/metadata/properties" xmlns:ns2="ec04ef34-3eed-4f08-8fb3-161a3967805e" targetNamespace="http://schemas.microsoft.com/office/2006/metadata/properties" ma:root="true" ma:fieldsID="2c3a5f46ddc43254f97b881b5a69a415" ns2:_="">
    <xsd:import namespace="ec04ef34-3eed-4f08-8fb3-161a3967805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04ef34-3eed-4f08-8fb3-161a396780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F228AE-04CB-4106-B305-444D7C02AC9E}">
  <ds:schemaRefs>
    <ds:schemaRef ds:uri="http://schemas.microsoft.com/sharepoint/v3/contenttype/forms"/>
  </ds:schemaRefs>
</ds:datastoreItem>
</file>

<file path=customXml/itemProps2.xml><?xml version="1.0" encoding="utf-8"?>
<ds:datastoreItem xmlns:ds="http://schemas.openxmlformats.org/officeDocument/2006/customXml" ds:itemID="{888E6D82-89ED-4237-9F54-7D83CA6C3E4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07AFB63-02E2-4F5B-BB56-0B8EF08569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04ef34-3eed-4f08-8fb3-161a396780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APA.potx</Template>
  <TotalTime>7440</TotalTime>
  <Words>17313</Words>
  <Application>Microsoft Office PowerPoint</Application>
  <PresentationFormat>On-screen Show (4:3)</PresentationFormat>
  <Paragraphs>1840</Paragraphs>
  <Slides>137</Slides>
  <Notes>67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137</vt:i4>
      </vt:variant>
    </vt:vector>
  </HeadingPairs>
  <TitlesOfParts>
    <vt:vector size="144" baseType="lpstr">
      <vt:lpstr>Arial</vt:lpstr>
      <vt:lpstr>Calibri</vt:lpstr>
      <vt:lpstr>Courier New</vt:lpstr>
      <vt:lpstr>PalatinoLTStd-Roman</vt:lpstr>
      <vt:lpstr>Verdana</vt:lpstr>
      <vt:lpstr>Wingdings</vt:lpstr>
      <vt:lpstr>APA</vt:lpstr>
      <vt:lpstr>APA Practice Guideline on the Treatment of Patients With schizophrenia</vt:lpstr>
      <vt:lpstr>Introduction</vt:lpstr>
      <vt:lpstr>Schizophrenia…</vt:lpstr>
      <vt:lpstr>BACKGROUND</vt:lpstr>
      <vt:lpstr>Goal of Guideline</vt:lpstr>
      <vt:lpstr>Scope of Guideline</vt:lpstr>
      <vt:lpstr>Steps in guideline development</vt:lpstr>
      <vt:lpstr>Rating the strength of Statement and research evidence</vt:lpstr>
      <vt:lpstr>Rating the strength of Statement and research evidence</vt:lpstr>
      <vt:lpstr>Assessment &amp; treatment planning</vt:lpstr>
      <vt:lpstr>Assessment of possible schizophrenia</vt:lpstr>
      <vt:lpstr>Assessment of possible schizophrenia</vt:lpstr>
      <vt:lpstr>Assessment of possible schizophrenia</vt:lpstr>
      <vt:lpstr>Assessment of possible schizophrenia</vt:lpstr>
      <vt:lpstr>Assessment of possible schizophrenia</vt:lpstr>
      <vt:lpstr>Assessment of possible schizophrenia</vt:lpstr>
      <vt:lpstr>Use of quantitative measures</vt:lpstr>
      <vt:lpstr>Use of quantitative measures</vt:lpstr>
      <vt:lpstr>Evidence-Based Treatment Planning</vt:lpstr>
      <vt:lpstr>Evidence-Based Treatment Planning</vt:lpstr>
      <vt:lpstr>Evidence-Based Treatment Planning</vt:lpstr>
      <vt:lpstr>Evidence-Based Treatment Planning</vt:lpstr>
      <vt:lpstr>Evidence-Based Treatment Planning</vt:lpstr>
      <vt:lpstr>Evidence-Based Treatment Planning</vt:lpstr>
      <vt:lpstr>Pharmacotherapy</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 - relative side effects</vt:lpstr>
      <vt:lpstr>Antipsychotic Medications - relative side effects</vt:lpstr>
      <vt:lpstr>Antipsychotic Medications - relative side effects</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vt:lpstr>
      <vt:lpstr>Antipsychotic Medications</vt:lpstr>
      <vt:lpstr>Continuing Medications</vt:lpstr>
      <vt:lpstr>Continuing Medications</vt:lpstr>
      <vt:lpstr>Continuing Medications</vt:lpstr>
      <vt:lpstr>Continuing Medications</vt:lpstr>
      <vt:lpstr>Continuing Medications</vt:lpstr>
      <vt:lpstr>Continuing the same medications</vt:lpstr>
      <vt:lpstr>Continuing the same medications</vt:lpstr>
      <vt:lpstr>Continuing the same medications</vt:lpstr>
      <vt:lpstr>Continuing the same medications</vt:lpstr>
      <vt:lpstr>Clozapine in Treatment-Resistant Schizophrenia</vt:lpstr>
      <vt:lpstr>Clozapine in Treatment-Resistant Schizophrenia</vt:lpstr>
      <vt:lpstr>Clozapine in Treatment-Resistant Schizophrenia</vt:lpstr>
      <vt:lpstr>Clozapine in Treatment-Resistant Schizophrenia</vt:lpstr>
      <vt:lpstr>Clozapine in Treatment-Resistant Schizophrenia</vt:lpstr>
      <vt:lpstr>Clozapine in Treatment-Resistant Schizophrenia</vt:lpstr>
      <vt:lpstr>Clozapine in Suicide Risk</vt:lpstr>
      <vt:lpstr>Clozapine in Suicide Risk</vt:lpstr>
      <vt:lpstr>Clozapine in Aggressive Behavior</vt:lpstr>
      <vt:lpstr>Clozapine in Aggressive Behavior</vt:lpstr>
      <vt:lpstr>Clozapine in Aggressive Behavior</vt:lpstr>
      <vt:lpstr>Long-Acting Injectable Antipsychotic Medications</vt:lpstr>
      <vt:lpstr>Long-Acting Injectable Antipsychotic Medications</vt:lpstr>
      <vt:lpstr>Long-Acting Injectable Antipsychotic Medications</vt:lpstr>
      <vt:lpstr>Long-Acting Injectable Antipsychotic Medications</vt:lpstr>
      <vt:lpstr>Anticholinergic Medications for Acute Dystonia</vt:lpstr>
      <vt:lpstr>Anticholinergic Medications for Acute Dystonia</vt:lpstr>
      <vt:lpstr>Anticholinergic Medications for Acute Dystonia</vt:lpstr>
      <vt:lpstr>Anticholinergic Medications for Acute Dystonia</vt:lpstr>
      <vt:lpstr>Anticholinergic Medications for Acute Dystonia</vt:lpstr>
      <vt:lpstr>Treatments for Parkinsonism</vt:lpstr>
      <vt:lpstr>Treatments for Parkinsonism</vt:lpstr>
      <vt:lpstr>Treatments for Parkinsonism</vt:lpstr>
      <vt:lpstr>Treatments for Parkinsonism</vt:lpstr>
      <vt:lpstr>Treatments for akathisia</vt:lpstr>
      <vt:lpstr>Treatments for akathisia</vt:lpstr>
      <vt:lpstr>Treatments for akathisia</vt:lpstr>
      <vt:lpstr>Treatments for akathisia</vt:lpstr>
      <vt:lpstr>VMAT2 Medications for Tardive Dyskinesia</vt:lpstr>
      <vt:lpstr>VMAT2 Medications for Tardive Dyskinesia</vt:lpstr>
      <vt:lpstr>VMAT2 Medications for Tardive Dyskinesia</vt:lpstr>
      <vt:lpstr>VMAT2 Medications for Tardive Dyskinesia</vt:lpstr>
      <vt:lpstr>VMAT2 Medications for Tardive Dyskinesia</vt:lpstr>
      <vt:lpstr>VMAT2 Medications for Tardive Dyskinesia</vt:lpstr>
      <vt:lpstr>VMAT2 Medications for Tardive Dyskinesia</vt:lpstr>
      <vt:lpstr>Psychosocial Interventions</vt:lpstr>
      <vt:lpstr>Coordinated Specialty Care Programs</vt:lpstr>
      <vt:lpstr>Coordinated Specialty Care Programs</vt:lpstr>
      <vt:lpstr>Coordinated Specialty Care Programs</vt:lpstr>
      <vt:lpstr>Coordinated Specialty Care Programs</vt:lpstr>
      <vt:lpstr>Cognitive-Behavioral Therapy for Psychosis</vt:lpstr>
      <vt:lpstr>Cognitive-Behavioral Therapy for Psychosis</vt:lpstr>
      <vt:lpstr>Cognitive-Behavioral Therapy for Psychosis</vt:lpstr>
      <vt:lpstr>Cognitive-Behavioral Therapy for Psychosis</vt:lpstr>
      <vt:lpstr>Psychoeducation</vt:lpstr>
      <vt:lpstr>Psychoeducation</vt:lpstr>
      <vt:lpstr>Psychoeducation</vt:lpstr>
      <vt:lpstr>Supported Employment Services</vt:lpstr>
      <vt:lpstr>Supported Employment Services</vt:lpstr>
      <vt:lpstr>Supported Employment Services</vt:lpstr>
      <vt:lpstr>Supported Employment Services</vt:lpstr>
      <vt:lpstr>Assertive Community Treatment</vt:lpstr>
      <vt:lpstr>Assertive Community Treatment</vt:lpstr>
      <vt:lpstr>Assertive Community Treatment</vt:lpstr>
      <vt:lpstr>Assertive Community Treatment</vt:lpstr>
      <vt:lpstr>Family Interventions</vt:lpstr>
      <vt:lpstr>Family Interventions</vt:lpstr>
      <vt:lpstr>Family Interventions</vt:lpstr>
      <vt:lpstr>Family Interventions</vt:lpstr>
      <vt:lpstr>Self-Management Skills and Recovery-Focused Interventions</vt:lpstr>
      <vt:lpstr>Self-Management Skills and Recovery-Focused Interventions</vt:lpstr>
      <vt:lpstr>Self-Management Skills and Recovery-Focused Interventions</vt:lpstr>
      <vt:lpstr>Self-Management Skills and Recovery-Focused Interventions</vt:lpstr>
      <vt:lpstr>Self-Management Skills and Recovery-Focused Interventions</vt:lpstr>
      <vt:lpstr>Self-Management Skills and Recovery-Focused Interventions</vt:lpstr>
      <vt:lpstr>Cognitive Remediation</vt:lpstr>
      <vt:lpstr>Cognitive Remediation</vt:lpstr>
      <vt:lpstr>Cognitive Remediation</vt:lpstr>
      <vt:lpstr>Social Skills Training</vt:lpstr>
      <vt:lpstr>Social Skills Training</vt:lpstr>
      <vt:lpstr>Social Skills Training</vt:lpstr>
      <vt:lpstr>Supportive Psychotherapy</vt:lpstr>
      <vt:lpstr>Supportive Psychotherapy</vt:lpstr>
      <vt:lpstr>Supportive Psychotherapy</vt:lpstr>
      <vt:lpstr>Acknowledgements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PowerPoint Template</dc:title>
  <dc:subject/>
  <dc:creator>Cynthia DeDios</dc:creator>
  <cp:keywords/>
  <dc:description/>
  <cp:lastModifiedBy>Jennifer Medicus</cp:lastModifiedBy>
  <cp:revision>464</cp:revision>
  <dcterms:created xsi:type="dcterms:W3CDTF">2015-04-29T13:45:43Z</dcterms:created>
  <dcterms:modified xsi:type="dcterms:W3CDTF">2021-03-30T21:43:35Z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0x010100599F025E86385045849BF9629D4BE5A7</vt:lpwstr>
  </property>
</Properties>
</file>