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71"/>
  </p:notesMasterIdLst>
  <p:handoutMasterIdLst>
    <p:handoutMasterId r:id="rId72"/>
  </p:handoutMasterIdLst>
  <p:sldIdLst>
    <p:sldId id="256" r:id="rId5"/>
    <p:sldId id="258" r:id="rId6"/>
    <p:sldId id="273" r:id="rId7"/>
    <p:sldId id="287" r:id="rId8"/>
    <p:sldId id="284" r:id="rId9"/>
    <p:sldId id="283" r:id="rId10"/>
    <p:sldId id="282" r:id="rId11"/>
    <p:sldId id="298" r:id="rId12"/>
    <p:sldId id="299" r:id="rId13"/>
    <p:sldId id="350" r:id="rId14"/>
    <p:sldId id="285" r:id="rId15"/>
    <p:sldId id="328" r:id="rId16"/>
    <p:sldId id="274" r:id="rId17"/>
    <p:sldId id="347" r:id="rId18"/>
    <p:sldId id="351" r:id="rId19"/>
    <p:sldId id="300" r:id="rId20"/>
    <p:sldId id="301" r:id="rId21"/>
    <p:sldId id="303" r:id="rId22"/>
    <p:sldId id="304" r:id="rId23"/>
    <p:sldId id="305" r:id="rId24"/>
    <p:sldId id="275" r:id="rId25"/>
    <p:sldId id="352" r:id="rId26"/>
    <p:sldId id="349" r:id="rId27"/>
    <p:sldId id="306" r:id="rId28"/>
    <p:sldId id="288" r:id="rId29"/>
    <p:sldId id="331" r:id="rId30"/>
    <p:sldId id="329" r:id="rId31"/>
    <p:sldId id="307" r:id="rId32"/>
    <p:sldId id="332" r:id="rId33"/>
    <p:sldId id="276" r:id="rId34"/>
    <p:sldId id="309" r:id="rId35"/>
    <p:sldId id="353" r:id="rId36"/>
    <p:sldId id="311" r:id="rId37"/>
    <p:sldId id="312" r:id="rId38"/>
    <p:sldId id="277" r:id="rId39"/>
    <p:sldId id="308" r:id="rId40"/>
    <p:sldId id="334" r:id="rId41"/>
    <p:sldId id="313" r:id="rId42"/>
    <p:sldId id="356" r:id="rId43"/>
    <p:sldId id="359" r:id="rId44"/>
    <p:sldId id="278" r:id="rId45"/>
    <p:sldId id="316" r:id="rId46"/>
    <p:sldId id="317" r:id="rId47"/>
    <p:sldId id="318" r:id="rId48"/>
    <p:sldId id="337" r:id="rId49"/>
    <p:sldId id="335" r:id="rId50"/>
    <p:sldId id="279" r:id="rId51"/>
    <p:sldId id="357" r:id="rId52"/>
    <p:sldId id="319" r:id="rId53"/>
    <p:sldId id="280" r:id="rId54"/>
    <p:sldId id="321" r:id="rId55"/>
    <p:sldId id="322" r:id="rId56"/>
    <p:sldId id="323" r:id="rId57"/>
    <p:sldId id="341" r:id="rId58"/>
    <p:sldId id="324" r:id="rId59"/>
    <p:sldId id="340" r:id="rId60"/>
    <p:sldId id="342" r:id="rId61"/>
    <p:sldId id="281" r:id="rId62"/>
    <p:sldId id="358" r:id="rId63"/>
    <p:sldId id="320" r:id="rId64"/>
    <p:sldId id="343" r:id="rId65"/>
    <p:sldId id="326" r:id="rId66"/>
    <p:sldId id="289" r:id="rId67"/>
    <p:sldId id="345" r:id="rId68"/>
    <p:sldId id="346" r:id="rId69"/>
    <p:sldId id="325" r:id="rId7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160121DD-4A5A-40B6-B3A2-A089BC25343F}">
          <p14:sldIdLst>
            <p14:sldId id="256"/>
            <p14:sldId id="258"/>
          </p14:sldIdLst>
        </p14:section>
        <p14:section name="Assessment and Determination of Treatment Plan" id="{68895E91-AD66-4C30-A115-FB98BCC36B3A}">
          <p14:sldIdLst>
            <p14:sldId id="273"/>
            <p14:sldId id="287"/>
            <p14:sldId id="284"/>
            <p14:sldId id="283"/>
            <p14:sldId id="282"/>
            <p14:sldId id="298"/>
            <p14:sldId id="299"/>
            <p14:sldId id="350"/>
            <p14:sldId id="285"/>
            <p14:sldId id="328"/>
            <p14:sldId id="274"/>
            <p14:sldId id="347"/>
            <p14:sldId id="351"/>
            <p14:sldId id="300"/>
            <p14:sldId id="301"/>
            <p14:sldId id="303"/>
            <p14:sldId id="304"/>
            <p14:sldId id="305"/>
            <p14:sldId id="275"/>
            <p14:sldId id="352"/>
            <p14:sldId id="349"/>
            <p14:sldId id="306"/>
            <p14:sldId id="288"/>
            <p14:sldId id="331"/>
            <p14:sldId id="329"/>
            <p14:sldId id="307"/>
            <p14:sldId id="332"/>
            <p14:sldId id="276"/>
            <p14:sldId id="309"/>
            <p14:sldId id="353"/>
            <p14:sldId id="311"/>
            <p14:sldId id="312"/>
          </p14:sldIdLst>
        </p14:section>
        <p14:section name="Anorexia Nervosa" id="{0B6AF7D8-E115-48AE-B309-62B9AC7DFA52}">
          <p14:sldIdLst>
            <p14:sldId id="277"/>
            <p14:sldId id="308"/>
            <p14:sldId id="334"/>
            <p14:sldId id="313"/>
            <p14:sldId id="356"/>
            <p14:sldId id="359"/>
            <p14:sldId id="278"/>
            <p14:sldId id="316"/>
            <p14:sldId id="317"/>
            <p14:sldId id="318"/>
            <p14:sldId id="337"/>
            <p14:sldId id="335"/>
            <p14:sldId id="279"/>
            <p14:sldId id="357"/>
            <p14:sldId id="319"/>
            <p14:sldId id="280"/>
            <p14:sldId id="321"/>
            <p14:sldId id="322"/>
            <p14:sldId id="323"/>
            <p14:sldId id="341"/>
            <p14:sldId id="324"/>
            <p14:sldId id="340"/>
            <p14:sldId id="342"/>
            <p14:sldId id="281"/>
            <p14:sldId id="358"/>
            <p14:sldId id="320"/>
            <p14:sldId id="343"/>
            <p14:sldId id="326"/>
            <p14:sldId id="289"/>
            <p14:sldId id="345"/>
            <p14:sldId id="346"/>
            <p14:sldId id="32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8727A09-A53C-6979-FE39-8159B852284F}" name="Jennifer Medicus" initials="JM" userId="S::jmedicus@psych.org::0817321c-ea94-42e7-8065-a98f50c930e5" providerId="AD"/>
  <p188:author id="{D9C39877-F214-FBD7-610A-E4F696525E97}" name="Laura Fochtmann" initials="LF" userId="Laura Fochtmann" providerId="None"/>
  <p188:author id="{A8691AF5-6D2E-3C14-4E79-6010C1F82798}" name="Seung-Hee Hong" initials="SHH" userId="S::SHong@psych.org::78127091-bce0-45d4-8d0d-88a81a5ec6a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Fochtmann" initials="LF" lastIdx="1" clrIdx="0">
    <p:extLst>
      <p:ext uri="{19B8F6BF-5375-455C-9EA6-DF929625EA0E}">
        <p15:presenceInfo xmlns:p15="http://schemas.microsoft.com/office/powerpoint/2012/main" userId="Laura Fochtman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33A2"/>
    <a:srgbClr val="1C2D7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988B19-9F67-43D0-9E11-9E916507E5A8}" v="13289" dt="2023-03-10T19:36:22.7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16" autoAdjust="0"/>
    <p:restoredTop sz="82171" autoAdjust="0"/>
  </p:normalViewPr>
  <p:slideViewPr>
    <p:cSldViewPr snapToGrid="0" snapToObjects="1">
      <p:cViewPr varScale="1">
        <p:scale>
          <a:sx n="93" d="100"/>
          <a:sy n="93" d="100"/>
        </p:scale>
        <p:origin x="182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presProps" Target="presProps.xml"/><Relationship Id="rId79"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handoutMaster" Target="handoutMasters/handoutMaster1.xml"/><Relationship Id="rId80"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commentAuthors" Target="commentAuthors.xml"/><Relationship Id="rId78"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Medicus" userId="0817321c-ea94-42e7-8065-a98f50c930e5" providerId="ADAL" clId="{61988B19-9F67-43D0-9E11-9E916507E5A8}"/>
    <pc:docChg chg="undo redo custSel modSld modSection">
      <pc:chgData name="Jennifer Medicus" userId="0817321c-ea94-42e7-8065-a98f50c930e5" providerId="ADAL" clId="{61988B19-9F67-43D0-9E11-9E916507E5A8}" dt="2023-03-10T19:42:19.370" v="23094" actId="20577"/>
      <pc:docMkLst>
        <pc:docMk/>
      </pc:docMkLst>
      <pc:sldChg chg="modSp">
        <pc:chgData name="Jennifer Medicus" userId="0817321c-ea94-42e7-8065-a98f50c930e5" providerId="ADAL" clId="{61988B19-9F67-43D0-9E11-9E916507E5A8}" dt="2023-03-09T23:22:23.025" v="461" actId="962"/>
        <pc:sldMkLst>
          <pc:docMk/>
          <pc:sldMk cId="1683461043" sldId="258"/>
        </pc:sldMkLst>
        <pc:graphicFrameChg chg="mod">
          <ac:chgData name="Jennifer Medicus" userId="0817321c-ea94-42e7-8065-a98f50c930e5" providerId="ADAL" clId="{61988B19-9F67-43D0-9E11-9E916507E5A8}" dt="2023-03-09T23:22:23.025" v="461" actId="962"/>
          <ac:graphicFrameMkLst>
            <pc:docMk/>
            <pc:sldMk cId="1683461043" sldId="258"/>
            <ac:graphicFrameMk id="4" creationId="{00000000-0000-0000-0000-000000000000}"/>
          </ac:graphicFrameMkLst>
        </pc:graphicFrameChg>
      </pc:sldChg>
      <pc:sldChg chg="modSp mod">
        <pc:chgData name="Jennifer Medicus" userId="0817321c-ea94-42e7-8065-a98f50c930e5" providerId="ADAL" clId="{61988B19-9F67-43D0-9E11-9E916507E5A8}" dt="2023-03-10T18:56:57.400" v="18589" actId="962"/>
        <pc:sldMkLst>
          <pc:docMk/>
          <pc:sldMk cId="3250145636" sldId="273"/>
        </pc:sldMkLst>
        <pc:spChg chg="ord">
          <ac:chgData name="Jennifer Medicus" userId="0817321c-ea94-42e7-8065-a98f50c930e5" providerId="ADAL" clId="{61988B19-9F67-43D0-9E11-9E916507E5A8}" dt="2023-03-10T18:53:27.651" v="17345"/>
          <ac:spMkLst>
            <pc:docMk/>
            <pc:sldMk cId="3250145636" sldId="273"/>
            <ac:spMk id="5" creationId="{10CD0FB4-E238-DB7C-2CAF-31CCD88B7C11}"/>
          </ac:spMkLst>
        </pc:spChg>
        <pc:graphicFrameChg chg="mod">
          <ac:chgData name="Jennifer Medicus" userId="0817321c-ea94-42e7-8065-a98f50c930e5" providerId="ADAL" clId="{61988B19-9F67-43D0-9E11-9E916507E5A8}" dt="2023-03-10T18:56:57.400" v="18589" actId="962"/>
          <ac:graphicFrameMkLst>
            <pc:docMk/>
            <pc:sldMk cId="3250145636" sldId="273"/>
            <ac:graphicFrameMk id="6" creationId="{581627E7-04A1-4CDF-9380-296FDCB0A58D}"/>
          </ac:graphicFrameMkLst>
        </pc:graphicFrameChg>
      </pc:sldChg>
      <pc:sldChg chg="modSp mod">
        <pc:chgData name="Jennifer Medicus" userId="0817321c-ea94-42e7-8065-a98f50c930e5" providerId="ADAL" clId="{61988B19-9F67-43D0-9E11-9E916507E5A8}" dt="2023-03-09T23:37:51.594" v="3647" actId="962"/>
        <pc:sldMkLst>
          <pc:docMk/>
          <pc:sldMk cId="3226302202" sldId="282"/>
        </pc:sldMkLst>
        <pc:picChg chg="mod">
          <ac:chgData name="Jennifer Medicus" userId="0817321c-ea94-42e7-8065-a98f50c930e5" providerId="ADAL" clId="{61988B19-9F67-43D0-9E11-9E916507E5A8}" dt="2023-03-09T23:37:51.594" v="3647" actId="962"/>
          <ac:picMkLst>
            <pc:docMk/>
            <pc:sldMk cId="3226302202" sldId="282"/>
            <ac:picMk id="5" creationId="{7625E2DB-E245-392A-BE67-E733D607A0EE}"/>
          </ac:picMkLst>
        </pc:picChg>
      </pc:sldChg>
      <pc:sldChg chg="modSp mod">
        <pc:chgData name="Jennifer Medicus" userId="0817321c-ea94-42e7-8065-a98f50c930e5" providerId="ADAL" clId="{61988B19-9F67-43D0-9E11-9E916507E5A8}" dt="2023-03-10T19:38:09.234" v="22958" actId="20577"/>
        <pc:sldMkLst>
          <pc:docMk/>
          <pc:sldMk cId="2435259440" sldId="283"/>
        </pc:sldMkLst>
        <pc:spChg chg="mod">
          <ac:chgData name="Jennifer Medicus" userId="0817321c-ea94-42e7-8065-a98f50c930e5" providerId="ADAL" clId="{61988B19-9F67-43D0-9E11-9E916507E5A8}" dt="2023-03-10T19:38:09.234" v="22958" actId="20577"/>
          <ac:spMkLst>
            <pc:docMk/>
            <pc:sldMk cId="2435259440" sldId="283"/>
            <ac:spMk id="2" creationId="{6EB91076-92CF-46A5-92A7-9DAFEC68B38E}"/>
          </ac:spMkLst>
        </pc:spChg>
      </pc:sldChg>
      <pc:sldChg chg="modSp mod">
        <pc:chgData name="Jennifer Medicus" userId="0817321c-ea94-42e7-8065-a98f50c930e5" providerId="ADAL" clId="{61988B19-9F67-43D0-9E11-9E916507E5A8}" dt="2023-03-09T23:31:27.644" v="2673" actId="962"/>
        <pc:sldMkLst>
          <pc:docMk/>
          <pc:sldMk cId="2477936500" sldId="287"/>
        </pc:sldMkLst>
        <pc:grpChg chg="mod">
          <ac:chgData name="Jennifer Medicus" userId="0817321c-ea94-42e7-8065-a98f50c930e5" providerId="ADAL" clId="{61988B19-9F67-43D0-9E11-9E916507E5A8}" dt="2023-03-09T23:31:27.644" v="2673" actId="962"/>
          <ac:grpSpMkLst>
            <pc:docMk/>
            <pc:sldMk cId="2477936500" sldId="287"/>
            <ac:grpSpMk id="7" creationId="{1E6E48B3-F47D-0A7A-60C0-CD05C57B61D7}"/>
          </ac:grpSpMkLst>
        </pc:grpChg>
        <pc:graphicFrameChg chg="mod">
          <ac:chgData name="Jennifer Medicus" userId="0817321c-ea94-42e7-8065-a98f50c930e5" providerId="ADAL" clId="{61988B19-9F67-43D0-9E11-9E916507E5A8}" dt="2023-03-09T23:26:25.335" v="2023" actId="962"/>
          <ac:graphicFrameMkLst>
            <pc:docMk/>
            <pc:sldMk cId="2477936500" sldId="287"/>
            <ac:graphicFrameMk id="4" creationId="{8EDB91FD-9A93-9783-97A8-25DB5B0FE6EA}"/>
          </ac:graphicFrameMkLst>
        </pc:graphicFrameChg>
      </pc:sldChg>
      <pc:sldChg chg="modSp mod">
        <pc:chgData name="Jennifer Medicus" userId="0817321c-ea94-42e7-8065-a98f50c930e5" providerId="ADAL" clId="{61988B19-9F67-43D0-9E11-9E916507E5A8}" dt="2023-03-10T19:22:33.022" v="20153" actId="962"/>
        <pc:sldMkLst>
          <pc:docMk/>
          <pc:sldMk cId="2204920205" sldId="288"/>
        </pc:sldMkLst>
        <pc:graphicFrameChg chg="mod">
          <ac:chgData name="Jennifer Medicus" userId="0817321c-ea94-42e7-8065-a98f50c930e5" providerId="ADAL" clId="{61988B19-9F67-43D0-9E11-9E916507E5A8}" dt="2023-03-10T19:22:33.022" v="20153" actId="962"/>
          <ac:graphicFrameMkLst>
            <pc:docMk/>
            <pc:sldMk cId="2204920205" sldId="288"/>
            <ac:graphicFrameMk id="4" creationId="{FE419E1B-6DC1-43D1-AEEE-F8C6B6353B37}"/>
          </ac:graphicFrameMkLst>
        </pc:graphicFrameChg>
      </pc:sldChg>
      <pc:sldChg chg="modSp">
        <pc:chgData name="Jennifer Medicus" userId="0817321c-ea94-42e7-8065-a98f50c930e5" providerId="ADAL" clId="{61988B19-9F67-43D0-9E11-9E916507E5A8}" dt="2023-03-10T18:43:11.277" v="15085" actId="962"/>
        <pc:sldMkLst>
          <pc:docMk/>
          <pc:sldMk cId="3617457255" sldId="289"/>
        </pc:sldMkLst>
        <pc:graphicFrameChg chg="mod">
          <ac:chgData name="Jennifer Medicus" userId="0817321c-ea94-42e7-8065-a98f50c930e5" providerId="ADAL" clId="{61988B19-9F67-43D0-9E11-9E916507E5A8}" dt="2023-03-10T18:43:11.277" v="15085" actId="962"/>
          <ac:graphicFrameMkLst>
            <pc:docMk/>
            <pc:sldMk cId="3617457255" sldId="289"/>
            <ac:graphicFrameMk id="4" creationId="{21ED5E13-B304-115A-2203-B41C0994FF27}"/>
          </ac:graphicFrameMkLst>
        </pc:graphicFrameChg>
      </pc:sldChg>
      <pc:sldChg chg="modSp mod">
        <pc:chgData name="Jennifer Medicus" userId="0817321c-ea94-42e7-8065-a98f50c930e5" providerId="ADAL" clId="{61988B19-9F67-43D0-9E11-9E916507E5A8}" dt="2023-03-10T19:39:27.938" v="22966" actId="20577"/>
        <pc:sldMkLst>
          <pc:docMk/>
          <pc:sldMk cId="2611148967" sldId="298"/>
        </pc:sldMkLst>
        <pc:spChg chg="mod">
          <ac:chgData name="Jennifer Medicus" userId="0817321c-ea94-42e7-8065-a98f50c930e5" providerId="ADAL" clId="{61988B19-9F67-43D0-9E11-9E916507E5A8}" dt="2023-03-10T19:39:27.938" v="22966" actId="20577"/>
          <ac:spMkLst>
            <pc:docMk/>
            <pc:sldMk cId="2611148967" sldId="298"/>
            <ac:spMk id="2" creationId="{5FB48B5F-E5D8-41DD-9C58-0FD48BFB9948}"/>
          </ac:spMkLst>
        </pc:spChg>
        <pc:picChg chg="mod">
          <ac:chgData name="Jennifer Medicus" userId="0817321c-ea94-42e7-8065-a98f50c930e5" providerId="ADAL" clId="{61988B19-9F67-43D0-9E11-9E916507E5A8}" dt="2023-03-09T23:38:20.330" v="3725" actId="962"/>
          <ac:picMkLst>
            <pc:docMk/>
            <pc:sldMk cId="2611148967" sldId="298"/>
            <ac:picMk id="6" creationId="{F57EF8AA-E987-443A-A269-2F75AD86517A}"/>
          </ac:picMkLst>
        </pc:picChg>
      </pc:sldChg>
      <pc:sldChg chg="modSp mod">
        <pc:chgData name="Jennifer Medicus" userId="0817321c-ea94-42e7-8065-a98f50c930e5" providerId="ADAL" clId="{61988B19-9F67-43D0-9E11-9E916507E5A8}" dt="2023-03-10T19:39:35.537" v="22974" actId="20577"/>
        <pc:sldMkLst>
          <pc:docMk/>
          <pc:sldMk cId="3122141130" sldId="299"/>
        </pc:sldMkLst>
        <pc:spChg chg="mod">
          <ac:chgData name="Jennifer Medicus" userId="0817321c-ea94-42e7-8065-a98f50c930e5" providerId="ADAL" clId="{61988B19-9F67-43D0-9E11-9E916507E5A8}" dt="2023-03-10T19:39:35.537" v="22974" actId="20577"/>
          <ac:spMkLst>
            <pc:docMk/>
            <pc:sldMk cId="3122141130" sldId="299"/>
            <ac:spMk id="2" creationId="{5FB48B5F-E5D8-41DD-9C58-0FD48BFB9948}"/>
          </ac:spMkLst>
        </pc:spChg>
        <pc:picChg chg="mod">
          <ac:chgData name="Jennifer Medicus" userId="0817321c-ea94-42e7-8065-a98f50c930e5" providerId="ADAL" clId="{61988B19-9F67-43D0-9E11-9E916507E5A8}" dt="2023-03-09T23:38:50.242" v="3775" actId="962"/>
          <ac:picMkLst>
            <pc:docMk/>
            <pc:sldMk cId="3122141130" sldId="299"/>
            <ac:picMk id="9" creationId="{DD596967-B605-45FD-9E04-7613D076AF8C}"/>
          </ac:picMkLst>
        </pc:picChg>
      </pc:sldChg>
      <pc:sldChg chg="modSp mod">
        <pc:chgData name="Jennifer Medicus" userId="0817321c-ea94-42e7-8065-a98f50c930e5" providerId="ADAL" clId="{61988B19-9F67-43D0-9E11-9E916507E5A8}" dt="2023-03-10T18:59:29.682" v="19155" actId="962"/>
        <pc:sldMkLst>
          <pc:docMk/>
          <pc:sldMk cId="3593956515" sldId="301"/>
        </pc:sldMkLst>
        <pc:graphicFrameChg chg="mod">
          <ac:chgData name="Jennifer Medicus" userId="0817321c-ea94-42e7-8065-a98f50c930e5" providerId="ADAL" clId="{61988B19-9F67-43D0-9E11-9E916507E5A8}" dt="2023-03-10T18:59:29.682" v="19155" actId="962"/>
          <ac:graphicFrameMkLst>
            <pc:docMk/>
            <pc:sldMk cId="3593956515" sldId="301"/>
            <ac:graphicFrameMk id="4" creationId="{B4491B79-E565-4928-A57B-5BE9F7622C6C}"/>
          </ac:graphicFrameMkLst>
        </pc:graphicFrameChg>
      </pc:sldChg>
      <pc:sldChg chg="modSp mod">
        <pc:chgData name="Jennifer Medicus" userId="0817321c-ea94-42e7-8065-a98f50c930e5" providerId="ADAL" clId="{61988B19-9F67-43D0-9E11-9E916507E5A8}" dt="2023-03-10T19:40:37.787" v="23017" actId="20577"/>
        <pc:sldMkLst>
          <pc:docMk/>
          <pc:sldMk cId="887940657" sldId="303"/>
        </pc:sldMkLst>
        <pc:spChg chg="mod">
          <ac:chgData name="Jennifer Medicus" userId="0817321c-ea94-42e7-8065-a98f50c930e5" providerId="ADAL" clId="{61988B19-9F67-43D0-9E11-9E916507E5A8}" dt="2023-03-10T19:40:37.787" v="23017" actId="20577"/>
          <ac:spMkLst>
            <pc:docMk/>
            <pc:sldMk cId="887940657" sldId="303"/>
            <ac:spMk id="2" creationId="{0A65D36F-823D-4E31-918F-B9AA0C87D878}"/>
          </ac:spMkLst>
        </pc:spChg>
        <pc:graphicFrameChg chg="mod">
          <ac:chgData name="Jennifer Medicus" userId="0817321c-ea94-42e7-8065-a98f50c930e5" providerId="ADAL" clId="{61988B19-9F67-43D0-9E11-9E916507E5A8}" dt="2023-03-10T19:00:27.351" v="19531" actId="962"/>
          <ac:graphicFrameMkLst>
            <pc:docMk/>
            <pc:sldMk cId="887940657" sldId="303"/>
            <ac:graphicFrameMk id="4" creationId="{B4491B79-E565-4928-A57B-5BE9F7622C6C}"/>
          </ac:graphicFrameMkLst>
        </pc:graphicFrameChg>
      </pc:sldChg>
      <pc:sldChg chg="modSp mod">
        <pc:chgData name="Jennifer Medicus" userId="0817321c-ea94-42e7-8065-a98f50c930e5" providerId="ADAL" clId="{61988B19-9F67-43D0-9E11-9E916507E5A8}" dt="2023-03-10T19:40:44.634" v="23030" actId="20577"/>
        <pc:sldMkLst>
          <pc:docMk/>
          <pc:sldMk cId="67417310" sldId="304"/>
        </pc:sldMkLst>
        <pc:spChg chg="mod">
          <ac:chgData name="Jennifer Medicus" userId="0817321c-ea94-42e7-8065-a98f50c930e5" providerId="ADAL" clId="{61988B19-9F67-43D0-9E11-9E916507E5A8}" dt="2023-03-10T19:40:44.634" v="23030" actId="20577"/>
          <ac:spMkLst>
            <pc:docMk/>
            <pc:sldMk cId="67417310" sldId="304"/>
            <ac:spMk id="2" creationId="{0A65D36F-823D-4E31-918F-B9AA0C87D878}"/>
          </ac:spMkLst>
        </pc:spChg>
        <pc:graphicFrameChg chg="mod">
          <ac:chgData name="Jennifer Medicus" userId="0817321c-ea94-42e7-8065-a98f50c930e5" providerId="ADAL" clId="{61988B19-9F67-43D0-9E11-9E916507E5A8}" dt="2023-03-10T19:01:00.808" v="19589" actId="962"/>
          <ac:graphicFrameMkLst>
            <pc:docMk/>
            <pc:sldMk cId="67417310" sldId="304"/>
            <ac:graphicFrameMk id="4" creationId="{B4491B79-E565-4928-A57B-5BE9F7622C6C}"/>
          </ac:graphicFrameMkLst>
        </pc:graphicFrameChg>
      </pc:sldChg>
      <pc:sldChg chg="modSp mod">
        <pc:chgData name="Jennifer Medicus" userId="0817321c-ea94-42e7-8065-a98f50c930e5" providerId="ADAL" clId="{61988B19-9F67-43D0-9E11-9E916507E5A8}" dt="2023-03-10T19:40:50.562" v="23041" actId="20577"/>
        <pc:sldMkLst>
          <pc:docMk/>
          <pc:sldMk cId="3635261312" sldId="305"/>
        </pc:sldMkLst>
        <pc:spChg chg="mod">
          <ac:chgData name="Jennifer Medicus" userId="0817321c-ea94-42e7-8065-a98f50c930e5" providerId="ADAL" clId="{61988B19-9F67-43D0-9E11-9E916507E5A8}" dt="2023-03-10T19:40:50.562" v="23041" actId="20577"/>
          <ac:spMkLst>
            <pc:docMk/>
            <pc:sldMk cId="3635261312" sldId="305"/>
            <ac:spMk id="2" creationId="{0A65D36F-823D-4E31-918F-B9AA0C87D878}"/>
          </ac:spMkLst>
        </pc:spChg>
        <pc:graphicFrameChg chg="mod">
          <ac:chgData name="Jennifer Medicus" userId="0817321c-ea94-42e7-8065-a98f50c930e5" providerId="ADAL" clId="{61988B19-9F67-43D0-9E11-9E916507E5A8}" dt="2023-03-10T19:19:33.151" v="19657" actId="962"/>
          <ac:graphicFrameMkLst>
            <pc:docMk/>
            <pc:sldMk cId="3635261312" sldId="305"/>
            <ac:graphicFrameMk id="4" creationId="{B4491B79-E565-4928-A57B-5BE9F7622C6C}"/>
          </ac:graphicFrameMkLst>
        </pc:graphicFrameChg>
      </pc:sldChg>
      <pc:sldChg chg="modSp mod">
        <pc:chgData name="Jennifer Medicus" userId="0817321c-ea94-42e7-8065-a98f50c930e5" providerId="ADAL" clId="{61988B19-9F67-43D0-9E11-9E916507E5A8}" dt="2023-03-10T19:27:15.686" v="21327"/>
        <pc:sldMkLst>
          <pc:docMk/>
          <pc:sldMk cId="1415962751" sldId="308"/>
        </pc:sldMkLst>
        <pc:graphicFrameChg chg="mod ord">
          <ac:chgData name="Jennifer Medicus" userId="0817321c-ea94-42e7-8065-a98f50c930e5" providerId="ADAL" clId="{61988B19-9F67-43D0-9E11-9E916507E5A8}" dt="2023-03-10T19:27:15.686" v="21327"/>
          <ac:graphicFrameMkLst>
            <pc:docMk/>
            <pc:sldMk cId="1415962751" sldId="308"/>
            <ac:graphicFrameMk id="12" creationId="{5C9574BB-F569-4E84-9C27-2A1962CA2BA0}"/>
          </ac:graphicFrameMkLst>
        </pc:graphicFrameChg>
      </pc:sldChg>
      <pc:sldChg chg="addSp delSp modSp mod">
        <pc:chgData name="Jennifer Medicus" userId="0817321c-ea94-42e7-8065-a98f50c930e5" providerId="ADAL" clId="{61988B19-9F67-43D0-9E11-9E916507E5A8}" dt="2023-03-10T18:51:04.484" v="17340"/>
        <pc:sldMkLst>
          <pc:docMk/>
          <pc:sldMk cId="3137249006" sldId="309"/>
        </pc:sldMkLst>
        <pc:spChg chg="del mod">
          <ac:chgData name="Jennifer Medicus" userId="0817321c-ea94-42e7-8065-a98f50c930e5" providerId="ADAL" clId="{61988B19-9F67-43D0-9E11-9E916507E5A8}" dt="2023-03-10T18:50:52.418" v="17336" actId="21"/>
          <ac:spMkLst>
            <pc:docMk/>
            <pc:sldMk cId="3137249006" sldId="309"/>
            <ac:spMk id="3" creationId="{9325A87B-98AF-B74A-50DA-3285C3626A6C}"/>
          </ac:spMkLst>
        </pc:spChg>
        <pc:spChg chg="mod">
          <ac:chgData name="Jennifer Medicus" userId="0817321c-ea94-42e7-8065-a98f50c930e5" providerId="ADAL" clId="{61988B19-9F67-43D0-9E11-9E916507E5A8}" dt="2023-03-09T23:56:33.947" v="5348" actId="962"/>
          <ac:spMkLst>
            <pc:docMk/>
            <pc:sldMk cId="3137249006" sldId="309"/>
            <ac:spMk id="24" creationId="{932E57D1-B410-E7CB-CDD5-04054CEDAF28}"/>
          </ac:spMkLst>
        </pc:spChg>
        <pc:spChg chg="mod">
          <ac:chgData name="Jennifer Medicus" userId="0817321c-ea94-42e7-8065-a98f50c930e5" providerId="ADAL" clId="{61988B19-9F67-43D0-9E11-9E916507E5A8}" dt="2023-03-09T23:56:30.654" v="5347" actId="962"/>
          <ac:spMkLst>
            <pc:docMk/>
            <pc:sldMk cId="3137249006" sldId="309"/>
            <ac:spMk id="26" creationId="{8F3ADC26-4129-8C05-5395-BC01E347D441}"/>
          </ac:spMkLst>
        </pc:spChg>
        <pc:spChg chg="add del mod">
          <ac:chgData name="Jennifer Medicus" userId="0817321c-ea94-42e7-8065-a98f50c930e5" providerId="ADAL" clId="{61988B19-9F67-43D0-9E11-9E916507E5A8}" dt="2023-03-09T23:58:08.287" v="5374" actId="962"/>
          <ac:spMkLst>
            <pc:docMk/>
            <pc:sldMk cId="3137249006" sldId="309"/>
            <ac:spMk id="29" creationId="{4C6784FC-54D9-18A5-392C-6E12BE651800}"/>
          </ac:spMkLst>
        </pc:spChg>
        <pc:spChg chg="mod">
          <ac:chgData name="Jennifer Medicus" userId="0817321c-ea94-42e7-8065-a98f50c930e5" providerId="ADAL" clId="{61988B19-9F67-43D0-9E11-9E916507E5A8}" dt="2023-03-09T23:56:15.231" v="5346" actId="962"/>
          <ac:spMkLst>
            <pc:docMk/>
            <pc:sldMk cId="3137249006" sldId="309"/>
            <ac:spMk id="30" creationId="{0173E5E1-81E0-3C76-319C-CD44F1F9295E}"/>
          </ac:spMkLst>
        </pc:spChg>
        <pc:spChg chg="ord">
          <ac:chgData name="Jennifer Medicus" userId="0817321c-ea94-42e7-8065-a98f50c930e5" providerId="ADAL" clId="{61988B19-9F67-43D0-9E11-9E916507E5A8}" dt="2023-03-10T18:50:19.604" v="17334"/>
          <ac:spMkLst>
            <pc:docMk/>
            <pc:sldMk cId="3137249006" sldId="309"/>
            <ac:spMk id="34" creationId="{159C39B8-BE59-D2DD-07D8-15D6FC6591C6}"/>
          </ac:spMkLst>
        </pc:spChg>
        <pc:spChg chg="ord">
          <ac:chgData name="Jennifer Medicus" userId="0817321c-ea94-42e7-8065-a98f50c930e5" providerId="ADAL" clId="{61988B19-9F67-43D0-9E11-9E916507E5A8}" dt="2023-03-10T18:51:04.484" v="17340"/>
          <ac:spMkLst>
            <pc:docMk/>
            <pc:sldMk cId="3137249006" sldId="309"/>
            <ac:spMk id="35" creationId="{239980D6-779C-1C08-1CEE-1D3CCE2D9A82}"/>
          </ac:spMkLst>
        </pc:spChg>
      </pc:sldChg>
      <pc:sldChg chg="modSp mod">
        <pc:chgData name="Jennifer Medicus" userId="0817321c-ea94-42e7-8065-a98f50c930e5" providerId="ADAL" clId="{61988B19-9F67-43D0-9E11-9E916507E5A8}" dt="2023-03-10T19:41:18.642" v="23063" actId="20577"/>
        <pc:sldMkLst>
          <pc:docMk/>
          <pc:sldMk cId="2584822809" sldId="311"/>
        </pc:sldMkLst>
        <pc:spChg chg="mod">
          <ac:chgData name="Jennifer Medicus" userId="0817321c-ea94-42e7-8065-a98f50c930e5" providerId="ADAL" clId="{61988B19-9F67-43D0-9E11-9E916507E5A8}" dt="2023-03-10T19:41:18.642" v="23063" actId="20577"/>
          <ac:spMkLst>
            <pc:docMk/>
            <pc:sldMk cId="2584822809" sldId="311"/>
            <ac:spMk id="2" creationId="{3969D76E-1B72-413E-9E89-EAFB2F6AA971}"/>
          </ac:spMkLst>
        </pc:spChg>
        <pc:spChg chg="mod">
          <ac:chgData name="Jennifer Medicus" userId="0817321c-ea94-42e7-8065-a98f50c930e5" providerId="ADAL" clId="{61988B19-9F67-43D0-9E11-9E916507E5A8}" dt="2023-03-09T23:57:09.161" v="5353" actId="962"/>
          <ac:spMkLst>
            <pc:docMk/>
            <pc:sldMk cId="2584822809" sldId="311"/>
            <ac:spMk id="9" creationId="{D729FB76-BD7E-6A14-6A2F-E24A222FBAB3}"/>
          </ac:spMkLst>
        </pc:spChg>
        <pc:spChg chg="mod">
          <ac:chgData name="Jennifer Medicus" userId="0817321c-ea94-42e7-8065-a98f50c930e5" providerId="ADAL" clId="{61988B19-9F67-43D0-9E11-9E916507E5A8}" dt="2023-03-09T23:56:47.253" v="5350" actId="962"/>
          <ac:spMkLst>
            <pc:docMk/>
            <pc:sldMk cId="2584822809" sldId="311"/>
            <ac:spMk id="10" creationId="{3001615E-4BF5-0086-0A8A-7B127AA6148D}"/>
          </ac:spMkLst>
        </pc:spChg>
        <pc:spChg chg="mod">
          <ac:chgData name="Jennifer Medicus" userId="0817321c-ea94-42e7-8065-a98f50c930e5" providerId="ADAL" clId="{61988B19-9F67-43D0-9E11-9E916507E5A8}" dt="2023-03-09T23:57:05.528" v="5352" actId="962"/>
          <ac:spMkLst>
            <pc:docMk/>
            <pc:sldMk cId="2584822809" sldId="311"/>
            <ac:spMk id="11" creationId="{A55D11BD-A467-05C2-C19D-7C58E8127C5A}"/>
          </ac:spMkLst>
        </pc:spChg>
        <pc:spChg chg="mod">
          <ac:chgData name="Jennifer Medicus" userId="0817321c-ea94-42e7-8065-a98f50c930e5" providerId="ADAL" clId="{61988B19-9F67-43D0-9E11-9E916507E5A8}" dt="2023-03-09T23:56:59.014" v="5351" actId="962"/>
          <ac:spMkLst>
            <pc:docMk/>
            <pc:sldMk cId="2584822809" sldId="311"/>
            <ac:spMk id="12" creationId="{C1C80667-4094-8C04-A356-9521F9D2DA76}"/>
          </ac:spMkLst>
        </pc:spChg>
      </pc:sldChg>
      <pc:sldChg chg="modSp mod">
        <pc:chgData name="Jennifer Medicus" userId="0817321c-ea94-42e7-8065-a98f50c930e5" providerId="ADAL" clId="{61988B19-9F67-43D0-9E11-9E916507E5A8}" dt="2023-03-10T18:51:50.881" v="17342"/>
        <pc:sldMkLst>
          <pc:docMk/>
          <pc:sldMk cId="679865808" sldId="312"/>
        </pc:sldMkLst>
        <pc:spChg chg="ord">
          <ac:chgData name="Jennifer Medicus" userId="0817321c-ea94-42e7-8065-a98f50c930e5" providerId="ADAL" clId="{61988B19-9F67-43D0-9E11-9E916507E5A8}" dt="2023-03-10T18:51:50.881" v="17342"/>
          <ac:spMkLst>
            <pc:docMk/>
            <pc:sldMk cId="679865808" sldId="312"/>
            <ac:spMk id="10" creationId="{A8D9A2B6-5268-1CF8-2622-7264C4363726}"/>
          </ac:spMkLst>
        </pc:spChg>
        <pc:spChg chg="mod">
          <ac:chgData name="Jennifer Medicus" userId="0817321c-ea94-42e7-8065-a98f50c930e5" providerId="ADAL" clId="{61988B19-9F67-43D0-9E11-9E916507E5A8}" dt="2023-03-10T00:02:25.633" v="6588" actId="962"/>
          <ac:spMkLst>
            <pc:docMk/>
            <pc:sldMk cId="679865808" sldId="312"/>
            <ac:spMk id="11" creationId="{E1165998-407F-CCAC-F5C8-0E6FCF020C39}"/>
          </ac:spMkLst>
        </pc:spChg>
        <pc:spChg chg="mod">
          <ac:chgData name="Jennifer Medicus" userId="0817321c-ea94-42e7-8065-a98f50c930e5" providerId="ADAL" clId="{61988B19-9F67-43D0-9E11-9E916507E5A8}" dt="2023-03-10T00:02:27.979" v="6589" actId="962"/>
          <ac:spMkLst>
            <pc:docMk/>
            <pc:sldMk cId="679865808" sldId="312"/>
            <ac:spMk id="12" creationId="{B7695078-CB8B-9B47-4E7B-C72B4B095668}"/>
          </ac:spMkLst>
        </pc:spChg>
      </pc:sldChg>
      <pc:sldChg chg="modSp mod">
        <pc:chgData name="Jennifer Medicus" userId="0817321c-ea94-42e7-8065-a98f50c930e5" providerId="ADAL" clId="{61988B19-9F67-43D0-9E11-9E916507E5A8}" dt="2023-03-10T18:16:43.334" v="10809" actId="962"/>
        <pc:sldMkLst>
          <pc:docMk/>
          <pc:sldMk cId="2992823226" sldId="316"/>
        </pc:sldMkLst>
        <pc:picChg chg="mod">
          <ac:chgData name="Jennifer Medicus" userId="0817321c-ea94-42e7-8065-a98f50c930e5" providerId="ADAL" clId="{61988B19-9F67-43D0-9E11-9E916507E5A8}" dt="2023-03-10T18:16:43.334" v="10809" actId="962"/>
          <ac:picMkLst>
            <pc:docMk/>
            <pc:sldMk cId="2992823226" sldId="316"/>
            <ac:picMk id="6" creationId="{8CD5F9EE-E11E-ECC7-D6AC-0C5EFAA887BD}"/>
          </ac:picMkLst>
        </pc:picChg>
      </pc:sldChg>
      <pc:sldChg chg="modSp mod">
        <pc:chgData name="Jennifer Medicus" userId="0817321c-ea94-42e7-8065-a98f50c930e5" providerId="ADAL" clId="{61988B19-9F67-43D0-9E11-9E916507E5A8}" dt="2023-03-10T19:33:16.535" v="22672" actId="962"/>
        <pc:sldMkLst>
          <pc:docMk/>
          <pc:sldMk cId="579456181" sldId="317"/>
        </pc:sldMkLst>
        <pc:graphicFrameChg chg="mod">
          <ac:chgData name="Jennifer Medicus" userId="0817321c-ea94-42e7-8065-a98f50c930e5" providerId="ADAL" clId="{61988B19-9F67-43D0-9E11-9E916507E5A8}" dt="2023-03-10T19:33:16.535" v="22672" actId="962"/>
          <ac:graphicFrameMkLst>
            <pc:docMk/>
            <pc:sldMk cId="579456181" sldId="317"/>
            <ac:graphicFrameMk id="4" creationId="{05839E6A-C68A-4AFF-B3A3-CD7390D369EE}"/>
          </ac:graphicFrameMkLst>
        </pc:graphicFrameChg>
      </pc:sldChg>
      <pc:sldChg chg="modSp mod">
        <pc:chgData name="Jennifer Medicus" userId="0817321c-ea94-42e7-8065-a98f50c930e5" providerId="ADAL" clId="{61988B19-9F67-43D0-9E11-9E916507E5A8}" dt="2023-03-10T19:30:47.837" v="22254" actId="962"/>
        <pc:sldMkLst>
          <pc:docMk/>
          <pc:sldMk cId="2660225167" sldId="318"/>
        </pc:sldMkLst>
        <pc:graphicFrameChg chg="mod">
          <ac:chgData name="Jennifer Medicus" userId="0817321c-ea94-42e7-8065-a98f50c930e5" providerId="ADAL" clId="{61988B19-9F67-43D0-9E11-9E916507E5A8}" dt="2023-03-10T19:30:47.837" v="22254" actId="962"/>
          <ac:graphicFrameMkLst>
            <pc:docMk/>
            <pc:sldMk cId="2660225167" sldId="318"/>
            <ac:graphicFrameMk id="4" creationId="{7620D4C4-65C0-48DE-A277-6A8E2571CE40}"/>
          </ac:graphicFrameMkLst>
        </pc:graphicFrameChg>
      </pc:sldChg>
      <pc:sldChg chg="modSp mod">
        <pc:chgData name="Jennifer Medicus" userId="0817321c-ea94-42e7-8065-a98f50c930e5" providerId="ADAL" clId="{61988B19-9F67-43D0-9E11-9E916507E5A8}" dt="2023-03-10T18:41:14.843" v="14267" actId="962"/>
        <pc:sldMkLst>
          <pc:docMk/>
          <pc:sldMk cId="3811630874" sldId="321"/>
        </pc:sldMkLst>
        <pc:picChg chg="mod">
          <ac:chgData name="Jennifer Medicus" userId="0817321c-ea94-42e7-8065-a98f50c930e5" providerId="ADAL" clId="{61988B19-9F67-43D0-9E11-9E916507E5A8}" dt="2023-03-10T18:41:14.843" v="14267" actId="962"/>
          <ac:picMkLst>
            <pc:docMk/>
            <pc:sldMk cId="3811630874" sldId="321"/>
            <ac:picMk id="5" creationId="{B9417384-97BF-4F25-B9AE-283FC8CD9C6E}"/>
          </ac:picMkLst>
        </pc:picChg>
      </pc:sldChg>
      <pc:sldChg chg="modSp mod">
        <pc:chgData name="Jennifer Medicus" userId="0817321c-ea94-42e7-8065-a98f50c930e5" providerId="ADAL" clId="{61988B19-9F67-43D0-9E11-9E916507E5A8}" dt="2023-03-10T19:33:05.298" v="22638" actId="962"/>
        <pc:sldMkLst>
          <pc:docMk/>
          <pc:sldMk cId="2634150925" sldId="322"/>
        </pc:sldMkLst>
        <pc:graphicFrameChg chg="mod">
          <ac:chgData name="Jennifer Medicus" userId="0817321c-ea94-42e7-8065-a98f50c930e5" providerId="ADAL" clId="{61988B19-9F67-43D0-9E11-9E916507E5A8}" dt="2023-03-10T19:33:05.298" v="22638" actId="962"/>
          <ac:graphicFrameMkLst>
            <pc:docMk/>
            <pc:sldMk cId="2634150925" sldId="322"/>
            <ac:graphicFrameMk id="4" creationId="{3D3702EA-9B93-4DEE-8372-583B00441E15}"/>
          </ac:graphicFrameMkLst>
        </pc:graphicFrameChg>
      </pc:sldChg>
      <pc:sldChg chg="modSp mod">
        <pc:chgData name="Jennifer Medicus" userId="0817321c-ea94-42e7-8065-a98f50c930e5" providerId="ADAL" clId="{61988B19-9F67-43D0-9E11-9E916507E5A8}" dt="2023-03-10T18:23:22.813" v="12329" actId="962"/>
        <pc:sldMkLst>
          <pc:docMk/>
          <pc:sldMk cId="2527146235" sldId="323"/>
        </pc:sldMkLst>
        <pc:picChg chg="mod">
          <ac:chgData name="Jennifer Medicus" userId="0817321c-ea94-42e7-8065-a98f50c930e5" providerId="ADAL" clId="{61988B19-9F67-43D0-9E11-9E916507E5A8}" dt="2023-03-10T18:23:22.813" v="12329" actId="962"/>
          <ac:picMkLst>
            <pc:docMk/>
            <pc:sldMk cId="2527146235" sldId="323"/>
            <ac:picMk id="4" creationId="{569C9AC0-2EAF-4417-97B6-5625A7B22BC2}"/>
          </ac:picMkLst>
        </pc:picChg>
      </pc:sldChg>
      <pc:sldChg chg="modSp mod">
        <pc:chgData name="Jennifer Medicus" userId="0817321c-ea94-42e7-8065-a98f50c930e5" providerId="ADAL" clId="{61988B19-9F67-43D0-9E11-9E916507E5A8}" dt="2023-03-10T19:36:03.219" v="22949" actId="962"/>
        <pc:sldMkLst>
          <pc:docMk/>
          <pc:sldMk cId="3941458460" sldId="324"/>
        </pc:sldMkLst>
        <pc:graphicFrameChg chg="mod">
          <ac:chgData name="Jennifer Medicus" userId="0817321c-ea94-42e7-8065-a98f50c930e5" providerId="ADAL" clId="{61988B19-9F67-43D0-9E11-9E916507E5A8}" dt="2023-03-10T19:36:03.219" v="22949" actId="962"/>
          <ac:graphicFrameMkLst>
            <pc:docMk/>
            <pc:sldMk cId="3941458460" sldId="324"/>
            <ac:graphicFrameMk id="4" creationId="{CD812A54-5559-4FA6-8EB2-9F6E4C90BA3B}"/>
          </ac:graphicFrameMkLst>
        </pc:graphicFrameChg>
      </pc:sldChg>
      <pc:sldChg chg="modSp mod">
        <pc:chgData name="Jennifer Medicus" userId="0817321c-ea94-42e7-8065-a98f50c930e5" providerId="ADAL" clId="{61988B19-9F67-43D0-9E11-9E916507E5A8}" dt="2023-03-10T18:40:43.484" v="14265" actId="962"/>
        <pc:sldMkLst>
          <pc:docMk/>
          <pc:sldMk cId="2590956052" sldId="326"/>
        </pc:sldMkLst>
        <pc:picChg chg="mod">
          <ac:chgData name="Jennifer Medicus" userId="0817321c-ea94-42e7-8065-a98f50c930e5" providerId="ADAL" clId="{61988B19-9F67-43D0-9E11-9E916507E5A8}" dt="2023-03-10T18:40:43.484" v="14265" actId="962"/>
          <ac:picMkLst>
            <pc:docMk/>
            <pc:sldMk cId="2590956052" sldId="326"/>
            <ac:picMk id="4" creationId="{DAF93117-76A5-4F3D-96AB-60613DC20E42}"/>
          </ac:picMkLst>
        </pc:picChg>
      </pc:sldChg>
      <pc:sldChg chg="modSp mod">
        <pc:chgData name="Jennifer Medicus" userId="0817321c-ea94-42e7-8065-a98f50c930e5" providerId="ADAL" clId="{61988B19-9F67-43D0-9E11-9E916507E5A8}" dt="2023-03-10T19:24:13.887" v="20447" actId="962"/>
        <pc:sldMkLst>
          <pc:docMk/>
          <pc:sldMk cId="112825719" sldId="331"/>
        </pc:sldMkLst>
        <pc:graphicFrameChg chg="mod">
          <ac:chgData name="Jennifer Medicus" userId="0817321c-ea94-42e7-8065-a98f50c930e5" providerId="ADAL" clId="{61988B19-9F67-43D0-9E11-9E916507E5A8}" dt="2023-03-10T19:24:13.887" v="20447" actId="962"/>
          <ac:graphicFrameMkLst>
            <pc:docMk/>
            <pc:sldMk cId="112825719" sldId="331"/>
            <ac:graphicFrameMk id="4" creationId="{FE419E1B-6DC1-43D1-AEEE-F8C6B6353B37}"/>
          </ac:graphicFrameMkLst>
        </pc:graphicFrameChg>
      </pc:sldChg>
      <pc:sldChg chg="modSp mod">
        <pc:chgData name="Jennifer Medicus" userId="0817321c-ea94-42e7-8065-a98f50c930e5" providerId="ADAL" clId="{61988B19-9F67-43D0-9E11-9E916507E5A8}" dt="2023-03-10T19:25:26.671" v="20787" actId="962"/>
        <pc:sldMkLst>
          <pc:docMk/>
          <pc:sldMk cId="3892763170" sldId="332"/>
        </pc:sldMkLst>
        <pc:graphicFrameChg chg="mod">
          <ac:chgData name="Jennifer Medicus" userId="0817321c-ea94-42e7-8065-a98f50c930e5" providerId="ADAL" clId="{61988B19-9F67-43D0-9E11-9E916507E5A8}" dt="2023-03-10T19:25:26.671" v="20787" actId="962"/>
          <ac:graphicFrameMkLst>
            <pc:docMk/>
            <pc:sldMk cId="3892763170" sldId="332"/>
            <ac:graphicFrameMk id="4" creationId="{FE419E1B-6DC1-43D1-AEEE-F8C6B6353B37}"/>
          </ac:graphicFrameMkLst>
        </pc:graphicFrameChg>
      </pc:sldChg>
      <pc:sldChg chg="modSp mod">
        <pc:chgData name="Jennifer Medicus" userId="0817321c-ea94-42e7-8065-a98f50c930e5" providerId="ADAL" clId="{61988B19-9F67-43D0-9E11-9E916507E5A8}" dt="2023-03-10T19:41:35.131" v="23071" actId="20577"/>
        <pc:sldMkLst>
          <pc:docMk/>
          <pc:sldMk cId="3273132671" sldId="334"/>
        </pc:sldMkLst>
        <pc:spChg chg="mod">
          <ac:chgData name="Jennifer Medicus" userId="0817321c-ea94-42e7-8065-a98f50c930e5" providerId="ADAL" clId="{61988B19-9F67-43D0-9E11-9E916507E5A8}" dt="2023-03-10T19:41:35.131" v="23071" actId="20577"/>
          <ac:spMkLst>
            <pc:docMk/>
            <pc:sldMk cId="3273132671" sldId="334"/>
            <ac:spMk id="2" creationId="{0069AFF9-E94C-430B-A728-8B7F08124C3B}"/>
          </ac:spMkLst>
        </pc:spChg>
        <pc:graphicFrameChg chg="mod">
          <ac:chgData name="Jennifer Medicus" userId="0817321c-ea94-42e7-8065-a98f50c930e5" providerId="ADAL" clId="{61988B19-9F67-43D0-9E11-9E916507E5A8}" dt="2023-03-10T18:05:55.797" v="8073" actId="962"/>
          <ac:graphicFrameMkLst>
            <pc:docMk/>
            <pc:sldMk cId="3273132671" sldId="334"/>
            <ac:graphicFrameMk id="12" creationId="{734D15D0-EE86-53E7-D9E0-B21ABEEAED87}"/>
          </ac:graphicFrameMkLst>
        </pc:graphicFrameChg>
      </pc:sldChg>
      <pc:sldChg chg="modSp mod">
        <pc:chgData name="Jennifer Medicus" userId="0817321c-ea94-42e7-8065-a98f50c930e5" providerId="ADAL" clId="{61988B19-9F67-43D0-9E11-9E916507E5A8}" dt="2023-03-10T19:31:45.775" v="22592" actId="962"/>
        <pc:sldMkLst>
          <pc:docMk/>
          <pc:sldMk cId="747717004" sldId="335"/>
        </pc:sldMkLst>
        <pc:graphicFrameChg chg="mod">
          <ac:chgData name="Jennifer Medicus" userId="0817321c-ea94-42e7-8065-a98f50c930e5" providerId="ADAL" clId="{61988B19-9F67-43D0-9E11-9E916507E5A8}" dt="2023-03-10T19:31:45.775" v="22592" actId="962"/>
          <ac:graphicFrameMkLst>
            <pc:docMk/>
            <pc:sldMk cId="747717004" sldId="335"/>
            <ac:graphicFrameMk id="4" creationId="{7620D4C4-65C0-48DE-A277-6A8E2571CE40}"/>
          </ac:graphicFrameMkLst>
        </pc:graphicFrameChg>
      </pc:sldChg>
      <pc:sldChg chg="modSp mod">
        <pc:chgData name="Jennifer Medicus" userId="0817321c-ea94-42e7-8065-a98f50c930e5" providerId="ADAL" clId="{61988B19-9F67-43D0-9E11-9E916507E5A8}" dt="2023-03-10T18:24:33.036" v="12683" actId="962"/>
        <pc:sldMkLst>
          <pc:docMk/>
          <pc:sldMk cId="3532424792" sldId="341"/>
        </pc:sldMkLst>
        <pc:picChg chg="mod">
          <ac:chgData name="Jennifer Medicus" userId="0817321c-ea94-42e7-8065-a98f50c930e5" providerId="ADAL" clId="{61988B19-9F67-43D0-9E11-9E916507E5A8}" dt="2023-03-10T18:24:33.036" v="12683" actId="962"/>
          <ac:picMkLst>
            <pc:docMk/>
            <pc:sldMk cId="3532424792" sldId="341"/>
            <ac:picMk id="6" creationId="{9AC4236A-30DE-327D-3D3A-A3685398A6D8}"/>
          </ac:picMkLst>
        </pc:picChg>
      </pc:sldChg>
      <pc:sldChg chg="modSp mod">
        <pc:chgData name="Jennifer Medicus" userId="0817321c-ea94-42e7-8065-a98f50c930e5" providerId="ADAL" clId="{61988B19-9F67-43D0-9E11-9E916507E5A8}" dt="2023-03-10T18:52:10.605" v="17343"/>
        <pc:sldMkLst>
          <pc:docMk/>
          <pc:sldMk cId="3541868590" sldId="345"/>
        </pc:sldMkLst>
        <pc:spChg chg="ord">
          <ac:chgData name="Jennifer Medicus" userId="0817321c-ea94-42e7-8065-a98f50c930e5" providerId="ADAL" clId="{61988B19-9F67-43D0-9E11-9E916507E5A8}" dt="2023-03-10T18:52:10.605" v="17343"/>
          <ac:spMkLst>
            <pc:docMk/>
            <pc:sldMk cId="3541868590" sldId="345"/>
            <ac:spMk id="5" creationId="{6D784AED-8DA8-68A9-C0D2-06282F04334D}"/>
          </ac:spMkLst>
        </pc:spChg>
        <pc:graphicFrameChg chg="mod">
          <ac:chgData name="Jennifer Medicus" userId="0817321c-ea94-42e7-8065-a98f50c930e5" providerId="ADAL" clId="{61988B19-9F67-43D0-9E11-9E916507E5A8}" dt="2023-03-10T18:49:53.247" v="17329" actId="962"/>
          <ac:graphicFrameMkLst>
            <pc:docMk/>
            <pc:sldMk cId="3541868590" sldId="345"/>
            <ac:graphicFrameMk id="4" creationId="{5AC3F8D7-CBA3-312B-5C21-6839278F486E}"/>
          </ac:graphicFrameMkLst>
        </pc:graphicFrameChg>
      </pc:sldChg>
      <pc:sldChg chg="modSp mod">
        <pc:chgData name="Jennifer Medicus" userId="0817321c-ea94-42e7-8065-a98f50c930e5" providerId="ADAL" clId="{61988B19-9F67-43D0-9E11-9E916507E5A8}" dt="2023-03-10T18:52:47.153" v="17344"/>
        <pc:sldMkLst>
          <pc:docMk/>
          <pc:sldMk cId="1351762883" sldId="346"/>
        </pc:sldMkLst>
        <pc:graphicFrameChg chg="mod ord">
          <ac:chgData name="Jennifer Medicus" userId="0817321c-ea94-42e7-8065-a98f50c930e5" providerId="ADAL" clId="{61988B19-9F67-43D0-9E11-9E916507E5A8}" dt="2023-03-10T18:52:47.153" v="17344"/>
          <ac:graphicFrameMkLst>
            <pc:docMk/>
            <pc:sldMk cId="1351762883" sldId="346"/>
            <ac:graphicFrameMk id="4" creationId="{52D75DC0-8372-1411-A81E-CF91EB80BE43}"/>
          </ac:graphicFrameMkLst>
        </pc:graphicFrameChg>
      </pc:sldChg>
      <pc:sldChg chg="modSp mod">
        <pc:chgData name="Jennifer Medicus" userId="0817321c-ea94-42e7-8065-a98f50c930e5" providerId="ADAL" clId="{61988B19-9F67-43D0-9E11-9E916507E5A8}" dt="2023-03-10T19:40:09.833" v="22993" actId="20577"/>
        <pc:sldMkLst>
          <pc:docMk/>
          <pc:sldMk cId="3036288815" sldId="347"/>
        </pc:sldMkLst>
        <pc:spChg chg="mod">
          <ac:chgData name="Jennifer Medicus" userId="0817321c-ea94-42e7-8065-a98f50c930e5" providerId="ADAL" clId="{61988B19-9F67-43D0-9E11-9E916507E5A8}" dt="2023-03-10T19:40:09.833" v="22993" actId="20577"/>
          <ac:spMkLst>
            <pc:docMk/>
            <pc:sldMk cId="3036288815" sldId="347"/>
            <ac:spMk id="2" creationId="{1DBB79C9-CDBF-4888-807A-5C8DBE7A2BCF}"/>
          </ac:spMkLst>
        </pc:spChg>
      </pc:sldChg>
      <pc:sldChg chg="modSp">
        <pc:chgData name="Jennifer Medicus" userId="0817321c-ea94-42e7-8065-a98f50c930e5" providerId="ADAL" clId="{61988B19-9F67-43D0-9E11-9E916507E5A8}" dt="2023-03-09T23:56:13.242" v="5345" actId="962"/>
        <pc:sldMkLst>
          <pc:docMk/>
          <pc:sldMk cId="1758168511" sldId="349"/>
        </pc:sldMkLst>
        <pc:graphicFrameChg chg="mod">
          <ac:chgData name="Jennifer Medicus" userId="0817321c-ea94-42e7-8065-a98f50c930e5" providerId="ADAL" clId="{61988B19-9F67-43D0-9E11-9E916507E5A8}" dt="2023-03-09T23:56:13.242" v="5345" actId="962"/>
          <ac:graphicFrameMkLst>
            <pc:docMk/>
            <pc:sldMk cId="1758168511" sldId="349"/>
            <ac:graphicFrameMk id="4" creationId="{A4787379-3764-26C5-16C9-29C9A11B4984}"/>
          </ac:graphicFrameMkLst>
        </pc:graphicFrameChg>
      </pc:sldChg>
      <pc:sldChg chg="modSp mod">
        <pc:chgData name="Jennifer Medicus" userId="0817321c-ea94-42e7-8065-a98f50c930e5" providerId="ADAL" clId="{61988B19-9F67-43D0-9E11-9E916507E5A8}" dt="2023-03-10T19:40:03.819" v="22985" actId="20577"/>
        <pc:sldMkLst>
          <pc:docMk/>
          <pc:sldMk cId="4152703830" sldId="351"/>
        </pc:sldMkLst>
        <pc:spChg chg="mod">
          <ac:chgData name="Jennifer Medicus" userId="0817321c-ea94-42e7-8065-a98f50c930e5" providerId="ADAL" clId="{61988B19-9F67-43D0-9E11-9E916507E5A8}" dt="2023-03-10T19:40:03.819" v="22985" actId="20577"/>
          <ac:spMkLst>
            <pc:docMk/>
            <pc:sldMk cId="4152703830" sldId="351"/>
            <ac:spMk id="2" creationId="{1DBB79C9-CDBF-4888-807A-5C8DBE7A2BCF}"/>
          </ac:spMkLst>
        </pc:spChg>
      </pc:sldChg>
      <pc:sldChg chg="modSp">
        <pc:chgData name="Jennifer Medicus" userId="0817321c-ea94-42e7-8065-a98f50c930e5" providerId="ADAL" clId="{61988B19-9F67-43D0-9E11-9E916507E5A8}" dt="2023-03-09T23:56:13.242" v="5345" actId="962"/>
        <pc:sldMkLst>
          <pc:docMk/>
          <pc:sldMk cId="2475297112" sldId="352"/>
        </pc:sldMkLst>
        <pc:graphicFrameChg chg="mod">
          <ac:chgData name="Jennifer Medicus" userId="0817321c-ea94-42e7-8065-a98f50c930e5" providerId="ADAL" clId="{61988B19-9F67-43D0-9E11-9E916507E5A8}" dt="2023-03-09T23:56:13.242" v="5345" actId="962"/>
          <ac:graphicFrameMkLst>
            <pc:docMk/>
            <pc:sldMk cId="2475297112" sldId="352"/>
            <ac:graphicFrameMk id="4" creationId="{B3E3B5D2-2CAC-BAF9-9CFB-9D695B269FC0}"/>
          </ac:graphicFrameMkLst>
        </pc:graphicFrameChg>
      </pc:sldChg>
      <pc:sldChg chg="modSp mod">
        <pc:chgData name="Jennifer Medicus" userId="0817321c-ea94-42e7-8065-a98f50c930e5" providerId="ADAL" clId="{61988B19-9F67-43D0-9E11-9E916507E5A8}" dt="2023-03-10T19:41:09.972" v="23052" actId="20577"/>
        <pc:sldMkLst>
          <pc:docMk/>
          <pc:sldMk cId="1781658545" sldId="353"/>
        </pc:sldMkLst>
        <pc:spChg chg="mod">
          <ac:chgData name="Jennifer Medicus" userId="0817321c-ea94-42e7-8065-a98f50c930e5" providerId="ADAL" clId="{61988B19-9F67-43D0-9E11-9E916507E5A8}" dt="2023-03-10T19:41:09.972" v="23052" actId="20577"/>
          <ac:spMkLst>
            <pc:docMk/>
            <pc:sldMk cId="1781658545" sldId="353"/>
            <ac:spMk id="2" creationId="{3969D76E-1B72-413E-9E89-EAFB2F6AA971}"/>
          </ac:spMkLst>
        </pc:spChg>
        <pc:spChg chg="mod">
          <ac:chgData name="Jennifer Medicus" userId="0817321c-ea94-42e7-8065-a98f50c930e5" providerId="ADAL" clId="{61988B19-9F67-43D0-9E11-9E916507E5A8}" dt="2023-03-10T00:02:06.320" v="6585" actId="962"/>
          <ac:spMkLst>
            <pc:docMk/>
            <pc:sldMk cId="1781658545" sldId="353"/>
            <ac:spMk id="3" creationId="{574F5B3F-80E0-2B69-C933-AD5A309AB506}"/>
          </ac:spMkLst>
        </pc:spChg>
        <pc:spChg chg="mod">
          <ac:chgData name="Jennifer Medicus" userId="0817321c-ea94-42e7-8065-a98f50c930e5" providerId="ADAL" clId="{61988B19-9F67-43D0-9E11-9E916507E5A8}" dt="2023-03-09T23:56:41.598" v="5349" actId="962"/>
          <ac:spMkLst>
            <pc:docMk/>
            <pc:sldMk cId="1781658545" sldId="353"/>
            <ac:spMk id="12" creationId="{11CC8427-BF9A-B837-49DE-88E27FB88E17}"/>
          </ac:spMkLst>
        </pc:spChg>
        <pc:spChg chg="mod">
          <ac:chgData name="Jennifer Medicus" userId="0817321c-ea94-42e7-8065-a98f50c930e5" providerId="ADAL" clId="{61988B19-9F67-43D0-9E11-9E916507E5A8}" dt="2023-03-10T00:02:09.869" v="6586" actId="962"/>
          <ac:spMkLst>
            <pc:docMk/>
            <pc:sldMk cId="1781658545" sldId="353"/>
            <ac:spMk id="13" creationId="{30970B06-9E45-1B92-979A-67165062C5EB}"/>
          </ac:spMkLst>
        </pc:spChg>
        <pc:spChg chg="mod">
          <ac:chgData name="Jennifer Medicus" userId="0817321c-ea94-42e7-8065-a98f50c930e5" providerId="ADAL" clId="{61988B19-9F67-43D0-9E11-9E916507E5A8}" dt="2023-03-10T00:02:12.897" v="6587" actId="962"/>
          <ac:spMkLst>
            <pc:docMk/>
            <pc:sldMk cId="1781658545" sldId="353"/>
            <ac:spMk id="14" creationId="{4E77C70B-D70E-0437-C4EF-D075B9D49787}"/>
          </ac:spMkLst>
        </pc:spChg>
      </pc:sldChg>
      <pc:sldChg chg="modSp mod">
        <pc:chgData name="Jennifer Medicus" userId="0817321c-ea94-42e7-8065-a98f50c930e5" providerId="ADAL" clId="{61988B19-9F67-43D0-9E11-9E916507E5A8}" dt="2023-03-10T19:41:53.939" v="23075" actId="20577"/>
        <pc:sldMkLst>
          <pc:docMk/>
          <pc:sldMk cId="1936040478" sldId="356"/>
        </pc:sldMkLst>
        <pc:spChg chg="mod">
          <ac:chgData name="Jennifer Medicus" userId="0817321c-ea94-42e7-8065-a98f50c930e5" providerId="ADAL" clId="{61988B19-9F67-43D0-9E11-9E916507E5A8}" dt="2023-03-10T19:41:53.939" v="23075" actId="20577"/>
          <ac:spMkLst>
            <pc:docMk/>
            <pc:sldMk cId="1936040478" sldId="356"/>
            <ac:spMk id="2" creationId="{D000AB9C-F456-4520-855D-5D576C7915AA}"/>
          </ac:spMkLst>
        </pc:spChg>
        <pc:spChg chg="ord">
          <ac:chgData name="Jennifer Medicus" userId="0817321c-ea94-42e7-8065-a98f50c930e5" providerId="ADAL" clId="{61988B19-9F67-43D0-9E11-9E916507E5A8}" dt="2023-03-10T19:27:32.672" v="21328"/>
          <ac:spMkLst>
            <pc:docMk/>
            <pc:sldMk cId="1936040478" sldId="356"/>
            <ac:spMk id="3" creationId="{874DF86B-EC7D-1231-2461-9F668A00B8B3}"/>
          </ac:spMkLst>
        </pc:spChg>
        <pc:graphicFrameChg chg="mod">
          <ac:chgData name="Jennifer Medicus" userId="0817321c-ea94-42e7-8065-a98f50c930e5" providerId="ADAL" clId="{61988B19-9F67-43D0-9E11-9E916507E5A8}" dt="2023-03-10T18:08:40.971" v="9261" actId="962"/>
          <ac:graphicFrameMkLst>
            <pc:docMk/>
            <pc:sldMk cId="1936040478" sldId="356"/>
            <ac:graphicFrameMk id="4" creationId="{D0F7A148-A830-B4BD-DCEC-6B8934BF4BA5}"/>
          </ac:graphicFrameMkLst>
        </pc:graphicFrameChg>
      </pc:sldChg>
      <pc:sldChg chg="modSp">
        <pc:chgData name="Jennifer Medicus" userId="0817321c-ea94-42e7-8065-a98f50c930e5" providerId="ADAL" clId="{61988B19-9F67-43D0-9E11-9E916507E5A8}" dt="2023-03-10T18:18:29.940" v="11721" actId="962"/>
        <pc:sldMkLst>
          <pc:docMk/>
          <pc:sldMk cId="4217492804" sldId="357"/>
        </pc:sldMkLst>
        <pc:graphicFrameChg chg="mod">
          <ac:chgData name="Jennifer Medicus" userId="0817321c-ea94-42e7-8065-a98f50c930e5" providerId="ADAL" clId="{61988B19-9F67-43D0-9E11-9E916507E5A8}" dt="2023-03-10T18:18:29.940" v="11721" actId="962"/>
          <ac:graphicFrameMkLst>
            <pc:docMk/>
            <pc:sldMk cId="4217492804" sldId="357"/>
            <ac:graphicFrameMk id="4" creationId="{23578F75-93D1-ED59-77A4-41897ADD0CC9}"/>
          </ac:graphicFrameMkLst>
        </pc:graphicFrameChg>
      </pc:sldChg>
      <pc:sldChg chg="modSp mod">
        <pc:chgData name="Jennifer Medicus" userId="0817321c-ea94-42e7-8065-a98f50c930e5" providerId="ADAL" clId="{61988B19-9F67-43D0-9E11-9E916507E5A8}" dt="2023-03-10T19:42:19.370" v="23094" actId="20577"/>
        <pc:sldMkLst>
          <pc:docMk/>
          <pc:sldMk cId="3838601019" sldId="358"/>
        </pc:sldMkLst>
        <pc:spChg chg="mod">
          <ac:chgData name="Jennifer Medicus" userId="0817321c-ea94-42e7-8065-a98f50c930e5" providerId="ADAL" clId="{61988B19-9F67-43D0-9E11-9E916507E5A8}" dt="2023-03-10T19:42:19.370" v="23094" actId="20577"/>
          <ac:spMkLst>
            <pc:docMk/>
            <pc:sldMk cId="3838601019" sldId="358"/>
            <ac:spMk id="2" creationId="{D5B9660A-9071-B122-60DD-49EC656A1437}"/>
          </ac:spMkLst>
        </pc:spChg>
        <pc:graphicFrameChg chg="mod">
          <ac:chgData name="Jennifer Medicus" userId="0817321c-ea94-42e7-8065-a98f50c930e5" providerId="ADAL" clId="{61988B19-9F67-43D0-9E11-9E916507E5A8}" dt="2023-03-10T19:36:22.767" v="22950" actId="962"/>
          <ac:graphicFrameMkLst>
            <pc:docMk/>
            <pc:sldMk cId="3838601019" sldId="358"/>
            <ac:graphicFrameMk id="4" creationId="{194C8D13-3F80-50B2-AC04-32E46842CF22}"/>
          </ac:graphicFrameMkLst>
        </pc:graphicFrameChg>
      </pc:sldChg>
      <pc:sldChg chg="modSp mod">
        <pc:chgData name="Jennifer Medicus" userId="0817321c-ea94-42e7-8065-a98f50c930e5" providerId="ADAL" clId="{61988B19-9F67-43D0-9E11-9E916507E5A8}" dt="2023-03-10T19:42:06.121" v="23087" actId="20577"/>
        <pc:sldMkLst>
          <pc:docMk/>
          <pc:sldMk cId="4286724371" sldId="359"/>
        </pc:sldMkLst>
        <pc:spChg chg="mod">
          <ac:chgData name="Jennifer Medicus" userId="0817321c-ea94-42e7-8065-a98f50c930e5" providerId="ADAL" clId="{61988B19-9F67-43D0-9E11-9E916507E5A8}" dt="2023-03-10T19:42:06.121" v="23087" actId="20577"/>
          <ac:spMkLst>
            <pc:docMk/>
            <pc:sldMk cId="4286724371" sldId="359"/>
            <ac:spMk id="2" creationId="{D000AB9C-F456-4520-855D-5D576C7915AA}"/>
          </ac:spMkLst>
        </pc:spChg>
        <pc:graphicFrameChg chg="mod">
          <ac:chgData name="Jennifer Medicus" userId="0817321c-ea94-42e7-8065-a98f50c930e5" providerId="ADAL" clId="{61988B19-9F67-43D0-9E11-9E916507E5A8}" dt="2023-03-10T18:11:41.930" v="10799" actId="962"/>
          <ac:graphicFrameMkLst>
            <pc:docMk/>
            <pc:sldMk cId="4286724371" sldId="359"/>
            <ac:graphicFrameMk id="4" creationId="{D0F7A148-A830-B4BD-DCEC-6B8934BF4BA5}"/>
          </ac:graphicFrameMkLst>
        </pc:graphicFrameChg>
      </pc:sldChg>
    </pc:docChg>
  </pc:docChgLst>
</pc:chgInfo>
</file>

<file path=ppt/diagrams/_rels/data3.xml.rels><?xml version="1.0" encoding="UTF-8" standalone="yes"?>
<Relationships xmlns="http://schemas.openxmlformats.org/package/2006/relationships"><Relationship Id="rId1" Type="http://schemas.openxmlformats.org/officeDocument/2006/relationships/hyperlink" Target="http://www.cdc.gov/healthyweight/assessing/bmi/adult_bmi/english_bmi_calculator/bmi_calculator.html" TargetMode="External"/></Relationships>
</file>

<file path=ppt/diagrams/_rels/data5.xml.rels><?xml version="1.0" encoding="UTF-8" standalone="yes"?>
<Relationships xmlns="http://schemas.openxmlformats.org/package/2006/relationships"><Relationship Id="rId1" Type="http://schemas.openxmlformats.org/officeDocument/2006/relationships/image" Target="../media/image8.jpeg"/></Relationships>
</file>

<file path=ppt/diagrams/_rels/drawing3.xml.rels><?xml version="1.0" encoding="UTF-8" standalone="yes"?>
<Relationships xmlns="http://schemas.openxmlformats.org/package/2006/relationships"><Relationship Id="rId1" Type="http://schemas.openxmlformats.org/officeDocument/2006/relationships/hyperlink" Target="http://www.cdc.gov/healthyweight/assessing/bmi/adult_bmi/english_bmi_calculator/bmi_calculator.html" TargetMode="External"/></Relationships>
</file>

<file path=ppt/diagrams/_rels/drawing5.xml.rels><?xml version="1.0" encoding="UTF-8" standalone="yes"?>
<Relationships xmlns="http://schemas.openxmlformats.org/package/2006/relationships"><Relationship Id="rId1"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5CBE6C-664E-472F-BC02-B2EEB15E3307}" type="doc">
      <dgm:prSet loTypeId="urn:microsoft.com/office/officeart/2005/8/layout/chevron2" loCatId="list" qsTypeId="urn:microsoft.com/office/officeart/2005/8/quickstyle/3d1" qsCatId="3D" csTypeId="urn:microsoft.com/office/officeart/2005/8/colors/accent1_2" csCatId="accent1" phldr="1"/>
      <dgm:spPr/>
      <dgm:t>
        <a:bodyPr/>
        <a:lstStyle/>
        <a:p>
          <a:endParaRPr lang="en-US"/>
        </a:p>
      </dgm:t>
    </dgm:pt>
    <dgm:pt modelId="{2F368ED0-328A-4B8F-B728-3BA354097F77}">
      <dgm:prSet phldrT="[Text]"/>
      <dgm:spPr/>
      <dgm:t>
        <a:bodyPr/>
        <a:lstStyle/>
        <a:p>
          <a:endParaRPr lang="en-US" dirty="0"/>
        </a:p>
      </dgm:t>
    </dgm:pt>
    <dgm:pt modelId="{0DBA0000-7B5B-4562-832D-D579E10E2FA1}" type="parTrans" cxnId="{AB1F7978-ECC0-42D4-BF11-B551FBD6C0D5}">
      <dgm:prSet/>
      <dgm:spPr/>
      <dgm:t>
        <a:bodyPr/>
        <a:lstStyle/>
        <a:p>
          <a:endParaRPr lang="en-US"/>
        </a:p>
      </dgm:t>
    </dgm:pt>
    <dgm:pt modelId="{CAD097E5-7891-40D9-865A-9AB73C9458BD}" type="sibTrans" cxnId="{AB1F7978-ECC0-42D4-BF11-B551FBD6C0D5}">
      <dgm:prSet/>
      <dgm:spPr/>
      <dgm:t>
        <a:bodyPr/>
        <a:lstStyle/>
        <a:p>
          <a:endParaRPr lang="en-US"/>
        </a:p>
      </dgm:t>
    </dgm:pt>
    <dgm:pt modelId="{2F19A4E9-A136-4DE9-BFC9-0B95930A6E1B}">
      <dgm:prSet phldrT="[Text]"/>
      <dgm:spPr/>
      <dgm:t>
        <a:bodyPr/>
        <a:lstStyle/>
        <a:p>
          <a:r>
            <a:rPr lang="en-US" dirty="0"/>
            <a:t>Systematic Review</a:t>
          </a:r>
        </a:p>
      </dgm:t>
    </dgm:pt>
    <dgm:pt modelId="{A4D0F690-824E-43F4-A645-45026C411FD6}" type="parTrans" cxnId="{4CDE552B-659B-418C-AE2C-5196BC7FEF34}">
      <dgm:prSet/>
      <dgm:spPr/>
      <dgm:t>
        <a:bodyPr/>
        <a:lstStyle/>
        <a:p>
          <a:endParaRPr lang="en-US"/>
        </a:p>
      </dgm:t>
    </dgm:pt>
    <dgm:pt modelId="{BD8152D8-4E7B-41A0-B4B1-CE83EB86B356}" type="sibTrans" cxnId="{4CDE552B-659B-418C-AE2C-5196BC7FEF34}">
      <dgm:prSet/>
      <dgm:spPr/>
      <dgm:t>
        <a:bodyPr/>
        <a:lstStyle/>
        <a:p>
          <a:endParaRPr lang="en-US"/>
        </a:p>
      </dgm:t>
    </dgm:pt>
    <dgm:pt modelId="{8A3C421B-E314-4F2D-B52A-740058E2CE31}">
      <dgm:prSet phldrT="[Text]"/>
      <dgm:spPr/>
      <dgm:t>
        <a:bodyPr/>
        <a:lstStyle/>
        <a:p>
          <a:endParaRPr lang="en-US" dirty="0"/>
        </a:p>
      </dgm:t>
    </dgm:pt>
    <dgm:pt modelId="{8F830CDA-EA5D-4528-8221-489B98B32E9C}" type="parTrans" cxnId="{EA967FF6-21E2-43C5-AC04-4877FF622EA8}">
      <dgm:prSet/>
      <dgm:spPr/>
      <dgm:t>
        <a:bodyPr/>
        <a:lstStyle/>
        <a:p>
          <a:endParaRPr lang="en-US"/>
        </a:p>
      </dgm:t>
    </dgm:pt>
    <dgm:pt modelId="{876A935D-1778-483F-9E22-70F5469E1925}" type="sibTrans" cxnId="{EA967FF6-21E2-43C5-AC04-4877FF622EA8}">
      <dgm:prSet/>
      <dgm:spPr/>
      <dgm:t>
        <a:bodyPr/>
        <a:lstStyle/>
        <a:p>
          <a:endParaRPr lang="en-US"/>
        </a:p>
      </dgm:t>
    </dgm:pt>
    <dgm:pt modelId="{3283C909-421F-482C-9706-27B55E1266A3}">
      <dgm:prSet phldrT="[Text]"/>
      <dgm:spPr/>
      <dgm:t>
        <a:bodyPr/>
        <a:lstStyle/>
        <a:p>
          <a:r>
            <a:rPr lang="en-US" dirty="0"/>
            <a:t>Writing Group Develops Draft</a:t>
          </a:r>
        </a:p>
      </dgm:t>
    </dgm:pt>
    <dgm:pt modelId="{05689317-4ACA-42C3-B423-0FE0B5115B29}" type="parTrans" cxnId="{1216E084-C38F-45E6-A853-5D01E29C96AF}">
      <dgm:prSet/>
      <dgm:spPr/>
      <dgm:t>
        <a:bodyPr/>
        <a:lstStyle/>
        <a:p>
          <a:endParaRPr lang="en-US"/>
        </a:p>
      </dgm:t>
    </dgm:pt>
    <dgm:pt modelId="{A01E559F-590A-4AE2-9456-70884AA73ED9}" type="sibTrans" cxnId="{1216E084-C38F-45E6-A853-5D01E29C96AF}">
      <dgm:prSet/>
      <dgm:spPr/>
      <dgm:t>
        <a:bodyPr/>
        <a:lstStyle/>
        <a:p>
          <a:endParaRPr lang="en-US"/>
        </a:p>
      </dgm:t>
    </dgm:pt>
    <dgm:pt modelId="{612BF8AF-7FFC-459A-83F8-3F8AB7081D96}">
      <dgm:prSet phldrT="[Text]"/>
      <dgm:spPr/>
      <dgm:t>
        <a:bodyPr/>
        <a:lstStyle/>
        <a:p>
          <a:r>
            <a:rPr lang="en-US" i="0" dirty="0"/>
            <a:t>Review and Revisions</a:t>
          </a:r>
        </a:p>
      </dgm:t>
    </dgm:pt>
    <dgm:pt modelId="{E63C866C-35EF-4F22-8513-58A6BBDEF84B}" type="parTrans" cxnId="{70BBD492-D8CA-4554-9D46-FB3924F031F9}">
      <dgm:prSet/>
      <dgm:spPr/>
      <dgm:t>
        <a:bodyPr/>
        <a:lstStyle/>
        <a:p>
          <a:endParaRPr lang="en-US"/>
        </a:p>
      </dgm:t>
    </dgm:pt>
    <dgm:pt modelId="{06986C18-3EC1-42E2-A66F-C79047889FE0}" type="sibTrans" cxnId="{70BBD492-D8CA-4554-9D46-FB3924F031F9}">
      <dgm:prSet/>
      <dgm:spPr/>
      <dgm:t>
        <a:bodyPr/>
        <a:lstStyle/>
        <a:p>
          <a:endParaRPr lang="en-US"/>
        </a:p>
      </dgm:t>
    </dgm:pt>
    <dgm:pt modelId="{ABF222BF-0620-4DCE-9B94-26E41DDBD9DE}">
      <dgm:prSet phldrT="[Text]"/>
      <dgm:spPr/>
      <dgm:t>
        <a:bodyPr/>
        <a:lstStyle/>
        <a:p>
          <a:endParaRPr lang="en-US" dirty="0"/>
        </a:p>
        <a:p>
          <a:endParaRPr lang="en-US" dirty="0"/>
        </a:p>
      </dgm:t>
    </dgm:pt>
    <dgm:pt modelId="{463E9CB5-F411-488F-95FA-2D26AE54D106}" type="sibTrans" cxnId="{1EB042B8-51BC-4E13-A543-001963968D6E}">
      <dgm:prSet/>
      <dgm:spPr/>
      <dgm:t>
        <a:bodyPr/>
        <a:lstStyle/>
        <a:p>
          <a:endParaRPr lang="en-US"/>
        </a:p>
      </dgm:t>
    </dgm:pt>
    <dgm:pt modelId="{101110FE-93DB-459B-8C99-1E1D1EC72888}" type="parTrans" cxnId="{1EB042B8-51BC-4E13-A543-001963968D6E}">
      <dgm:prSet/>
      <dgm:spPr/>
      <dgm:t>
        <a:bodyPr/>
        <a:lstStyle/>
        <a:p>
          <a:endParaRPr lang="en-US"/>
        </a:p>
      </dgm:t>
    </dgm:pt>
    <dgm:pt modelId="{980DD6BD-339C-4151-A325-682A4E3ED534}">
      <dgm:prSet phldrT="[Text]"/>
      <dgm:spPr/>
      <dgm:t>
        <a:bodyPr/>
        <a:lstStyle/>
        <a:p>
          <a:r>
            <a:rPr lang="en-US" i="0" dirty="0"/>
            <a:t>APA Assembly and Board of Trustees Approval</a:t>
          </a:r>
        </a:p>
      </dgm:t>
    </dgm:pt>
    <dgm:pt modelId="{42ED07E7-8301-4C72-8AA9-63108FA99706}" type="sibTrans" cxnId="{86D2ED7E-F41D-46FB-ABE1-FA649AF1037F}">
      <dgm:prSet/>
      <dgm:spPr/>
      <dgm:t>
        <a:bodyPr/>
        <a:lstStyle/>
        <a:p>
          <a:endParaRPr lang="en-US"/>
        </a:p>
      </dgm:t>
    </dgm:pt>
    <dgm:pt modelId="{1820FC67-2B1E-4B19-8EE9-24ECB2867407}" type="parTrans" cxnId="{86D2ED7E-F41D-46FB-ABE1-FA649AF1037F}">
      <dgm:prSet/>
      <dgm:spPr/>
      <dgm:t>
        <a:bodyPr/>
        <a:lstStyle/>
        <a:p>
          <a:endParaRPr lang="en-US"/>
        </a:p>
      </dgm:t>
    </dgm:pt>
    <dgm:pt modelId="{9EC303F6-7E47-4E7E-9C4C-ED2A6E4BA362}">
      <dgm:prSet phldrT="[Text]"/>
      <dgm:spPr/>
      <dgm:t>
        <a:bodyPr/>
        <a:lstStyle/>
        <a:p>
          <a:r>
            <a:rPr lang="en-US" dirty="0"/>
            <a:t>Expert Survey</a:t>
          </a:r>
        </a:p>
      </dgm:t>
    </dgm:pt>
    <dgm:pt modelId="{ED5D8FA1-9F73-48E6-8420-653456FC51AB}" type="parTrans" cxnId="{049167E8-E2AF-4AC8-B9B4-C9E2CF034F90}">
      <dgm:prSet/>
      <dgm:spPr/>
      <dgm:t>
        <a:bodyPr/>
        <a:lstStyle/>
        <a:p>
          <a:endParaRPr lang="en-US"/>
        </a:p>
      </dgm:t>
    </dgm:pt>
    <dgm:pt modelId="{C43F3BFA-F25E-43A9-8B67-B0E131884135}" type="sibTrans" cxnId="{049167E8-E2AF-4AC8-B9B4-C9E2CF034F90}">
      <dgm:prSet/>
      <dgm:spPr/>
      <dgm:t>
        <a:bodyPr/>
        <a:lstStyle/>
        <a:p>
          <a:endParaRPr lang="en-US"/>
        </a:p>
      </dgm:t>
    </dgm:pt>
    <dgm:pt modelId="{8B9B96DD-451D-415A-A41C-F398040FACC1}" type="pres">
      <dgm:prSet presAssocID="{A25CBE6C-664E-472F-BC02-B2EEB15E3307}" presName="linearFlow" presStyleCnt="0">
        <dgm:presLayoutVars>
          <dgm:dir/>
          <dgm:animLvl val="lvl"/>
          <dgm:resizeHandles val="exact"/>
        </dgm:presLayoutVars>
      </dgm:prSet>
      <dgm:spPr/>
    </dgm:pt>
    <dgm:pt modelId="{C50D26CB-8979-4BDC-8AAE-0AD453E76DBF}" type="pres">
      <dgm:prSet presAssocID="{2F368ED0-328A-4B8F-B728-3BA354097F77}" presName="composite" presStyleCnt="0"/>
      <dgm:spPr/>
    </dgm:pt>
    <dgm:pt modelId="{CE86AB12-4B3F-4A75-992E-83FA5A85D849}" type="pres">
      <dgm:prSet presAssocID="{2F368ED0-328A-4B8F-B728-3BA354097F77}" presName="parentText" presStyleLbl="alignNode1" presStyleIdx="0" presStyleCnt="3">
        <dgm:presLayoutVars>
          <dgm:chMax val="1"/>
          <dgm:bulletEnabled val="1"/>
        </dgm:presLayoutVars>
      </dgm:prSet>
      <dgm:spPr/>
    </dgm:pt>
    <dgm:pt modelId="{5F51C7D9-7538-427B-9A94-975EB29B303C}" type="pres">
      <dgm:prSet presAssocID="{2F368ED0-328A-4B8F-B728-3BA354097F77}" presName="descendantText" presStyleLbl="alignAcc1" presStyleIdx="0" presStyleCnt="3" custLinFactNeighborX="-47" custLinFactNeighborY="-42">
        <dgm:presLayoutVars>
          <dgm:bulletEnabled val="1"/>
        </dgm:presLayoutVars>
      </dgm:prSet>
      <dgm:spPr/>
    </dgm:pt>
    <dgm:pt modelId="{18810DA6-E426-446A-B5B9-DB57FB512EEB}" type="pres">
      <dgm:prSet presAssocID="{CAD097E5-7891-40D9-865A-9AB73C9458BD}" presName="sp" presStyleCnt="0"/>
      <dgm:spPr/>
    </dgm:pt>
    <dgm:pt modelId="{54CC6590-7765-4FD9-A01F-8BC2ACCB5621}" type="pres">
      <dgm:prSet presAssocID="{8A3C421B-E314-4F2D-B52A-740058E2CE31}" presName="composite" presStyleCnt="0"/>
      <dgm:spPr/>
    </dgm:pt>
    <dgm:pt modelId="{6D90588E-5CBB-4E1B-872E-54CCA84F0168}" type="pres">
      <dgm:prSet presAssocID="{8A3C421B-E314-4F2D-B52A-740058E2CE31}" presName="parentText" presStyleLbl="alignNode1" presStyleIdx="1" presStyleCnt="3">
        <dgm:presLayoutVars>
          <dgm:chMax val="1"/>
          <dgm:bulletEnabled val="1"/>
        </dgm:presLayoutVars>
      </dgm:prSet>
      <dgm:spPr/>
    </dgm:pt>
    <dgm:pt modelId="{213FD336-111B-467D-AAB4-587789D97147}" type="pres">
      <dgm:prSet presAssocID="{8A3C421B-E314-4F2D-B52A-740058E2CE31}" presName="descendantText" presStyleLbl="alignAcc1" presStyleIdx="1" presStyleCnt="3">
        <dgm:presLayoutVars>
          <dgm:bulletEnabled val="1"/>
        </dgm:presLayoutVars>
      </dgm:prSet>
      <dgm:spPr/>
    </dgm:pt>
    <dgm:pt modelId="{1489DA61-F2E4-4B6E-9DF8-12AC2FDEE541}" type="pres">
      <dgm:prSet presAssocID="{876A935D-1778-483F-9E22-70F5469E1925}" presName="sp" presStyleCnt="0"/>
      <dgm:spPr/>
    </dgm:pt>
    <dgm:pt modelId="{61305D9D-FBE4-418B-97DE-A06380404AB6}" type="pres">
      <dgm:prSet presAssocID="{ABF222BF-0620-4DCE-9B94-26E41DDBD9DE}" presName="composite" presStyleCnt="0"/>
      <dgm:spPr/>
    </dgm:pt>
    <dgm:pt modelId="{32546A8F-E15D-43C1-9806-BC9A8455CE5F}" type="pres">
      <dgm:prSet presAssocID="{ABF222BF-0620-4DCE-9B94-26E41DDBD9DE}" presName="parentText" presStyleLbl="alignNode1" presStyleIdx="2" presStyleCnt="3">
        <dgm:presLayoutVars>
          <dgm:chMax val="1"/>
          <dgm:bulletEnabled val="1"/>
        </dgm:presLayoutVars>
      </dgm:prSet>
      <dgm:spPr/>
    </dgm:pt>
    <dgm:pt modelId="{A5632D65-1F1A-45EC-B90C-1C72890E43F1}" type="pres">
      <dgm:prSet presAssocID="{ABF222BF-0620-4DCE-9B94-26E41DDBD9DE}" presName="descendantText" presStyleLbl="alignAcc1" presStyleIdx="2" presStyleCnt="3">
        <dgm:presLayoutVars>
          <dgm:bulletEnabled val="1"/>
        </dgm:presLayoutVars>
      </dgm:prSet>
      <dgm:spPr/>
    </dgm:pt>
  </dgm:ptLst>
  <dgm:cxnLst>
    <dgm:cxn modelId="{9D561E17-3C19-49C5-826D-FE4B26296276}" type="presOf" srcId="{3283C909-421F-482C-9706-27B55E1266A3}" destId="{213FD336-111B-467D-AAB4-587789D97147}" srcOrd="0" destOrd="0" presId="urn:microsoft.com/office/officeart/2005/8/layout/chevron2"/>
    <dgm:cxn modelId="{F5D9F925-688A-42F9-ADDB-2F41CC0799A7}" type="presOf" srcId="{980DD6BD-339C-4151-A325-682A4E3ED534}" destId="{A5632D65-1F1A-45EC-B90C-1C72890E43F1}" srcOrd="0" destOrd="0" presId="urn:microsoft.com/office/officeart/2005/8/layout/chevron2"/>
    <dgm:cxn modelId="{4CDE552B-659B-418C-AE2C-5196BC7FEF34}" srcId="{2F368ED0-328A-4B8F-B728-3BA354097F77}" destId="{2F19A4E9-A136-4DE9-BFC9-0B95930A6E1B}" srcOrd="0" destOrd="0" parTransId="{A4D0F690-824E-43F4-A645-45026C411FD6}" sibTransId="{BD8152D8-4E7B-41A0-B4B1-CE83EB86B356}"/>
    <dgm:cxn modelId="{F33B533F-A8B8-4024-8482-A0DD75888F7C}" type="presOf" srcId="{9EC303F6-7E47-4E7E-9C4C-ED2A6E4BA362}" destId="{5F51C7D9-7538-427B-9A94-975EB29B303C}" srcOrd="0" destOrd="1" presId="urn:microsoft.com/office/officeart/2005/8/layout/chevron2"/>
    <dgm:cxn modelId="{CC43014E-B878-4A16-B9CE-FE23755D9A6E}" type="presOf" srcId="{8A3C421B-E314-4F2D-B52A-740058E2CE31}" destId="{6D90588E-5CBB-4E1B-872E-54CCA84F0168}" srcOrd="0" destOrd="0" presId="urn:microsoft.com/office/officeart/2005/8/layout/chevron2"/>
    <dgm:cxn modelId="{AB1F7978-ECC0-42D4-BF11-B551FBD6C0D5}" srcId="{A25CBE6C-664E-472F-BC02-B2EEB15E3307}" destId="{2F368ED0-328A-4B8F-B728-3BA354097F77}" srcOrd="0" destOrd="0" parTransId="{0DBA0000-7B5B-4562-832D-D579E10E2FA1}" sibTransId="{CAD097E5-7891-40D9-865A-9AB73C9458BD}"/>
    <dgm:cxn modelId="{887D057A-791A-45F6-AB10-57B5C12E1E5D}" type="presOf" srcId="{A25CBE6C-664E-472F-BC02-B2EEB15E3307}" destId="{8B9B96DD-451D-415A-A41C-F398040FACC1}" srcOrd="0" destOrd="0" presId="urn:microsoft.com/office/officeart/2005/8/layout/chevron2"/>
    <dgm:cxn modelId="{86D2ED7E-F41D-46FB-ABE1-FA649AF1037F}" srcId="{ABF222BF-0620-4DCE-9B94-26E41DDBD9DE}" destId="{980DD6BD-339C-4151-A325-682A4E3ED534}" srcOrd="0" destOrd="0" parTransId="{1820FC67-2B1E-4B19-8EE9-24ECB2867407}" sibTransId="{42ED07E7-8301-4C72-8AA9-63108FA99706}"/>
    <dgm:cxn modelId="{1216E084-C38F-45E6-A853-5D01E29C96AF}" srcId="{8A3C421B-E314-4F2D-B52A-740058E2CE31}" destId="{3283C909-421F-482C-9706-27B55E1266A3}" srcOrd="0" destOrd="0" parTransId="{05689317-4ACA-42C3-B423-0FE0B5115B29}" sibTransId="{A01E559F-590A-4AE2-9456-70884AA73ED9}"/>
    <dgm:cxn modelId="{7E14A591-6D2F-42E2-82E3-7B108ED3ED5E}" type="presOf" srcId="{2F19A4E9-A136-4DE9-BFC9-0B95930A6E1B}" destId="{5F51C7D9-7538-427B-9A94-975EB29B303C}" srcOrd="0" destOrd="0" presId="urn:microsoft.com/office/officeart/2005/8/layout/chevron2"/>
    <dgm:cxn modelId="{A12AAA91-D921-424E-AC03-21BD66875C75}" type="presOf" srcId="{612BF8AF-7FFC-459A-83F8-3F8AB7081D96}" destId="{213FD336-111B-467D-AAB4-587789D97147}" srcOrd="0" destOrd="1" presId="urn:microsoft.com/office/officeart/2005/8/layout/chevron2"/>
    <dgm:cxn modelId="{70BBD492-D8CA-4554-9D46-FB3924F031F9}" srcId="{8A3C421B-E314-4F2D-B52A-740058E2CE31}" destId="{612BF8AF-7FFC-459A-83F8-3F8AB7081D96}" srcOrd="1" destOrd="0" parTransId="{E63C866C-35EF-4F22-8513-58A6BBDEF84B}" sibTransId="{06986C18-3EC1-42E2-A66F-C79047889FE0}"/>
    <dgm:cxn modelId="{1EB042B8-51BC-4E13-A543-001963968D6E}" srcId="{A25CBE6C-664E-472F-BC02-B2EEB15E3307}" destId="{ABF222BF-0620-4DCE-9B94-26E41DDBD9DE}" srcOrd="2" destOrd="0" parTransId="{101110FE-93DB-459B-8C99-1E1D1EC72888}" sibTransId="{463E9CB5-F411-488F-95FA-2D26AE54D106}"/>
    <dgm:cxn modelId="{049167E8-E2AF-4AC8-B9B4-C9E2CF034F90}" srcId="{2F368ED0-328A-4B8F-B728-3BA354097F77}" destId="{9EC303F6-7E47-4E7E-9C4C-ED2A6E4BA362}" srcOrd="1" destOrd="0" parTransId="{ED5D8FA1-9F73-48E6-8420-653456FC51AB}" sibTransId="{C43F3BFA-F25E-43A9-8B67-B0E131884135}"/>
    <dgm:cxn modelId="{45654CEC-0AEE-4758-A60E-4DE0C40D60CD}" type="presOf" srcId="{2F368ED0-328A-4B8F-B728-3BA354097F77}" destId="{CE86AB12-4B3F-4A75-992E-83FA5A85D849}" srcOrd="0" destOrd="0" presId="urn:microsoft.com/office/officeart/2005/8/layout/chevron2"/>
    <dgm:cxn modelId="{DE8B91F2-84F7-413B-B272-2107001153A1}" type="presOf" srcId="{ABF222BF-0620-4DCE-9B94-26E41DDBD9DE}" destId="{32546A8F-E15D-43C1-9806-BC9A8455CE5F}" srcOrd="0" destOrd="0" presId="urn:microsoft.com/office/officeart/2005/8/layout/chevron2"/>
    <dgm:cxn modelId="{EA967FF6-21E2-43C5-AC04-4877FF622EA8}" srcId="{A25CBE6C-664E-472F-BC02-B2EEB15E3307}" destId="{8A3C421B-E314-4F2D-B52A-740058E2CE31}" srcOrd="1" destOrd="0" parTransId="{8F830CDA-EA5D-4528-8221-489B98B32E9C}" sibTransId="{876A935D-1778-483F-9E22-70F5469E1925}"/>
    <dgm:cxn modelId="{86C50E2A-6F3C-41CA-B81C-D5FFD3E03E57}" type="presParOf" srcId="{8B9B96DD-451D-415A-A41C-F398040FACC1}" destId="{C50D26CB-8979-4BDC-8AAE-0AD453E76DBF}" srcOrd="0" destOrd="0" presId="urn:microsoft.com/office/officeart/2005/8/layout/chevron2"/>
    <dgm:cxn modelId="{126BE22B-9A1C-4976-8CE5-FD846DBA4390}" type="presParOf" srcId="{C50D26CB-8979-4BDC-8AAE-0AD453E76DBF}" destId="{CE86AB12-4B3F-4A75-992E-83FA5A85D849}" srcOrd="0" destOrd="0" presId="urn:microsoft.com/office/officeart/2005/8/layout/chevron2"/>
    <dgm:cxn modelId="{6EEE53CC-6D91-4744-914E-8F23347C4EAF}" type="presParOf" srcId="{C50D26CB-8979-4BDC-8AAE-0AD453E76DBF}" destId="{5F51C7D9-7538-427B-9A94-975EB29B303C}" srcOrd="1" destOrd="0" presId="urn:microsoft.com/office/officeart/2005/8/layout/chevron2"/>
    <dgm:cxn modelId="{B5277889-1C46-4EE0-A3B4-EC571ECED6E2}" type="presParOf" srcId="{8B9B96DD-451D-415A-A41C-F398040FACC1}" destId="{18810DA6-E426-446A-B5B9-DB57FB512EEB}" srcOrd="1" destOrd="0" presId="urn:microsoft.com/office/officeart/2005/8/layout/chevron2"/>
    <dgm:cxn modelId="{19B4AEB5-AF7C-40F2-B856-ECFF3A2B9B79}" type="presParOf" srcId="{8B9B96DD-451D-415A-A41C-F398040FACC1}" destId="{54CC6590-7765-4FD9-A01F-8BC2ACCB5621}" srcOrd="2" destOrd="0" presId="urn:microsoft.com/office/officeart/2005/8/layout/chevron2"/>
    <dgm:cxn modelId="{AD38B345-185E-49D0-B568-AF4B30F1F1EB}" type="presParOf" srcId="{54CC6590-7765-4FD9-A01F-8BC2ACCB5621}" destId="{6D90588E-5CBB-4E1B-872E-54CCA84F0168}" srcOrd="0" destOrd="0" presId="urn:microsoft.com/office/officeart/2005/8/layout/chevron2"/>
    <dgm:cxn modelId="{990C5AD2-5310-4CD0-8C00-AF10EEEDD947}" type="presParOf" srcId="{54CC6590-7765-4FD9-A01F-8BC2ACCB5621}" destId="{213FD336-111B-467D-AAB4-587789D97147}" srcOrd="1" destOrd="0" presId="urn:microsoft.com/office/officeart/2005/8/layout/chevron2"/>
    <dgm:cxn modelId="{00EF6B53-6FAE-48C5-9D11-BCC1E28C3526}" type="presParOf" srcId="{8B9B96DD-451D-415A-A41C-F398040FACC1}" destId="{1489DA61-F2E4-4B6E-9DF8-12AC2FDEE541}" srcOrd="3" destOrd="0" presId="urn:microsoft.com/office/officeart/2005/8/layout/chevron2"/>
    <dgm:cxn modelId="{6B058596-DDBF-4F94-B383-889AFC836EAF}" type="presParOf" srcId="{8B9B96DD-451D-415A-A41C-F398040FACC1}" destId="{61305D9D-FBE4-418B-97DE-A06380404AB6}" srcOrd="4" destOrd="0" presId="urn:microsoft.com/office/officeart/2005/8/layout/chevron2"/>
    <dgm:cxn modelId="{2F22FFC7-9FB2-4CDA-9B1D-CDE7288E619D}" type="presParOf" srcId="{61305D9D-FBE4-418B-97DE-A06380404AB6}" destId="{32546A8F-E15D-43C1-9806-BC9A8455CE5F}" srcOrd="0" destOrd="0" presId="urn:microsoft.com/office/officeart/2005/8/layout/chevron2"/>
    <dgm:cxn modelId="{A3CCF6F1-793D-4639-A059-43B28D97B315}" type="presParOf" srcId="{61305D9D-FBE4-418B-97DE-A06380404AB6}" destId="{A5632D65-1F1A-45EC-B90C-1C72890E43F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057DC13-045C-4DE8-9A26-076DA6D6864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0F21981-6AAF-49C6-9519-4917080FEE53}">
      <dgm:prSet custT="1">
        <dgm:style>
          <a:lnRef idx="0">
            <a:scrgbClr r="0" g="0" b="0"/>
          </a:lnRef>
          <a:fillRef idx="0">
            <a:scrgbClr r="0" g="0" b="0"/>
          </a:fillRef>
          <a:effectRef idx="0">
            <a:scrgbClr r="0" g="0" b="0"/>
          </a:effectRef>
          <a:fontRef idx="minor">
            <a:schemeClr val="lt1"/>
          </a:fontRef>
        </dgm:style>
      </dgm:prSet>
      <dgm:spPr>
        <a:solidFill>
          <a:schemeClr val="accent3">
            <a:alpha val="50000"/>
          </a:schemeClr>
        </a:solidFill>
        <a:ln>
          <a:noFill/>
        </a:ln>
      </dgm:spPr>
      <dgm:t>
        <a:bodyPr/>
        <a:lstStyle/>
        <a:p>
          <a:r>
            <a:rPr lang="en-US" sz="2200" dirty="0"/>
            <a:t>CBT is the most widely studied of psychotherapies for BED, but IPT also appears to be effective.</a:t>
          </a:r>
        </a:p>
      </dgm:t>
    </dgm:pt>
    <dgm:pt modelId="{5CD628C3-ACB6-42C6-B084-E7243F965D23}" type="parTrans" cxnId="{CC0657AF-0ED0-47EC-9031-F3C9409588F3}">
      <dgm:prSet/>
      <dgm:spPr/>
      <dgm:t>
        <a:bodyPr/>
        <a:lstStyle/>
        <a:p>
          <a:endParaRPr lang="en-US"/>
        </a:p>
      </dgm:t>
    </dgm:pt>
    <dgm:pt modelId="{F0C7D871-BEA6-4C22-8EDC-9DC4B6A13E72}" type="sibTrans" cxnId="{CC0657AF-0ED0-47EC-9031-F3C9409588F3}">
      <dgm:prSet/>
      <dgm:spPr/>
      <dgm:t>
        <a:bodyPr/>
        <a:lstStyle/>
        <a:p>
          <a:endParaRPr lang="en-US"/>
        </a:p>
      </dgm:t>
    </dgm:pt>
    <dgm:pt modelId="{72046EBD-3002-4ECC-828A-1969499BCFE2}" type="pres">
      <dgm:prSet presAssocID="{4057DC13-045C-4DE8-9A26-076DA6D6864A}" presName="Name0" presStyleCnt="0">
        <dgm:presLayoutVars>
          <dgm:dir/>
          <dgm:animLvl val="lvl"/>
          <dgm:resizeHandles val="exact"/>
        </dgm:presLayoutVars>
      </dgm:prSet>
      <dgm:spPr/>
    </dgm:pt>
    <dgm:pt modelId="{AC225867-334E-4619-9616-D0C33CF88D5D}" type="pres">
      <dgm:prSet presAssocID="{60F21981-6AAF-49C6-9519-4917080FEE53}" presName="linNode" presStyleCnt="0"/>
      <dgm:spPr/>
    </dgm:pt>
    <dgm:pt modelId="{B1BC5715-3AA3-420C-90AF-42596CF254FB}" type="pres">
      <dgm:prSet presAssocID="{60F21981-6AAF-49C6-9519-4917080FEE53}" presName="parentText" presStyleLbl="node1" presStyleIdx="0" presStyleCnt="1" custScaleX="94615" custScaleY="72365" custLinFactNeighborX="-91581" custLinFactNeighborY="-8598">
        <dgm:presLayoutVars>
          <dgm:chMax val="1"/>
          <dgm:bulletEnabled val="1"/>
        </dgm:presLayoutVars>
      </dgm:prSet>
      <dgm:spPr/>
    </dgm:pt>
  </dgm:ptLst>
  <dgm:cxnLst>
    <dgm:cxn modelId="{397B1B80-50FF-4E59-AAE1-B9069246E2AA}" type="presOf" srcId="{4057DC13-045C-4DE8-9A26-076DA6D6864A}" destId="{72046EBD-3002-4ECC-828A-1969499BCFE2}" srcOrd="0" destOrd="0" presId="urn:microsoft.com/office/officeart/2005/8/layout/vList5"/>
    <dgm:cxn modelId="{63FAFAA9-5E68-4E72-AB25-54F096ED7F28}" type="presOf" srcId="{60F21981-6AAF-49C6-9519-4917080FEE53}" destId="{B1BC5715-3AA3-420C-90AF-42596CF254FB}" srcOrd="0" destOrd="0" presId="urn:microsoft.com/office/officeart/2005/8/layout/vList5"/>
    <dgm:cxn modelId="{CC0657AF-0ED0-47EC-9031-F3C9409588F3}" srcId="{4057DC13-045C-4DE8-9A26-076DA6D6864A}" destId="{60F21981-6AAF-49C6-9519-4917080FEE53}" srcOrd="0" destOrd="0" parTransId="{5CD628C3-ACB6-42C6-B084-E7243F965D23}" sibTransId="{F0C7D871-BEA6-4C22-8EDC-9DC4B6A13E72}"/>
    <dgm:cxn modelId="{72AEB916-C936-4B64-A701-AD3C7BDA7A95}" type="presParOf" srcId="{72046EBD-3002-4ECC-828A-1969499BCFE2}" destId="{AC225867-334E-4619-9616-D0C33CF88D5D}" srcOrd="0" destOrd="0" presId="urn:microsoft.com/office/officeart/2005/8/layout/vList5"/>
    <dgm:cxn modelId="{8773E199-77F9-4438-89DC-6689621865EB}" type="presParOf" srcId="{AC225867-334E-4619-9616-D0C33CF88D5D}" destId="{B1BC5715-3AA3-420C-90AF-42596CF254FB}"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3FED5BD-EC09-4577-9654-C63A33ED119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2168C4F2-5F10-46C8-A789-41B2FF271FF9}">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200" i="1" dirty="0"/>
            <a:t>Option 1. Antidepressants</a:t>
          </a:r>
          <a:endParaRPr lang="en-US" sz="2200" dirty="0"/>
        </a:p>
      </dgm:t>
    </dgm:pt>
    <dgm:pt modelId="{050B3549-3514-4ADF-B4AE-8FC5AB5123B1}" type="parTrans" cxnId="{D6AAE1AB-AFCA-466E-9679-7C04E585A012}">
      <dgm:prSet/>
      <dgm:spPr/>
      <dgm:t>
        <a:bodyPr/>
        <a:lstStyle/>
        <a:p>
          <a:endParaRPr lang="en-US"/>
        </a:p>
      </dgm:t>
    </dgm:pt>
    <dgm:pt modelId="{8866F65D-D55E-4B18-993D-8FD000CBE975}" type="sibTrans" cxnId="{D6AAE1AB-AFCA-466E-9679-7C04E585A012}">
      <dgm:prSet/>
      <dgm:spPr/>
      <dgm:t>
        <a:bodyPr/>
        <a:lstStyle/>
        <a:p>
          <a:endParaRPr lang="en-US"/>
        </a:p>
      </dgm:t>
    </dgm:pt>
    <dgm:pt modelId="{DD9C32FD-780D-4AC5-8BBD-02F1FB40FCB6}" type="pres">
      <dgm:prSet presAssocID="{13FED5BD-EC09-4577-9654-C63A33ED119C}" presName="Name0" presStyleCnt="0">
        <dgm:presLayoutVars>
          <dgm:dir/>
          <dgm:animLvl val="lvl"/>
          <dgm:resizeHandles val="exact"/>
        </dgm:presLayoutVars>
      </dgm:prSet>
      <dgm:spPr/>
    </dgm:pt>
    <dgm:pt modelId="{CAAC7C5F-2C79-4F8A-82FE-9B497CBB3DAA}" type="pres">
      <dgm:prSet presAssocID="{2168C4F2-5F10-46C8-A789-41B2FF271FF9}" presName="linNode" presStyleCnt="0"/>
      <dgm:spPr/>
    </dgm:pt>
    <dgm:pt modelId="{8FDD123B-11B1-4D07-A8EF-1A8C502B819F}" type="pres">
      <dgm:prSet presAssocID="{2168C4F2-5F10-46C8-A789-41B2FF271FF9}" presName="parentText" presStyleLbl="node1" presStyleIdx="0" presStyleCnt="1" custScaleX="74795" custScaleY="47232" custLinFactNeighborX="-99842" custLinFactNeighborY="-7189">
        <dgm:presLayoutVars>
          <dgm:chMax val="1"/>
          <dgm:bulletEnabled val="1"/>
        </dgm:presLayoutVars>
      </dgm:prSet>
      <dgm:spPr/>
    </dgm:pt>
  </dgm:ptLst>
  <dgm:cxnLst>
    <dgm:cxn modelId="{200BFA13-B9BD-43D6-9538-1387326D2029}" type="presOf" srcId="{13FED5BD-EC09-4577-9654-C63A33ED119C}" destId="{DD9C32FD-780D-4AC5-8BBD-02F1FB40FCB6}" srcOrd="0" destOrd="0" presId="urn:microsoft.com/office/officeart/2005/8/layout/vList5"/>
    <dgm:cxn modelId="{D6AAE1AB-AFCA-466E-9679-7C04E585A012}" srcId="{13FED5BD-EC09-4577-9654-C63A33ED119C}" destId="{2168C4F2-5F10-46C8-A789-41B2FF271FF9}" srcOrd="0" destOrd="0" parTransId="{050B3549-3514-4ADF-B4AE-8FC5AB5123B1}" sibTransId="{8866F65D-D55E-4B18-993D-8FD000CBE975}"/>
    <dgm:cxn modelId="{126136FB-D353-4FAE-A611-761BE97ED9E3}" type="presOf" srcId="{2168C4F2-5F10-46C8-A789-41B2FF271FF9}" destId="{8FDD123B-11B1-4D07-A8EF-1A8C502B819F}" srcOrd="0" destOrd="0" presId="urn:microsoft.com/office/officeart/2005/8/layout/vList5"/>
    <dgm:cxn modelId="{C0FCC4E0-577A-4210-B469-F7790E26E339}" type="presParOf" srcId="{DD9C32FD-780D-4AC5-8BBD-02F1FB40FCB6}" destId="{CAAC7C5F-2C79-4F8A-82FE-9B497CBB3DAA}" srcOrd="0" destOrd="0" presId="urn:microsoft.com/office/officeart/2005/8/layout/vList5"/>
    <dgm:cxn modelId="{98A69983-2B50-4A53-AC88-3652EBBFCF25}" type="presParOf" srcId="{CAAC7C5F-2C79-4F8A-82FE-9B497CBB3DAA}" destId="{8FDD123B-11B1-4D07-A8EF-1A8C502B819F}"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3FED5BD-EC09-4577-9654-C63A33ED119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2168C4F2-5F10-46C8-A789-41B2FF271FF9}">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200" i="1" dirty="0">
              <a:effectLst>
                <a:outerShdw blurRad="38100" dist="38100" dir="2700000" algn="tl">
                  <a:srgbClr val="000000">
                    <a:alpha val="43137"/>
                  </a:srgbClr>
                </a:outerShdw>
              </a:effectLst>
              <a:latin typeface="Calibri" panose="020F0502020204030204" pitchFamily="34" charset="0"/>
              <a:ea typeface="DengXian" panose="02010600030101010101" pitchFamily="2" charset="-122"/>
              <a:cs typeface="Arial" panose="020B0604020202020204" pitchFamily="34" charset="0"/>
            </a:rPr>
            <a:t>Option 2. </a:t>
          </a:r>
          <a:r>
            <a:rPr lang="en-US" sz="2200" i="1" dirty="0" err="1">
              <a:effectLst>
                <a:outerShdw blurRad="38100" dist="38100" dir="2700000" algn="tl">
                  <a:srgbClr val="000000">
                    <a:alpha val="43137"/>
                  </a:srgbClr>
                </a:outerShdw>
              </a:effectLst>
              <a:latin typeface="Calibri" panose="020F0502020204030204" pitchFamily="34" charset="0"/>
              <a:ea typeface="DengXian" panose="02010600030101010101" pitchFamily="2" charset="-122"/>
              <a:cs typeface="Arial" panose="020B0604020202020204" pitchFamily="34" charset="0"/>
            </a:rPr>
            <a:t>Lisdexafetamine</a:t>
          </a:r>
          <a:endParaRPr lang="en-US" sz="2200" dirty="0"/>
        </a:p>
      </dgm:t>
    </dgm:pt>
    <dgm:pt modelId="{050B3549-3514-4ADF-B4AE-8FC5AB5123B1}" type="parTrans" cxnId="{D6AAE1AB-AFCA-466E-9679-7C04E585A012}">
      <dgm:prSet/>
      <dgm:spPr/>
      <dgm:t>
        <a:bodyPr/>
        <a:lstStyle/>
        <a:p>
          <a:endParaRPr lang="en-US"/>
        </a:p>
      </dgm:t>
    </dgm:pt>
    <dgm:pt modelId="{8866F65D-D55E-4B18-993D-8FD000CBE975}" type="sibTrans" cxnId="{D6AAE1AB-AFCA-466E-9679-7C04E585A012}">
      <dgm:prSet/>
      <dgm:spPr/>
      <dgm:t>
        <a:bodyPr/>
        <a:lstStyle/>
        <a:p>
          <a:endParaRPr lang="en-US"/>
        </a:p>
      </dgm:t>
    </dgm:pt>
    <dgm:pt modelId="{DD9C32FD-780D-4AC5-8BBD-02F1FB40FCB6}" type="pres">
      <dgm:prSet presAssocID="{13FED5BD-EC09-4577-9654-C63A33ED119C}" presName="Name0" presStyleCnt="0">
        <dgm:presLayoutVars>
          <dgm:dir/>
          <dgm:animLvl val="lvl"/>
          <dgm:resizeHandles val="exact"/>
        </dgm:presLayoutVars>
      </dgm:prSet>
      <dgm:spPr/>
    </dgm:pt>
    <dgm:pt modelId="{CAAC7C5F-2C79-4F8A-82FE-9B497CBB3DAA}" type="pres">
      <dgm:prSet presAssocID="{2168C4F2-5F10-46C8-A789-41B2FF271FF9}" presName="linNode" presStyleCnt="0"/>
      <dgm:spPr/>
    </dgm:pt>
    <dgm:pt modelId="{8FDD123B-11B1-4D07-A8EF-1A8C502B819F}" type="pres">
      <dgm:prSet presAssocID="{2168C4F2-5F10-46C8-A789-41B2FF271FF9}" presName="parentText" presStyleLbl="node1" presStyleIdx="0" presStyleCnt="1" custScaleX="269696" custScaleY="46941" custLinFactNeighborX="4041" custLinFactNeighborY="-2752">
        <dgm:presLayoutVars>
          <dgm:chMax val="1"/>
          <dgm:bulletEnabled val="1"/>
        </dgm:presLayoutVars>
      </dgm:prSet>
      <dgm:spPr/>
    </dgm:pt>
  </dgm:ptLst>
  <dgm:cxnLst>
    <dgm:cxn modelId="{200BFA13-B9BD-43D6-9538-1387326D2029}" type="presOf" srcId="{13FED5BD-EC09-4577-9654-C63A33ED119C}" destId="{DD9C32FD-780D-4AC5-8BBD-02F1FB40FCB6}" srcOrd="0" destOrd="0" presId="urn:microsoft.com/office/officeart/2005/8/layout/vList5"/>
    <dgm:cxn modelId="{D6AAE1AB-AFCA-466E-9679-7C04E585A012}" srcId="{13FED5BD-EC09-4577-9654-C63A33ED119C}" destId="{2168C4F2-5F10-46C8-A789-41B2FF271FF9}" srcOrd="0" destOrd="0" parTransId="{050B3549-3514-4ADF-B4AE-8FC5AB5123B1}" sibTransId="{8866F65D-D55E-4B18-993D-8FD000CBE975}"/>
    <dgm:cxn modelId="{126136FB-D353-4FAE-A611-761BE97ED9E3}" type="presOf" srcId="{2168C4F2-5F10-46C8-A789-41B2FF271FF9}" destId="{8FDD123B-11B1-4D07-A8EF-1A8C502B819F}" srcOrd="0" destOrd="0" presId="urn:microsoft.com/office/officeart/2005/8/layout/vList5"/>
    <dgm:cxn modelId="{C0FCC4E0-577A-4210-B469-F7790E26E339}" type="presParOf" srcId="{DD9C32FD-780D-4AC5-8BBD-02F1FB40FCB6}" destId="{CAAC7C5F-2C79-4F8A-82FE-9B497CBB3DAA}" srcOrd="0" destOrd="0" presId="urn:microsoft.com/office/officeart/2005/8/layout/vList5"/>
    <dgm:cxn modelId="{98A69983-2B50-4A53-AC88-3652EBBFCF25}" type="presParOf" srcId="{CAAC7C5F-2C79-4F8A-82FE-9B497CBB3DAA}" destId="{8FDD123B-11B1-4D07-A8EF-1A8C502B819F}"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66790A-BD43-4834-A0E6-BC151F65C77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BFF42E8-CDD5-4E7A-94DD-7A198B705EF3}">
      <dgm:prSet custT="1"/>
      <dgm:spPr/>
      <dgm:t>
        <a:bodyPr/>
        <a:lstStyle/>
        <a:p>
          <a:r>
            <a:rPr lang="en-US" sz="2000" dirty="0"/>
            <a:t>Basic questions to integrate into the interview</a:t>
          </a:r>
        </a:p>
      </dgm:t>
    </dgm:pt>
    <dgm:pt modelId="{7BFC2098-74EC-49C8-B07B-5F60069F39E3}" type="parTrans" cxnId="{65730329-8224-4049-A348-D748E47CF8DB}">
      <dgm:prSet/>
      <dgm:spPr/>
      <dgm:t>
        <a:bodyPr/>
        <a:lstStyle/>
        <a:p>
          <a:endParaRPr lang="en-US"/>
        </a:p>
      </dgm:t>
    </dgm:pt>
    <dgm:pt modelId="{5BC4D4F5-EA06-4F4D-950E-8B7D84912361}" type="sibTrans" cxnId="{65730329-8224-4049-A348-D748E47CF8DB}">
      <dgm:prSet/>
      <dgm:spPr/>
      <dgm:t>
        <a:bodyPr/>
        <a:lstStyle/>
        <a:p>
          <a:endParaRPr lang="en-US"/>
        </a:p>
      </dgm:t>
    </dgm:pt>
    <dgm:pt modelId="{5732E3B3-0728-4685-B04C-A06335C0AB6E}">
      <dgm:prSet custT="1"/>
      <dgm:spPr>
        <a:solidFill>
          <a:schemeClr val="tx1">
            <a:alpha val="90000"/>
          </a:schemeClr>
        </a:solidFill>
      </dgm:spPr>
      <dgm:t>
        <a:bodyPr/>
        <a:lstStyle/>
        <a:p>
          <a:pPr>
            <a:buFont typeface="Wingdings" panose="05000000000000000000" pitchFamily="2" charset="2"/>
            <a:buChar char="q"/>
          </a:pPr>
          <a:r>
            <a:rPr lang="en-US" sz="1700" dirty="0"/>
            <a:t>“Have you or others worried about your weight or shape or about what or how you eat?” </a:t>
          </a:r>
        </a:p>
      </dgm:t>
    </dgm:pt>
    <dgm:pt modelId="{1D85C4A9-50C8-4040-8C9E-0A8CF9C4BD3F}" type="parTrans" cxnId="{E3B47952-EFEE-4691-AF1E-98A4FFEC9F90}">
      <dgm:prSet/>
      <dgm:spPr/>
      <dgm:t>
        <a:bodyPr/>
        <a:lstStyle/>
        <a:p>
          <a:endParaRPr lang="en-US"/>
        </a:p>
      </dgm:t>
    </dgm:pt>
    <dgm:pt modelId="{3509E308-1DAF-4634-963C-2976F1B26DBF}" type="sibTrans" cxnId="{E3B47952-EFEE-4691-AF1E-98A4FFEC9F90}">
      <dgm:prSet/>
      <dgm:spPr/>
      <dgm:t>
        <a:bodyPr/>
        <a:lstStyle/>
        <a:p>
          <a:endParaRPr lang="en-US"/>
        </a:p>
      </dgm:t>
    </dgm:pt>
    <dgm:pt modelId="{9E72D82F-E42B-4C0F-B40B-0EDA97385376}">
      <dgm:prSet custT="1"/>
      <dgm:spPr>
        <a:solidFill>
          <a:schemeClr val="tx1">
            <a:alpha val="90000"/>
          </a:schemeClr>
        </a:solidFill>
      </dgm:spPr>
      <dgm:t>
        <a:bodyPr/>
        <a:lstStyle/>
        <a:p>
          <a:pPr>
            <a:buFont typeface="Wingdings" panose="05000000000000000000" pitchFamily="2" charset="2"/>
            <a:buChar char="q"/>
          </a:pPr>
          <a:r>
            <a:rPr lang="en-US" sz="1700" dirty="0"/>
            <a:t>“Has your weight or shape ever affected how you feel about yourself?” </a:t>
          </a:r>
        </a:p>
      </dgm:t>
    </dgm:pt>
    <dgm:pt modelId="{8D301810-D8C1-4252-A018-4F22AC06A9CD}" type="parTrans" cxnId="{20C6D25F-2520-4C39-9DFE-B6663F24917C}">
      <dgm:prSet/>
      <dgm:spPr/>
      <dgm:t>
        <a:bodyPr/>
        <a:lstStyle/>
        <a:p>
          <a:endParaRPr lang="en-US"/>
        </a:p>
      </dgm:t>
    </dgm:pt>
    <dgm:pt modelId="{699907BB-6EF5-4327-B11E-0000B385DE5A}" type="sibTrans" cxnId="{20C6D25F-2520-4C39-9DFE-B6663F24917C}">
      <dgm:prSet/>
      <dgm:spPr/>
      <dgm:t>
        <a:bodyPr/>
        <a:lstStyle/>
        <a:p>
          <a:endParaRPr lang="en-US"/>
        </a:p>
      </dgm:t>
    </dgm:pt>
    <dgm:pt modelId="{756F7F1D-314B-405C-8077-17C21D5C00E8}">
      <dgm:prSet custT="1"/>
      <dgm:spPr/>
      <dgm:t>
        <a:bodyPr/>
        <a:lstStyle/>
        <a:p>
          <a:r>
            <a:rPr lang="en-US" sz="2000" dirty="0"/>
            <a:t>SCOFF Questionnaire </a:t>
          </a:r>
        </a:p>
      </dgm:t>
    </dgm:pt>
    <dgm:pt modelId="{72639FFE-DFB6-41FD-81D0-844740CD5662}" type="parTrans" cxnId="{7DC487FC-FE92-4519-A9A8-51CC98ED19B4}">
      <dgm:prSet/>
      <dgm:spPr/>
      <dgm:t>
        <a:bodyPr/>
        <a:lstStyle/>
        <a:p>
          <a:endParaRPr lang="en-US"/>
        </a:p>
      </dgm:t>
    </dgm:pt>
    <dgm:pt modelId="{681A434C-DDB9-4804-A669-58C561ABC177}" type="sibTrans" cxnId="{7DC487FC-FE92-4519-A9A8-51CC98ED19B4}">
      <dgm:prSet/>
      <dgm:spPr/>
      <dgm:t>
        <a:bodyPr/>
        <a:lstStyle/>
        <a:p>
          <a:endParaRPr lang="en-US"/>
        </a:p>
      </dgm:t>
    </dgm:pt>
    <dgm:pt modelId="{D8D27A45-1F4B-4E75-B2EB-1E573A9B6804}">
      <dgm:prSet custT="1"/>
      <dgm:spPr>
        <a:solidFill>
          <a:schemeClr val="tx1">
            <a:alpha val="90000"/>
          </a:schemeClr>
        </a:solidFill>
      </dgm:spPr>
      <dgm:t>
        <a:bodyPr/>
        <a:lstStyle/>
        <a:p>
          <a:pPr>
            <a:buFont typeface="Wingdings" panose="05000000000000000000" pitchFamily="2" charset="2"/>
            <a:buChar char="q"/>
          </a:pPr>
          <a:r>
            <a:rPr lang="en-US" sz="1700" dirty="0"/>
            <a:t>Do you make yourself </a:t>
          </a:r>
          <a:r>
            <a:rPr lang="en-US" sz="1700" b="1" dirty="0"/>
            <a:t>S</a:t>
          </a:r>
          <a:r>
            <a:rPr lang="en-US" sz="1700" dirty="0"/>
            <a:t>ick because you feel uncomfortably full?</a:t>
          </a:r>
        </a:p>
      </dgm:t>
    </dgm:pt>
    <dgm:pt modelId="{407D31EF-1BE8-4FFA-8D91-A5DCC1CAC43F}" type="parTrans" cxnId="{AF15D8BC-3430-44DC-B566-998BD86C46F1}">
      <dgm:prSet/>
      <dgm:spPr/>
      <dgm:t>
        <a:bodyPr/>
        <a:lstStyle/>
        <a:p>
          <a:endParaRPr lang="en-US"/>
        </a:p>
      </dgm:t>
    </dgm:pt>
    <dgm:pt modelId="{93688EA4-3666-4EE2-AFC6-A16499D7FDEC}" type="sibTrans" cxnId="{AF15D8BC-3430-44DC-B566-998BD86C46F1}">
      <dgm:prSet/>
      <dgm:spPr/>
      <dgm:t>
        <a:bodyPr/>
        <a:lstStyle/>
        <a:p>
          <a:endParaRPr lang="en-US"/>
        </a:p>
      </dgm:t>
    </dgm:pt>
    <dgm:pt modelId="{08BCC8F5-1D52-4703-968A-6BBB5286D3AA}">
      <dgm:prSet custT="1"/>
      <dgm:spPr>
        <a:solidFill>
          <a:schemeClr val="tx1">
            <a:alpha val="90000"/>
          </a:schemeClr>
        </a:solidFill>
      </dgm:spPr>
      <dgm:t>
        <a:bodyPr/>
        <a:lstStyle/>
        <a:p>
          <a:pPr>
            <a:buFont typeface="Wingdings" panose="05000000000000000000" pitchFamily="2" charset="2"/>
            <a:buChar char="q"/>
          </a:pPr>
          <a:r>
            <a:rPr lang="en-US" sz="1700" dirty="0"/>
            <a:t>Do you worry you have lost </a:t>
          </a:r>
          <a:r>
            <a:rPr lang="en-US" sz="1700" b="1" dirty="0"/>
            <a:t>C</a:t>
          </a:r>
          <a:r>
            <a:rPr lang="en-US" sz="1700" dirty="0"/>
            <a:t>ontrol over how much you eat?</a:t>
          </a:r>
        </a:p>
      </dgm:t>
    </dgm:pt>
    <dgm:pt modelId="{29724239-E699-4350-B4BA-E0A895978C44}" type="parTrans" cxnId="{27939BEB-2149-4753-A49F-268DF344BDB9}">
      <dgm:prSet/>
      <dgm:spPr/>
      <dgm:t>
        <a:bodyPr/>
        <a:lstStyle/>
        <a:p>
          <a:endParaRPr lang="en-US"/>
        </a:p>
      </dgm:t>
    </dgm:pt>
    <dgm:pt modelId="{95501BA8-ECA1-4E26-9FB8-601A98093EFD}" type="sibTrans" cxnId="{27939BEB-2149-4753-A49F-268DF344BDB9}">
      <dgm:prSet/>
      <dgm:spPr/>
      <dgm:t>
        <a:bodyPr/>
        <a:lstStyle/>
        <a:p>
          <a:endParaRPr lang="en-US"/>
        </a:p>
      </dgm:t>
    </dgm:pt>
    <dgm:pt modelId="{D60ED0D4-C79F-404B-BD3E-26DEFA914736}">
      <dgm:prSet custT="1"/>
      <dgm:spPr>
        <a:solidFill>
          <a:schemeClr val="tx1">
            <a:alpha val="90000"/>
          </a:schemeClr>
        </a:solidFill>
      </dgm:spPr>
      <dgm:t>
        <a:bodyPr/>
        <a:lstStyle/>
        <a:p>
          <a:pPr>
            <a:buFont typeface="Wingdings" panose="05000000000000000000" pitchFamily="2" charset="2"/>
            <a:buChar char="q"/>
          </a:pPr>
          <a:r>
            <a:rPr lang="en-US" sz="1700" dirty="0"/>
            <a:t>Have you recently lost &gt; 14 </a:t>
          </a:r>
          <a:r>
            <a:rPr lang="en-US" sz="1700" dirty="0" err="1"/>
            <a:t>lbs</a:t>
          </a:r>
          <a:r>
            <a:rPr lang="en-US" sz="1700" dirty="0"/>
            <a:t> (</a:t>
          </a:r>
          <a:r>
            <a:rPr lang="en-US" sz="1700" b="1" dirty="0"/>
            <a:t>O</a:t>
          </a:r>
          <a:r>
            <a:rPr lang="en-US" sz="1700" dirty="0"/>
            <a:t>ne stone) in a 3-month period?</a:t>
          </a:r>
        </a:p>
      </dgm:t>
    </dgm:pt>
    <dgm:pt modelId="{A47C1A78-CFA0-4E3A-999A-C65C4BF79CFF}" type="parTrans" cxnId="{F5E70090-21F0-4F49-B937-5ED07DA3146F}">
      <dgm:prSet/>
      <dgm:spPr/>
      <dgm:t>
        <a:bodyPr/>
        <a:lstStyle/>
        <a:p>
          <a:endParaRPr lang="en-US"/>
        </a:p>
      </dgm:t>
    </dgm:pt>
    <dgm:pt modelId="{D435CF6B-D2F6-4DAF-BDC6-09F3413AC0B6}" type="sibTrans" cxnId="{F5E70090-21F0-4F49-B937-5ED07DA3146F}">
      <dgm:prSet/>
      <dgm:spPr/>
      <dgm:t>
        <a:bodyPr/>
        <a:lstStyle/>
        <a:p>
          <a:endParaRPr lang="en-US"/>
        </a:p>
      </dgm:t>
    </dgm:pt>
    <dgm:pt modelId="{BBE373B5-5A0A-445C-978F-7BF55F6D6F4F}">
      <dgm:prSet custT="1"/>
      <dgm:spPr>
        <a:solidFill>
          <a:schemeClr val="tx1">
            <a:alpha val="90000"/>
          </a:schemeClr>
        </a:solidFill>
      </dgm:spPr>
      <dgm:t>
        <a:bodyPr/>
        <a:lstStyle/>
        <a:p>
          <a:pPr>
            <a:buFont typeface="Wingdings" panose="05000000000000000000" pitchFamily="2" charset="2"/>
            <a:buChar char="q"/>
          </a:pPr>
          <a:r>
            <a:rPr lang="en-US" sz="1700" dirty="0"/>
            <a:t>Do you believe yourself to be </a:t>
          </a:r>
          <a:r>
            <a:rPr lang="en-US" sz="1700" b="1" dirty="0"/>
            <a:t>F</a:t>
          </a:r>
          <a:r>
            <a:rPr lang="en-US" sz="1700" dirty="0"/>
            <a:t>at when others say you are too thin?</a:t>
          </a:r>
        </a:p>
      </dgm:t>
    </dgm:pt>
    <dgm:pt modelId="{CECE2620-4EDC-41AE-87AC-F56BE8B4FCFA}" type="parTrans" cxnId="{1DD6F761-4D42-457E-A7B9-FDCAA4445C11}">
      <dgm:prSet/>
      <dgm:spPr/>
      <dgm:t>
        <a:bodyPr/>
        <a:lstStyle/>
        <a:p>
          <a:endParaRPr lang="en-US"/>
        </a:p>
      </dgm:t>
    </dgm:pt>
    <dgm:pt modelId="{981FEB34-E67B-4F75-AB4E-FFD4BBAE629E}" type="sibTrans" cxnId="{1DD6F761-4D42-457E-A7B9-FDCAA4445C11}">
      <dgm:prSet/>
      <dgm:spPr/>
      <dgm:t>
        <a:bodyPr/>
        <a:lstStyle/>
        <a:p>
          <a:endParaRPr lang="en-US"/>
        </a:p>
      </dgm:t>
    </dgm:pt>
    <dgm:pt modelId="{4CA73715-774F-4A92-9E5A-BD91451F2563}">
      <dgm:prSet custT="1"/>
      <dgm:spPr>
        <a:solidFill>
          <a:schemeClr val="tx1">
            <a:alpha val="90000"/>
          </a:schemeClr>
        </a:solidFill>
      </dgm:spPr>
      <dgm:t>
        <a:bodyPr/>
        <a:lstStyle/>
        <a:p>
          <a:pPr>
            <a:buFont typeface="Wingdings" panose="05000000000000000000" pitchFamily="2" charset="2"/>
            <a:buChar char="q"/>
          </a:pPr>
          <a:r>
            <a:rPr lang="en-US" sz="1700" dirty="0"/>
            <a:t>Would you say that </a:t>
          </a:r>
          <a:r>
            <a:rPr lang="en-US" sz="1700" b="1" dirty="0"/>
            <a:t>F</a:t>
          </a:r>
          <a:r>
            <a:rPr lang="en-US" sz="1700" dirty="0"/>
            <a:t>ood dominates your life?</a:t>
          </a:r>
        </a:p>
      </dgm:t>
    </dgm:pt>
    <dgm:pt modelId="{7E230988-CDAB-4208-AE96-98913D3DF19F}" type="parTrans" cxnId="{5230548F-F9C3-471E-A0E5-548F283BE326}">
      <dgm:prSet/>
      <dgm:spPr/>
      <dgm:t>
        <a:bodyPr/>
        <a:lstStyle/>
        <a:p>
          <a:endParaRPr lang="en-US"/>
        </a:p>
      </dgm:t>
    </dgm:pt>
    <dgm:pt modelId="{E266A346-3DF6-48B0-B1B6-C4DD5810ABED}" type="sibTrans" cxnId="{5230548F-F9C3-471E-A0E5-548F283BE326}">
      <dgm:prSet/>
      <dgm:spPr/>
      <dgm:t>
        <a:bodyPr/>
        <a:lstStyle/>
        <a:p>
          <a:endParaRPr lang="en-US"/>
        </a:p>
      </dgm:t>
    </dgm:pt>
    <dgm:pt modelId="{10271D32-125F-4C0E-83A7-0F742D1F96F5}" type="pres">
      <dgm:prSet presAssocID="{2B66790A-BD43-4834-A0E6-BC151F65C77A}" presName="Name0" presStyleCnt="0">
        <dgm:presLayoutVars>
          <dgm:dir/>
          <dgm:animLvl val="lvl"/>
          <dgm:resizeHandles val="exact"/>
        </dgm:presLayoutVars>
      </dgm:prSet>
      <dgm:spPr/>
    </dgm:pt>
    <dgm:pt modelId="{F6C4E80D-6C46-4A47-AEBE-0CDE5EB70CD6}" type="pres">
      <dgm:prSet presAssocID="{6BFF42E8-CDD5-4E7A-94DD-7A198B705EF3}" presName="linNode" presStyleCnt="0"/>
      <dgm:spPr/>
    </dgm:pt>
    <dgm:pt modelId="{F4797320-3188-4972-847F-723C086239BD}" type="pres">
      <dgm:prSet presAssocID="{6BFF42E8-CDD5-4E7A-94DD-7A198B705EF3}" presName="parentText" presStyleLbl="node1" presStyleIdx="0" presStyleCnt="2" custScaleX="59830" custScaleY="29699" custLinFactNeighborY="-8237">
        <dgm:presLayoutVars>
          <dgm:chMax val="1"/>
          <dgm:bulletEnabled val="1"/>
        </dgm:presLayoutVars>
      </dgm:prSet>
      <dgm:spPr/>
    </dgm:pt>
    <dgm:pt modelId="{6BD42F04-5873-4AD7-A581-039B3F26600F}" type="pres">
      <dgm:prSet presAssocID="{6BFF42E8-CDD5-4E7A-94DD-7A198B705EF3}" presName="descendantText" presStyleLbl="alignAccFollowNode1" presStyleIdx="0" presStyleCnt="2" custScaleX="126330" custScaleY="30952" custLinFactNeighborY="-10373">
        <dgm:presLayoutVars>
          <dgm:bulletEnabled val="1"/>
        </dgm:presLayoutVars>
      </dgm:prSet>
      <dgm:spPr/>
    </dgm:pt>
    <dgm:pt modelId="{E96C890B-E8C8-4A6D-A124-768B760D6AB5}" type="pres">
      <dgm:prSet presAssocID="{5BC4D4F5-EA06-4F4D-950E-8B7D84912361}" presName="sp" presStyleCnt="0"/>
      <dgm:spPr/>
    </dgm:pt>
    <dgm:pt modelId="{1C7AF192-9A66-48BD-B47B-EB57EB2A6B94}" type="pres">
      <dgm:prSet presAssocID="{756F7F1D-314B-405C-8077-17C21D5C00E8}" presName="linNode" presStyleCnt="0"/>
      <dgm:spPr/>
    </dgm:pt>
    <dgm:pt modelId="{C0D1288E-9C53-49B3-B60F-60E0C2A425B2}" type="pres">
      <dgm:prSet presAssocID="{756F7F1D-314B-405C-8077-17C21D5C00E8}" presName="parentText" presStyleLbl="node1" presStyleIdx="1" presStyleCnt="2" custScaleX="60162" custScaleY="42685" custLinFactNeighborY="-11822">
        <dgm:presLayoutVars>
          <dgm:chMax val="1"/>
          <dgm:bulletEnabled val="1"/>
        </dgm:presLayoutVars>
      </dgm:prSet>
      <dgm:spPr/>
    </dgm:pt>
    <dgm:pt modelId="{EE63E1DD-A195-4707-A667-58C6BB5BE975}" type="pres">
      <dgm:prSet presAssocID="{756F7F1D-314B-405C-8077-17C21D5C00E8}" presName="descendantText" presStyleLbl="alignAccFollowNode1" presStyleIdx="1" presStyleCnt="2" custScaleX="123763" custScaleY="44494" custLinFactNeighborX="9" custLinFactNeighborY="-14789">
        <dgm:presLayoutVars>
          <dgm:bulletEnabled val="1"/>
        </dgm:presLayoutVars>
      </dgm:prSet>
      <dgm:spPr/>
    </dgm:pt>
  </dgm:ptLst>
  <dgm:cxnLst>
    <dgm:cxn modelId="{E25B181A-48A9-4494-959D-306C916877E4}" type="presOf" srcId="{D8D27A45-1F4B-4E75-B2EB-1E573A9B6804}" destId="{EE63E1DD-A195-4707-A667-58C6BB5BE975}" srcOrd="0" destOrd="0" presId="urn:microsoft.com/office/officeart/2005/8/layout/vList5"/>
    <dgm:cxn modelId="{DBC59E23-CC87-4A32-BE13-256613DBCC1B}" type="presOf" srcId="{756F7F1D-314B-405C-8077-17C21D5C00E8}" destId="{C0D1288E-9C53-49B3-B60F-60E0C2A425B2}" srcOrd="0" destOrd="0" presId="urn:microsoft.com/office/officeart/2005/8/layout/vList5"/>
    <dgm:cxn modelId="{5592B427-64A9-4E01-B975-C839CE58BA74}" type="presOf" srcId="{BBE373B5-5A0A-445C-978F-7BF55F6D6F4F}" destId="{EE63E1DD-A195-4707-A667-58C6BB5BE975}" srcOrd="0" destOrd="3" presId="urn:microsoft.com/office/officeart/2005/8/layout/vList5"/>
    <dgm:cxn modelId="{65730329-8224-4049-A348-D748E47CF8DB}" srcId="{2B66790A-BD43-4834-A0E6-BC151F65C77A}" destId="{6BFF42E8-CDD5-4E7A-94DD-7A198B705EF3}" srcOrd="0" destOrd="0" parTransId="{7BFC2098-74EC-49C8-B07B-5F60069F39E3}" sibTransId="{5BC4D4F5-EA06-4F4D-950E-8B7D84912361}"/>
    <dgm:cxn modelId="{9FB2DA39-308B-4F06-84AE-4B90B95DA29F}" type="presOf" srcId="{9E72D82F-E42B-4C0F-B40B-0EDA97385376}" destId="{6BD42F04-5873-4AD7-A581-039B3F26600F}" srcOrd="0" destOrd="1" presId="urn:microsoft.com/office/officeart/2005/8/layout/vList5"/>
    <dgm:cxn modelId="{20C6D25F-2520-4C39-9DFE-B6663F24917C}" srcId="{6BFF42E8-CDD5-4E7A-94DD-7A198B705EF3}" destId="{9E72D82F-E42B-4C0F-B40B-0EDA97385376}" srcOrd="1" destOrd="0" parTransId="{8D301810-D8C1-4252-A018-4F22AC06A9CD}" sibTransId="{699907BB-6EF5-4327-B11E-0000B385DE5A}"/>
    <dgm:cxn modelId="{1DD6F761-4D42-457E-A7B9-FDCAA4445C11}" srcId="{756F7F1D-314B-405C-8077-17C21D5C00E8}" destId="{BBE373B5-5A0A-445C-978F-7BF55F6D6F4F}" srcOrd="3" destOrd="0" parTransId="{CECE2620-4EDC-41AE-87AC-F56BE8B4FCFA}" sibTransId="{981FEB34-E67B-4F75-AB4E-FFD4BBAE629E}"/>
    <dgm:cxn modelId="{CDA4AD43-4894-4576-9E63-7873071069D9}" type="presOf" srcId="{6BFF42E8-CDD5-4E7A-94DD-7A198B705EF3}" destId="{F4797320-3188-4972-847F-723C086239BD}" srcOrd="0" destOrd="0" presId="urn:microsoft.com/office/officeart/2005/8/layout/vList5"/>
    <dgm:cxn modelId="{8A4B684A-59A1-4A46-ADBB-2EF57091171C}" type="presOf" srcId="{D60ED0D4-C79F-404B-BD3E-26DEFA914736}" destId="{EE63E1DD-A195-4707-A667-58C6BB5BE975}" srcOrd="0" destOrd="2" presId="urn:microsoft.com/office/officeart/2005/8/layout/vList5"/>
    <dgm:cxn modelId="{E3B47952-EFEE-4691-AF1E-98A4FFEC9F90}" srcId="{6BFF42E8-CDD5-4E7A-94DD-7A198B705EF3}" destId="{5732E3B3-0728-4685-B04C-A06335C0AB6E}" srcOrd="0" destOrd="0" parTransId="{1D85C4A9-50C8-4040-8C9E-0A8CF9C4BD3F}" sibTransId="{3509E308-1DAF-4634-963C-2976F1B26DBF}"/>
    <dgm:cxn modelId="{5D132676-9DFD-4C8C-8912-A168DBC05643}" type="presOf" srcId="{5732E3B3-0728-4685-B04C-A06335C0AB6E}" destId="{6BD42F04-5873-4AD7-A581-039B3F26600F}" srcOrd="0" destOrd="0" presId="urn:microsoft.com/office/officeart/2005/8/layout/vList5"/>
    <dgm:cxn modelId="{0EB8357D-D986-4395-9889-48C91C34ADD3}" type="presOf" srcId="{2B66790A-BD43-4834-A0E6-BC151F65C77A}" destId="{10271D32-125F-4C0E-83A7-0F742D1F96F5}" srcOrd="0" destOrd="0" presId="urn:microsoft.com/office/officeart/2005/8/layout/vList5"/>
    <dgm:cxn modelId="{5230548F-F9C3-471E-A0E5-548F283BE326}" srcId="{756F7F1D-314B-405C-8077-17C21D5C00E8}" destId="{4CA73715-774F-4A92-9E5A-BD91451F2563}" srcOrd="4" destOrd="0" parTransId="{7E230988-CDAB-4208-AE96-98913D3DF19F}" sibTransId="{E266A346-3DF6-48B0-B1B6-C4DD5810ABED}"/>
    <dgm:cxn modelId="{F5E70090-21F0-4F49-B937-5ED07DA3146F}" srcId="{756F7F1D-314B-405C-8077-17C21D5C00E8}" destId="{D60ED0D4-C79F-404B-BD3E-26DEFA914736}" srcOrd="2" destOrd="0" parTransId="{A47C1A78-CFA0-4E3A-999A-C65C4BF79CFF}" sibTransId="{D435CF6B-D2F6-4DAF-BDC6-09F3413AC0B6}"/>
    <dgm:cxn modelId="{BB25A89E-773E-4DA7-8A91-8BAC5E4FADC0}" type="presOf" srcId="{08BCC8F5-1D52-4703-968A-6BBB5286D3AA}" destId="{EE63E1DD-A195-4707-A667-58C6BB5BE975}" srcOrd="0" destOrd="1" presId="urn:microsoft.com/office/officeart/2005/8/layout/vList5"/>
    <dgm:cxn modelId="{AF15D8BC-3430-44DC-B566-998BD86C46F1}" srcId="{756F7F1D-314B-405C-8077-17C21D5C00E8}" destId="{D8D27A45-1F4B-4E75-B2EB-1E573A9B6804}" srcOrd="0" destOrd="0" parTransId="{407D31EF-1BE8-4FFA-8D91-A5DCC1CAC43F}" sibTransId="{93688EA4-3666-4EE2-AFC6-A16499D7FDEC}"/>
    <dgm:cxn modelId="{D393CAE5-122C-4456-B8CA-AE233D69C114}" type="presOf" srcId="{4CA73715-774F-4A92-9E5A-BD91451F2563}" destId="{EE63E1DD-A195-4707-A667-58C6BB5BE975}" srcOrd="0" destOrd="4" presId="urn:microsoft.com/office/officeart/2005/8/layout/vList5"/>
    <dgm:cxn modelId="{27939BEB-2149-4753-A49F-268DF344BDB9}" srcId="{756F7F1D-314B-405C-8077-17C21D5C00E8}" destId="{08BCC8F5-1D52-4703-968A-6BBB5286D3AA}" srcOrd="1" destOrd="0" parTransId="{29724239-E699-4350-B4BA-E0A895978C44}" sibTransId="{95501BA8-ECA1-4E26-9FB8-601A98093EFD}"/>
    <dgm:cxn modelId="{7DC487FC-FE92-4519-A9A8-51CC98ED19B4}" srcId="{2B66790A-BD43-4834-A0E6-BC151F65C77A}" destId="{756F7F1D-314B-405C-8077-17C21D5C00E8}" srcOrd="1" destOrd="0" parTransId="{72639FFE-DFB6-41FD-81D0-844740CD5662}" sibTransId="{681A434C-DDB9-4804-A669-58C561ABC177}"/>
    <dgm:cxn modelId="{BD8D3592-0D44-4B15-9C02-54B162F14238}" type="presParOf" srcId="{10271D32-125F-4C0E-83A7-0F742D1F96F5}" destId="{F6C4E80D-6C46-4A47-AEBE-0CDE5EB70CD6}" srcOrd="0" destOrd="0" presId="urn:microsoft.com/office/officeart/2005/8/layout/vList5"/>
    <dgm:cxn modelId="{5F748ABF-224C-4037-8696-FEF0FF8BD89D}" type="presParOf" srcId="{F6C4E80D-6C46-4A47-AEBE-0CDE5EB70CD6}" destId="{F4797320-3188-4972-847F-723C086239BD}" srcOrd="0" destOrd="0" presId="urn:microsoft.com/office/officeart/2005/8/layout/vList5"/>
    <dgm:cxn modelId="{0E4AE097-0C34-4B81-BB84-A7F9456FE873}" type="presParOf" srcId="{F6C4E80D-6C46-4A47-AEBE-0CDE5EB70CD6}" destId="{6BD42F04-5873-4AD7-A581-039B3F26600F}" srcOrd="1" destOrd="0" presId="urn:microsoft.com/office/officeart/2005/8/layout/vList5"/>
    <dgm:cxn modelId="{2BD9DAD8-7D0D-40BE-B06E-072EC270C5A5}" type="presParOf" srcId="{10271D32-125F-4C0E-83A7-0F742D1F96F5}" destId="{E96C890B-E8C8-4A6D-A124-768B760D6AB5}" srcOrd="1" destOrd="0" presId="urn:microsoft.com/office/officeart/2005/8/layout/vList5"/>
    <dgm:cxn modelId="{2A3C5291-6ECE-4FA3-9CBB-BF9C8B3680F6}" type="presParOf" srcId="{10271D32-125F-4C0E-83A7-0F742D1F96F5}" destId="{1C7AF192-9A66-48BD-B47B-EB57EB2A6B94}" srcOrd="2" destOrd="0" presId="urn:microsoft.com/office/officeart/2005/8/layout/vList5"/>
    <dgm:cxn modelId="{F0DA526E-73F6-4816-A8B1-EAFE999A464F}" type="presParOf" srcId="{1C7AF192-9A66-48BD-B47B-EB57EB2A6B94}" destId="{C0D1288E-9C53-49B3-B60F-60E0C2A425B2}" srcOrd="0" destOrd="0" presId="urn:microsoft.com/office/officeart/2005/8/layout/vList5"/>
    <dgm:cxn modelId="{6DB16228-CFD0-4519-AAD8-0E1CCEE149B4}" type="presParOf" srcId="{1C7AF192-9A66-48BD-B47B-EB57EB2A6B94}" destId="{EE63E1DD-A195-4707-A667-58C6BB5BE97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0EB56E5-7278-4D32-891C-46D1821795BC}" type="doc">
      <dgm:prSet loTypeId="urn:microsoft.com/office/officeart/2005/8/layout/chevron2" loCatId="list" qsTypeId="urn:microsoft.com/office/officeart/2005/8/quickstyle/3d4" qsCatId="3D" csTypeId="urn:microsoft.com/office/officeart/2005/8/colors/colorful2" csCatId="colorful" phldr="1"/>
      <dgm:spPr/>
      <dgm:t>
        <a:bodyPr/>
        <a:lstStyle/>
        <a:p>
          <a:endParaRPr lang="en-US"/>
        </a:p>
      </dgm:t>
    </dgm:pt>
    <dgm:pt modelId="{E7CABEA2-D618-4934-B7F1-3C352DA12133}">
      <dgm:prSet custT="1"/>
      <dgm:spPr/>
      <dgm:t>
        <a:bodyPr/>
        <a:lstStyle/>
        <a:p>
          <a:r>
            <a:rPr lang="en-US" sz="2200" i="0" dirty="0"/>
            <a:t>Abnormal vital signs</a:t>
          </a:r>
          <a:endParaRPr lang="en-US" sz="2200" dirty="0"/>
        </a:p>
      </dgm:t>
    </dgm:pt>
    <dgm:pt modelId="{414DD931-8FF3-4DD5-88F9-BF05A2489B2F}" type="parTrans" cxnId="{25DF52C9-589F-4E7C-BBEF-763758FDD897}">
      <dgm:prSet/>
      <dgm:spPr/>
      <dgm:t>
        <a:bodyPr/>
        <a:lstStyle/>
        <a:p>
          <a:endParaRPr lang="en-US" sz="1800"/>
        </a:p>
      </dgm:t>
    </dgm:pt>
    <dgm:pt modelId="{2B455F00-545F-4051-BBE7-A1C0E131F835}" type="sibTrans" cxnId="{25DF52C9-589F-4E7C-BBEF-763758FDD897}">
      <dgm:prSet/>
      <dgm:spPr/>
      <dgm:t>
        <a:bodyPr/>
        <a:lstStyle/>
        <a:p>
          <a:endParaRPr lang="en-US" sz="1800"/>
        </a:p>
      </dgm:t>
    </dgm:pt>
    <dgm:pt modelId="{8334C31F-BB87-46C1-BC5B-61DEDB59034C}">
      <dgm:prSet custT="1"/>
      <dgm:spPr/>
      <dgm:t>
        <a:bodyPr/>
        <a:lstStyle/>
        <a:p>
          <a:r>
            <a:rPr lang="en-US" sz="2200" dirty="0"/>
            <a:t>Height, weight, and BMI </a:t>
          </a:r>
        </a:p>
      </dgm:t>
    </dgm:pt>
    <dgm:pt modelId="{B5062F4B-A0B1-49CD-8E78-727419FA6700}" type="parTrans" cxnId="{4B309136-3446-4B48-98BB-2C647D625110}">
      <dgm:prSet/>
      <dgm:spPr/>
      <dgm:t>
        <a:bodyPr/>
        <a:lstStyle/>
        <a:p>
          <a:endParaRPr lang="en-US" sz="1800"/>
        </a:p>
      </dgm:t>
    </dgm:pt>
    <dgm:pt modelId="{0884D547-FD3B-4F3D-91B9-4CB61F801C04}" type="sibTrans" cxnId="{4B309136-3446-4B48-98BB-2C647D625110}">
      <dgm:prSet/>
      <dgm:spPr/>
      <dgm:t>
        <a:bodyPr/>
        <a:lstStyle/>
        <a:p>
          <a:endParaRPr lang="en-US" sz="1800"/>
        </a:p>
      </dgm:t>
    </dgm:pt>
    <dgm:pt modelId="{31C23A18-DA53-4B43-918D-94E869C8CE85}">
      <dgm:prSet custT="1"/>
      <dgm:spPr/>
      <dgm:t>
        <a:bodyPr/>
        <a:lstStyle/>
        <a:p>
          <a:pPr algn="l">
            <a:buFont typeface="Arial" panose="020B0604020202020204" pitchFamily="34" charset="0"/>
            <a:buChar char="•"/>
          </a:pPr>
          <a:r>
            <a:rPr lang="en-US" sz="2200" dirty="0"/>
            <a:t>Possible indication of medical instability that </a:t>
          </a:r>
          <a:r>
            <a:rPr lang="en-US" sz="2200" i="0" dirty="0"/>
            <a:t>warrants a higher-level care, </a:t>
          </a:r>
          <a:r>
            <a:rPr lang="en-US" sz="2200" dirty="0"/>
            <a:t>e.g., heart rate &lt; 50 bpm, systolic blood pressure &lt; 90 mmHg, or temperature &lt; 36 °C (96.8 °F)</a:t>
          </a:r>
        </a:p>
      </dgm:t>
    </dgm:pt>
    <dgm:pt modelId="{9B1D7C8E-769A-4729-9689-7FE44978DF28}" type="parTrans" cxnId="{55FA6FB9-644C-4606-9CEE-537AA9B5087C}">
      <dgm:prSet/>
      <dgm:spPr/>
      <dgm:t>
        <a:bodyPr/>
        <a:lstStyle/>
        <a:p>
          <a:endParaRPr lang="en-US" sz="1800"/>
        </a:p>
      </dgm:t>
    </dgm:pt>
    <dgm:pt modelId="{FAD30F30-A3EF-480B-8AE0-8D1A417096D7}" type="sibTrans" cxnId="{55FA6FB9-644C-4606-9CEE-537AA9B5087C}">
      <dgm:prSet/>
      <dgm:spPr/>
      <dgm:t>
        <a:bodyPr/>
        <a:lstStyle/>
        <a:p>
          <a:endParaRPr lang="en-US" sz="1800"/>
        </a:p>
      </dgm:t>
    </dgm:pt>
    <dgm:pt modelId="{2EF2F7AC-0C76-4101-987A-0826DB3D46CA}">
      <dgm:prSet custT="1"/>
      <dgm:spPr/>
      <dgm:t>
        <a:bodyPr/>
        <a:lstStyle/>
        <a:p>
          <a:r>
            <a:rPr lang="en-US" sz="2200" dirty="0"/>
            <a:t>Evaluate initially and, ideally, obtain weight at all visits. (</a:t>
          </a:r>
          <a:r>
            <a:rPr lang="en-US" sz="2200" dirty="0">
              <a:hlinkClick xmlns:r="http://schemas.openxmlformats.org/officeDocument/2006/relationships" r:id="rId1"/>
            </a:rPr>
            <a:t>www.cdc.gov/healthyweight/assessing/bmi/adult_bmi/english_bmi_calculator/bmi_calculator.html</a:t>
          </a:r>
          <a:r>
            <a:rPr lang="en-US" sz="2200" dirty="0"/>
            <a:t>)</a:t>
          </a:r>
        </a:p>
      </dgm:t>
    </dgm:pt>
    <dgm:pt modelId="{527EDE3E-6505-4FFB-A15C-3751FDF07C07}" type="parTrans" cxnId="{23FC8536-0211-4DAA-B565-E0D47264C4B8}">
      <dgm:prSet/>
      <dgm:spPr/>
      <dgm:t>
        <a:bodyPr/>
        <a:lstStyle/>
        <a:p>
          <a:endParaRPr lang="en-US" sz="1800"/>
        </a:p>
      </dgm:t>
    </dgm:pt>
    <dgm:pt modelId="{700EBBCE-30E3-4BF9-BE70-AF4E4F521F6E}" type="sibTrans" cxnId="{23FC8536-0211-4DAA-B565-E0D47264C4B8}">
      <dgm:prSet/>
      <dgm:spPr/>
      <dgm:t>
        <a:bodyPr/>
        <a:lstStyle/>
        <a:p>
          <a:endParaRPr lang="en-US" sz="1800"/>
        </a:p>
      </dgm:t>
    </dgm:pt>
    <dgm:pt modelId="{28005056-31BA-4BD1-878B-4B903C4D3945}" type="pres">
      <dgm:prSet presAssocID="{80EB56E5-7278-4D32-891C-46D1821795BC}" presName="linearFlow" presStyleCnt="0">
        <dgm:presLayoutVars>
          <dgm:dir/>
          <dgm:animLvl val="lvl"/>
          <dgm:resizeHandles val="exact"/>
        </dgm:presLayoutVars>
      </dgm:prSet>
      <dgm:spPr/>
    </dgm:pt>
    <dgm:pt modelId="{61095688-C736-4BC1-A5F9-12A4D2ABE31D}" type="pres">
      <dgm:prSet presAssocID="{E7CABEA2-D618-4934-B7F1-3C352DA12133}" presName="composite" presStyleCnt="0"/>
      <dgm:spPr/>
    </dgm:pt>
    <dgm:pt modelId="{A07E49DB-7BAB-4CF0-8AEB-75066196CE95}" type="pres">
      <dgm:prSet presAssocID="{E7CABEA2-D618-4934-B7F1-3C352DA12133}" presName="parentText" presStyleLbl="alignNode1" presStyleIdx="0" presStyleCnt="2">
        <dgm:presLayoutVars>
          <dgm:chMax val="1"/>
          <dgm:bulletEnabled val="1"/>
        </dgm:presLayoutVars>
      </dgm:prSet>
      <dgm:spPr/>
    </dgm:pt>
    <dgm:pt modelId="{D7598774-B279-46D6-9FDE-7D5CB73E8AAD}" type="pres">
      <dgm:prSet presAssocID="{E7CABEA2-D618-4934-B7F1-3C352DA12133}" presName="descendantText" presStyleLbl="alignAcc1" presStyleIdx="0" presStyleCnt="2" custLinFactNeighborX="0" custLinFactNeighborY="-12103">
        <dgm:presLayoutVars>
          <dgm:bulletEnabled val="1"/>
        </dgm:presLayoutVars>
      </dgm:prSet>
      <dgm:spPr/>
    </dgm:pt>
    <dgm:pt modelId="{9433BB70-2343-4485-B63D-C60D72CF113C}" type="pres">
      <dgm:prSet presAssocID="{2B455F00-545F-4051-BBE7-A1C0E131F835}" presName="sp" presStyleCnt="0"/>
      <dgm:spPr/>
    </dgm:pt>
    <dgm:pt modelId="{E2843F90-1A4E-4555-B1DB-49A4D00A50A8}" type="pres">
      <dgm:prSet presAssocID="{8334C31F-BB87-46C1-BC5B-61DEDB59034C}" presName="composite" presStyleCnt="0"/>
      <dgm:spPr/>
    </dgm:pt>
    <dgm:pt modelId="{EC1F2D84-E13F-4C68-9EFE-025312FDE206}" type="pres">
      <dgm:prSet presAssocID="{8334C31F-BB87-46C1-BC5B-61DEDB59034C}" presName="parentText" presStyleLbl="alignNode1" presStyleIdx="1" presStyleCnt="2">
        <dgm:presLayoutVars>
          <dgm:chMax val="1"/>
          <dgm:bulletEnabled val="1"/>
        </dgm:presLayoutVars>
      </dgm:prSet>
      <dgm:spPr/>
    </dgm:pt>
    <dgm:pt modelId="{1F23FFF5-E3FC-4BAA-BB2A-0DB1E646637A}" type="pres">
      <dgm:prSet presAssocID="{8334C31F-BB87-46C1-BC5B-61DEDB59034C}" presName="descendantText" presStyleLbl="alignAcc1" presStyleIdx="1" presStyleCnt="2">
        <dgm:presLayoutVars>
          <dgm:bulletEnabled val="1"/>
        </dgm:presLayoutVars>
      </dgm:prSet>
      <dgm:spPr/>
    </dgm:pt>
  </dgm:ptLst>
  <dgm:cxnLst>
    <dgm:cxn modelId="{23FC8536-0211-4DAA-B565-E0D47264C4B8}" srcId="{8334C31F-BB87-46C1-BC5B-61DEDB59034C}" destId="{2EF2F7AC-0C76-4101-987A-0826DB3D46CA}" srcOrd="0" destOrd="0" parTransId="{527EDE3E-6505-4FFB-A15C-3751FDF07C07}" sibTransId="{700EBBCE-30E3-4BF9-BE70-AF4E4F521F6E}"/>
    <dgm:cxn modelId="{4B309136-3446-4B48-98BB-2C647D625110}" srcId="{80EB56E5-7278-4D32-891C-46D1821795BC}" destId="{8334C31F-BB87-46C1-BC5B-61DEDB59034C}" srcOrd="1" destOrd="0" parTransId="{B5062F4B-A0B1-49CD-8E78-727419FA6700}" sibTransId="{0884D547-FD3B-4F3D-91B9-4CB61F801C04}"/>
    <dgm:cxn modelId="{0D697E80-EB6F-44CF-AC90-61DD1F2D5BF1}" type="presOf" srcId="{8334C31F-BB87-46C1-BC5B-61DEDB59034C}" destId="{EC1F2D84-E13F-4C68-9EFE-025312FDE206}" srcOrd="0" destOrd="0" presId="urn:microsoft.com/office/officeart/2005/8/layout/chevron2"/>
    <dgm:cxn modelId="{6BE9ACB1-71D0-4D79-8923-37E92E404DC7}" type="presOf" srcId="{31C23A18-DA53-4B43-918D-94E869C8CE85}" destId="{D7598774-B279-46D6-9FDE-7D5CB73E8AAD}" srcOrd="0" destOrd="0" presId="urn:microsoft.com/office/officeart/2005/8/layout/chevron2"/>
    <dgm:cxn modelId="{1F826CB7-EB00-445C-9973-9BBEC176C4F6}" type="presOf" srcId="{2EF2F7AC-0C76-4101-987A-0826DB3D46CA}" destId="{1F23FFF5-E3FC-4BAA-BB2A-0DB1E646637A}" srcOrd="0" destOrd="0" presId="urn:microsoft.com/office/officeart/2005/8/layout/chevron2"/>
    <dgm:cxn modelId="{55FA6FB9-644C-4606-9CEE-537AA9B5087C}" srcId="{E7CABEA2-D618-4934-B7F1-3C352DA12133}" destId="{31C23A18-DA53-4B43-918D-94E869C8CE85}" srcOrd="0" destOrd="0" parTransId="{9B1D7C8E-769A-4729-9689-7FE44978DF28}" sibTransId="{FAD30F30-A3EF-480B-8AE0-8D1A417096D7}"/>
    <dgm:cxn modelId="{25DF52C9-589F-4E7C-BBEF-763758FDD897}" srcId="{80EB56E5-7278-4D32-891C-46D1821795BC}" destId="{E7CABEA2-D618-4934-B7F1-3C352DA12133}" srcOrd="0" destOrd="0" parTransId="{414DD931-8FF3-4DD5-88F9-BF05A2489B2F}" sibTransId="{2B455F00-545F-4051-BBE7-A1C0E131F835}"/>
    <dgm:cxn modelId="{86B7C8DC-C6BC-441B-8EF9-D210ED4F93CE}" type="presOf" srcId="{80EB56E5-7278-4D32-891C-46D1821795BC}" destId="{28005056-31BA-4BD1-878B-4B903C4D3945}" srcOrd="0" destOrd="0" presId="urn:microsoft.com/office/officeart/2005/8/layout/chevron2"/>
    <dgm:cxn modelId="{547526F7-125C-491A-A8A1-459FBC8B286F}" type="presOf" srcId="{E7CABEA2-D618-4934-B7F1-3C352DA12133}" destId="{A07E49DB-7BAB-4CF0-8AEB-75066196CE95}" srcOrd="0" destOrd="0" presId="urn:microsoft.com/office/officeart/2005/8/layout/chevron2"/>
    <dgm:cxn modelId="{D70DF57A-1F42-4639-9D02-872D8FB06925}" type="presParOf" srcId="{28005056-31BA-4BD1-878B-4B903C4D3945}" destId="{61095688-C736-4BC1-A5F9-12A4D2ABE31D}" srcOrd="0" destOrd="0" presId="urn:microsoft.com/office/officeart/2005/8/layout/chevron2"/>
    <dgm:cxn modelId="{521FB636-A40D-417E-92D4-20386E366195}" type="presParOf" srcId="{61095688-C736-4BC1-A5F9-12A4D2ABE31D}" destId="{A07E49DB-7BAB-4CF0-8AEB-75066196CE95}" srcOrd="0" destOrd="0" presId="urn:microsoft.com/office/officeart/2005/8/layout/chevron2"/>
    <dgm:cxn modelId="{855FCC55-9495-4998-B5CE-B6406FC3A8CE}" type="presParOf" srcId="{61095688-C736-4BC1-A5F9-12A4D2ABE31D}" destId="{D7598774-B279-46D6-9FDE-7D5CB73E8AAD}" srcOrd="1" destOrd="0" presId="urn:microsoft.com/office/officeart/2005/8/layout/chevron2"/>
    <dgm:cxn modelId="{D04974A6-0F3B-40AB-8F5E-D749B6DC4260}" type="presParOf" srcId="{28005056-31BA-4BD1-878B-4B903C4D3945}" destId="{9433BB70-2343-4485-B63D-C60D72CF113C}" srcOrd="1" destOrd="0" presId="urn:microsoft.com/office/officeart/2005/8/layout/chevron2"/>
    <dgm:cxn modelId="{7E7C6500-F7F6-47CA-80F0-770AAAFEB830}" type="presParOf" srcId="{28005056-31BA-4BD1-878B-4B903C4D3945}" destId="{E2843F90-1A4E-4555-B1DB-49A4D00A50A8}" srcOrd="2" destOrd="0" presId="urn:microsoft.com/office/officeart/2005/8/layout/chevron2"/>
    <dgm:cxn modelId="{9409B84E-008D-4CD1-8E1B-8A8419E5A595}" type="presParOf" srcId="{E2843F90-1A4E-4555-B1DB-49A4D00A50A8}" destId="{EC1F2D84-E13F-4C68-9EFE-025312FDE206}" srcOrd="0" destOrd="0" presId="urn:microsoft.com/office/officeart/2005/8/layout/chevron2"/>
    <dgm:cxn modelId="{9AA2EFF7-0777-4F4A-A3C1-CC91EECFF07F}" type="presParOf" srcId="{E2843F90-1A4E-4555-B1DB-49A4D00A50A8}" destId="{1F23FFF5-E3FC-4BAA-BB2A-0DB1E646637A}"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D8DE98A-DAEE-4090-90EE-803D40C6722C}" type="doc">
      <dgm:prSet loTypeId="urn:microsoft.com/office/officeart/2005/8/layout/hList9" loCatId="list" qsTypeId="urn:microsoft.com/office/officeart/2005/8/quickstyle/3d4" qsCatId="3D" csTypeId="urn:microsoft.com/office/officeart/2005/8/colors/colorful4" csCatId="colorful" phldr="1"/>
      <dgm:spPr/>
      <dgm:t>
        <a:bodyPr/>
        <a:lstStyle/>
        <a:p>
          <a:endParaRPr lang="en-US"/>
        </a:p>
      </dgm:t>
    </dgm:pt>
    <dgm:pt modelId="{C2860799-E513-4788-A103-6ABECB418B48}">
      <dgm:prSet custT="1"/>
      <dgm:spPr/>
      <dgm:t>
        <a:bodyPr/>
        <a:lstStyle/>
        <a:p>
          <a:r>
            <a:rPr lang="en-US" sz="2200" dirty="0"/>
            <a:t>If purging behavior is present…</a:t>
          </a:r>
        </a:p>
      </dgm:t>
    </dgm:pt>
    <dgm:pt modelId="{D78D0A1C-A6D8-49AA-B85A-2EBF748371BE}" type="parTrans" cxnId="{2304A8AF-3FA4-4B7B-8D1D-0319667E475B}">
      <dgm:prSet/>
      <dgm:spPr/>
      <dgm:t>
        <a:bodyPr/>
        <a:lstStyle/>
        <a:p>
          <a:endParaRPr lang="en-US"/>
        </a:p>
      </dgm:t>
    </dgm:pt>
    <dgm:pt modelId="{6D6C85D3-2496-4F05-A341-6FE90DB7E3D5}" type="sibTrans" cxnId="{2304A8AF-3FA4-4B7B-8D1D-0319667E475B}">
      <dgm:prSet/>
      <dgm:spPr/>
      <dgm:t>
        <a:bodyPr/>
        <a:lstStyle/>
        <a:p>
          <a:endParaRPr lang="en-US"/>
        </a:p>
      </dgm:t>
    </dgm:pt>
    <dgm:pt modelId="{087F3A0B-2CDB-442E-85DA-2F0848F0E2B1}">
      <dgm:prSet custT="1"/>
      <dgm:spPr/>
      <dgm:t>
        <a:bodyPr/>
        <a:lstStyle/>
        <a:p>
          <a:pPr>
            <a:buFont typeface="Arial" panose="020B0604020202020204" pitchFamily="34" charset="0"/>
            <a:buChar char="•"/>
          </a:pPr>
          <a:r>
            <a:rPr lang="en-US" sz="2200" dirty="0"/>
            <a:t>- Refer for a dental evaluation.</a:t>
          </a:r>
        </a:p>
        <a:p>
          <a:pPr>
            <a:buFont typeface="Arial" panose="020B0604020202020204" pitchFamily="34" charset="0"/>
            <a:buChar char="•"/>
          </a:pPr>
          <a:r>
            <a:rPr lang="en-US" sz="2200" dirty="0"/>
            <a:t>- Instruct patients not to brush teeth after vomiting.</a:t>
          </a:r>
        </a:p>
        <a:p>
          <a:pPr>
            <a:buFont typeface="Arial" panose="020B0604020202020204" pitchFamily="34" charset="0"/>
            <a:buChar char="•"/>
          </a:pPr>
          <a:r>
            <a:rPr lang="en-US" sz="2200" dirty="0"/>
            <a:t>- Oral rinsing with water after vomiting and avoiding ingestion of carbonated beverages or citrus fruits may help to reduce effects on dentition.</a:t>
          </a:r>
        </a:p>
      </dgm:t>
    </dgm:pt>
    <dgm:pt modelId="{01B7CD81-37E5-439F-A62E-156749FE7579}" type="parTrans" cxnId="{FA88D4B4-E055-4EB0-B3A9-D33665535F23}">
      <dgm:prSet/>
      <dgm:spPr/>
      <dgm:t>
        <a:bodyPr/>
        <a:lstStyle/>
        <a:p>
          <a:endParaRPr lang="en-US"/>
        </a:p>
      </dgm:t>
    </dgm:pt>
    <dgm:pt modelId="{1D3DC497-3925-4D30-AF34-E6D54E6AADE6}" type="sibTrans" cxnId="{FA88D4B4-E055-4EB0-B3A9-D33665535F23}">
      <dgm:prSet/>
      <dgm:spPr/>
      <dgm:t>
        <a:bodyPr/>
        <a:lstStyle/>
        <a:p>
          <a:endParaRPr lang="en-US"/>
        </a:p>
      </dgm:t>
    </dgm:pt>
    <dgm:pt modelId="{3DE039E2-DE3A-4413-8B18-D2EC376A2505}" type="pres">
      <dgm:prSet presAssocID="{4D8DE98A-DAEE-4090-90EE-803D40C6722C}" presName="list" presStyleCnt="0">
        <dgm:presLayoutVars>
          <dgm:dir/>
          <dgm:animLvl val="lvl"/>
        </dgm:presLayoutVars>
      </dgm:prSet>
      <dgm:spPr/>
    </dgm:pt>
    <dgm:pt modelId="{566E9504-28A6-4F22-9F8A-2D93CCE9367D}" type="pres">
      <dgm:prSet presAssocID="{C2860799-E513-4788-A103-6ABECB418B48}" presName="posSpace" presStyleCnt="0"/>
      <dgm:spPr/>
    </dgm:pt>
    <dgm:pt modelId="{5771344B-5712-4644-934B-20DE462C55B0}" type="pres">
      <dgm:prSet presAssocID="{C2860799-E513-4788-A103-6ABECB418B48}" presName="vertFlow" presStyleCnt="0"/>
      <dgm:spPr/>
    </dgm:pt>
    <dgm:pt modelId="{9B41AD14-6D7F-49BC-9E01-2A49A97CB510}" type="pres">
      <dgm:prSet presAssocID="{C2860799-E513-4788-A103-6ABECB418B48}" presName="topSpace" presStyleCnt="0"/>
      <dgm:spPr/>
    </dgm:pt>
    <dgm:pt modelId="{96AD6F17-C350-41C0-9839-E12A3BE3523D}" type="pres">
      <dgm:prSet presAssocID="{C2860799-E513-4788-A103-6ABECB418B48}" presName="firstComp" presStyleCnt="0"/>
      <dgm:spPr/>
    </dgm:pt>
    <dgm:pt modelId="{9A520123-B392-482C-9B21-81D0E95AE855}" type="pres">
      <dgm:prSet presAssocID="{C2860799-E513-4788-A103-6ABECB418B48}" presName="firstChild" presStyleLbl="bgAccFollowNode1" presStyleIdx="0" presStyleCnt="1" custScaleX="115012" custScaleY="104778" custLinFactNeighborX="-4020" custLinFactNeighborY="-21167"/>
      <dgm:spPr>
        <a:prstGeom prst="roundRect">
          <a:avLst/>
        </a:prstGeom>
      </dgm:spPr>
    </dgm:pt>
    <dgm:pt modelId="{812079B3-C0D0-436C-B84F-88AFEA568441}" type="pres">
      <dgm:prSet presAssocID="{C2860799-E513-4788-A103-6ABECB418B48}" presName="firstChildTx" presStyleLbl="bgAccFollowNode1" presStyleIdx="0" presStyleCnt="1">
        <dgm:presLayoutVars>
          <dgm:bulletEnabled val="1"/>
        </dgm:presLayoutVars>
      </dgm:prSet>
      <dgm:spPr/>
    </dgm:pt>
    <dgm:pt modelId="{3353CBE2-2313-48CF-8E82-5943F6E129FB}" type="pres">
      <dgm:prSet presAssocID="{C2860799-E513-4788-A103-6ABECB418B48}" presName="negSpace" presStyleCnt="0"/>
      <dgm:spPr/>
    </dgm:pt>
    <dgm:pt modelId="{BB048835-0855-4FBC-85C6-250B04435D4B}" type="pres">
      <dgm:prSet presAssocID="{C2860799-E513-4788-A103-6ABECB418B48}" presName="circle" presStyleLbl="node1" presStyleIdx="0" presStyleCnt="1" custScaleX="88602" custScaleY="39083" custLinFactNeighborX="-56228" custLinFactNeighborY="14976"/>
      <dgm:spPr/>
    </dgm:pt>
  </dgm:ptLst>
  <dgm:cxnLst>
    <dgm:cxn modelId="{2FD1D607-A49D-4921-B700-2099B5F0180A}" type="presOf" srcId="{087F3A0B-2CDB-442E-85DA-2F0848F0E2B1}" destId="{812079B3-C0D0-436C-B84F-88AFEA568441}" srcOrd="1" destOrd="0" presId="urn:microsoft.com/office/officeart/2005/8/layout/hList9"/>
    <dgm:cxn modelId="{2304A8AF-3FA4-4B7B-8D1D-0319667E475B}" srcId="{4D8DE98A-DAEE-4090-90EE-803D40C6722C}" destId="{C2860799-E513-4788-A103-6ABECB418B48}" srcOrd="0" destOrd="0" parTransId="{D78D0A1C-A6D8-49AA-B85A-2EBF748371BE}" sibTransId="{6D6C85D3-2496-4F05-A341-6FE90DB7E3D5}"/>
    <dgm:cxn modelId="{FA88D4B4-E055-4EB0-B3A9-D33665535F23}" srcId="{C2860799-E513-4788-A103-6ABECB418B48}" destId="{087F3A0B-2CDB-442E-85DA-2F0848F0E2B1}" srcOrd="0" destOrd="0" parTransId="{01B7CD81-37E5-439F-A62E-156749FE7579}" sibTransId="{1D3DC497-3925-4D30-AF34-E6D54E6AADE6}"/>
    <dgm:cxn modelId="{113BF5CA-9EAA-4DEA-8288-0325EA27909D}" type="presOf" srcId="{087F3A0B-2CDB-442E-85DA-2F0848F0E2B1}" destId="{9A520123-B392-482C-9B21-81D0E95AE855}" srcOrd="0" destOrd="0" presId="urn:microsoft.com/office/officeart/2005/8/layout/hList9"/>
    <dgm:cxn modelId="{92D53AE7-6320-4A65-A974-154075C42D33}" type="presOf" srcId="{C2860799-E513-4788-A103-6ABECB418B48}" destId="{BB048835-0855-4FBC-85C6-250B04435D4B}" srcOrd="0" destOrd="0" presId="urn:microsoft.com/office/officeart/2005/8/layout/hList9"/>
    <dgm:cxn modelId="{F6E267F7-DAF0-495E-9270-2C97014DA15B}" type="presOf" srcId="{4D8DE98A-DAEE-4090-90EE-803D40C6722C}" destId="{3DE039E2-DE3A-4413-8B18-D2EC376A2505}" srcOrd="0" destOrd="0" presId="urn:microsoft.com/office/officeart/2005/8/layout/hList9"/>
    <dgm:cxn modelId="{666A763C-F469-4AB3-A17B-4C8BC66F471A}" type="presParOf" srcId="{3DE039E2-DE3A-4413-8B18-D2EC376A2505}" destId="{566E9504-28A6-4F22-9F8A-2D93CCE9367D}" srcOrd="0" destOrd="0" presId="urn:microsoft.com/office/officeart/2005/8/layout/hList9"/>
    <dgm:cxn modelId="{4E897BFB-B2F6-41BA-8BA6-00E0176952C2}" type="presParOf" srcId="{3DE039E2-DE3A-4413-8B18-D2EC376A2505}" destId="{5771344B-5712-4644-934B-20DE462C55B0}" srcOrd="1" destOrd="0" presId="urn:microsoft.com/office/officeart/2005/8/layout/hList9"/>
    <dgm:cxn modelId="{A63BDA78-208E-44EA-BD65-90329A6461AA}" type="presParOf" srcId="{5771344B-5712-4644-934B-20DE462C55B0}" destId="{9B41AD14-6D7F-49BC-9E01-2A49A97CB510}" srcOrd="0" destOrd="0" presId="urn:microsoft.com/office/officeart/2005/8/layout/hList9"/>
    <dgm:cxn modelId="{201DC197-9D01-4C9A-99D5-5EFF2E89F154}" type="presParOf" srcId="{5771344B-5712-4644-934B-20DE462C55B0}" destId="{96AD6F17-C350-41C0-9839-E12A3BE3523D}" srcOrd="1" destOrd="0" presId="urn:microsoft.com/office/officeart/2005/8/layout/hList9"/>
    <dgm:cxn modelId="{BECA5A9D-00CB-49B1-B0CC-57DCF6C6BE41}" type="presParOf" srcId="{96AD6F17-C350-41C0-9839-E12A3BE3523D}" destId="{9A520123-B392-482C-9B21-81D0E95AE855}" srcOrd="0" destOrd="0" presId="urn:microsoft.com/office/officeart/2005/8/layout/hList9"/>
    <dgm:cxn modelId="{41BFEBE6-7893-49D2-99FD-0C66E489D440}" type="presParOf" srcId="{96AD6F17-C350-41C0-9839-E12A3BE3523D}" destId="{812079B3-C0D0-436C-B84F-88AFEA568441}" srcOrd="1" destOrd="0" presId="urn:microsoft.com/office/officeart/2005/8/layout/hList9"/>
    <dgm:cxn modelId="{42798509-41B5-4196-A229-A51A26F37A8B}" type="presParOf" srcId="{3DE039E2-DE3A-4413-8B18-D2EC376A2505}" destId="{3353CBE2-2313-48CF-8E82-5943F6E129FB}" srcOrd="2" destOrd="0" presId="urn:microsoft.com/office/officeart/2005/8/layout/hList9"/>
    <dgm:cxn modelId="{22169DDA-5209-4AAE-9056-639E62CB7655}" type="presParOf" srcId="{3DE039E2-DE3A-4413-8B18-D2EC376A2505}" destId="{BB048835-0855-4FBC-85C6-250B04435D4B}" srcOrd="3"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CD57FE5-27BB-4358-93C2-4FBA5B2C9F03}" type="doc">
      <dgm:prSet loTypeId="urn:microsoft.com/office/officeart/2008/layout/AccentedPicture" loCatId="picture" qsTypeId="urn:microsoft.com/office/officeart/2005/8/quickstyle/simple1" qsCatId="simple" csTypeId="urn:microsoft.com/office/officeart/2005/8/colors/accent1_2" csCatId="accent1" phldr="1"/>
      <dgm:spPr/>
      <dgm:t>
        <a:bodyPr/>
        <a:lstStyle/>
        <a:p>
          <a:endParaRPr lang="en-US"/>
        </a:p>
      </dgm:t>
    </dgm:pt>
    <dgm:pt modelId="{4CEB7A8B-E034-4930-9619-70C602E88367}">
      <dgm:prSet custT="1"/>
      <dgm:spPr/>
      <dgm:t>
        <a:bodyPr/>
        <a:lstStyle/>
        <a:p>
          <a:pPr>
            <a:buNone/>
          </a:pPr>
          <a:r>
            <a:rPr lang="en-US" sz="2200" kern="1200" dirty="0"/>
            <a:t>Usually </a:t>
          </a:r>
          <a:r>
            <a:rPr lang="en-US" sz="2200" b="1" kern="1200" dirty="0">
              <a:solidFill>
                <a:schemeClr val="tx1"/>
              </a:solidFill>
              <a:effectLst>
                <a:glow rad="63500">
                  <a:schemeClr val="accent2">
                    <a:satMod val="175000"/>
                    <a:alpha val="40000"/>
                  </a:schemeClr>
                </a:glow>
                <a:innerShdw blurRad="63500" dist="50800" dir="18900000">
                  <a:prstClr val="black">
                    <a:alpha val="50000"/>
                  </a:prstClr>
                </a:innerShdw>
              </a:effectLst>
              <a:latin typeface="+mn-lt"/>
              <a:ea typeface="+mn-ea"/>
              <a:cs typeface="+mn-cs"/>
            </a:rPr>
            <a:t>start with 1,500-2,000 kcal/day, rapidly advance to 3,000-4,000 kcal/day</a:t>
          </a:r>
          <a:r>
            <a:rPr lang="en-US" sz="2200" kern="1200" dirty="0"/>
            <a:t> divided into meals and snacks and adjust further as needed.</a:t>
          </a:r>
        </a:p>
        <a:p>
          <a:pPr>
            <a:buNone/>
          </a:pPr>
          <a:endParaRPr lang="en-US" sz="1000" kern="1200" dirty="0"/>
        </a:p>
      </dgm:t>
    </dgm:pt>
    <dgm:pt modelId="{DFFF5ED8-3DE5-4205-809B-335F2A846AB5}" type="parTrans" cxnId="{81F48096-832F-4211-A715-EA6A99E00777}">
      <dgm:prSet/>
      <dgm:spPr/>
      <dgm:t>
        <a:bodyPr/>
        <a:lstStyle/>
        <a:p>
          <a:endParaRPr lang="en-US"/>
        </a:p>
      </dgm:t>
    </dgm:pt>
    <dgm:pt modelId="{C4A6EDE6-8608-48F2-9EFA-A45EF3EFB8E6}" type="sibTrans" cxnId="{81F48096-832F-4211-A715-EA6A99E00777}">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14000" r="-14000"/>
          </a:stretch>
        </a:blipFill>
      </dgm:spPr>
      <dgm:t>
        <a:bodyPr/>
        <a:lstStyle/>
        <a:p>
          <a:endParaRPr lang="en-US"/>
        </a:p>
      </dgm:t>
      <dgm:extLst>
        <a:ext uri="{E40237B7-FDA0-4F09-8148-C483321AD2D9}">
          <dgm14:cNvPr xmlns:dgm14="http://schemas.microsoft.com/office/drawing/2010/diagram" id="0" name="" descr="Overhead of open lunch boxes"/>
        </a:ext>
      </dgm:extLst>
    </dgm:pt>
    <dgm:pt modelId="{9C39E75E-011A-4234-9062-F9BEE5FAA630}">
      <dgm:prSet custT="1"/>
      <dgm:spPr/>
      <dgm:t>
        <a:bodyPr/>
        <a:lstStyle/>
        <a:p>
          <a:r>
            <a:rPr lang="en-US" sz="2000" kern="1200" dirty="0"/>
            <a:t>Usual formulas for calculating calorie requirements will typically underestimate caloric needs; patients are hypermetabolic during weight restoration.</a:t>
          </a:r>
        </a:p>
      </dgm:t>
    </dgm:pt>
    <dgm:pt modelId="{052789DF-1090-4EBF-9517-7D2C08299AE0}" type="sibTrans" cxnId="{4C48BB85-31DC-4D59-94E4-C439A1529A54}">
      <dgm:prSet/>
      <dgm:spPr/>
      <dgm:t>
        <a:bodyPr/>
        <a:lstStyle/>
        <a:p>
          <a:endParaRPr lang="en-US"/>
        </a:p>
      </dgm:t>
    </dgm:pt>
    <dgm:pt modelId="{5169933D-01C5-4B1B-9B5C-234281E1D9BC}" type="parTrans" cxnId="{4C48BB85-31DC-4D59-94E4-C439A1529A54}">
      <dgm:prSet/>
      <dgm:spPr/>
      <dgm:t>
        <a:bodyPr/>
        <a:lstStyle/>
        <a:p>
          <a:endParaRPr lang="en-US"/>
        </a:p>
      </dgm:t>
    </dgm:pt>
    <dgm:pt modelId="{E5256207-EA64-450B-8335-55F0C4C7AEB3}">
      <dgm:prSet custT="1"/>
      <dgm:spPr/>
      <dgm:t>
        <a:bodyPr/>
        <a:lstStyle/>
        <a:p>
          <a:r>
            <a:rPr lang="en-US" sz="2000" kern="1200" dirty="0"/>
            <a:t>Involve registered dieticians in treatment.</a:t>
          </a:r>
        </a:p>
      </dgm:t>
    </dgm:pt>
    <dgm:pt modelId="{279CB1C5-0EC9-4EFD-8B74-DF060D670AC6}" type="parTrans" cxnId="{2AA0A7E5-253C-41CB-A029-895AAD547F59}">
      <dgm:prSet/>
      <dgm:spPr/>
      <dgm:t>
        <a:bodyPr/>
        <a:lstStyle/>
        <a:p>
          <a:endParaRPr lang="en-US"/>
        </a:p>
      </dgm:t>
    </dgm:pt>
    <dgm:pt modelId="{BAA4FFD5-CC6D-4026-ADCB-16C2CBDBE8E9}" type="sibTrans" cxnId="{2AA0A7E5-253C-41CB-A029-895AAD547F59}">
      <dgm:prSet/>
      <dgm:spPr/>
      <dgm:t>
        <a:bodyPr/>
        <a:lstStyle/>
        <a:p>
          <a:endParaRPr lang="en-US"/>
        </a:p>
      </dgm:t>
    </dgm:pt>
    <dgm:pt modelId="{94050927-4245-409D-AE5C-728AD7AE605B}">
      <dgm:prSet custT="1"/>
      <dgm:spPr/>
      <dgm:t>
        <a:bodyPr/>
        <a:lstStyle/>
        <a:p>
          <a:r>
            <a:rPr lang="en-US" sz="2000" kern="1200" dirty="0"/>
            <a:t>Increase dietary variety.</a:t>
          </a:r>
        </a:p>
      </dgm:t>
    </dgm:pt>
    <dgm:pt modelId="{42DF0C0D-A43F-4913-940F-05575B4FCFE9}" type="parTrans" cxnId="{AE442464-8FAC-49DC-B440-E49300A642DE}">
      <dgm:prSet/>
      <dgm:spPr/>
      <dgm:t>
        <a:bodyPr/>
        <a:lstStyle/>
        <a:p>
          <a:endParaRPr lang="en-US"/>
        </a:p>
      </dgm:t>
    </dgm:pt>
    <dgm:pt modelId="{25AEF176-ACAB-453D-B157-928C9C64DD59}" type="sibTrans" cxnId="{AE442464-8FAC-49DC-B440-E49300A642DE}">
      <dgm:prSet/>
      <dgm:spPr/>
      <dgm:t>
        <a:bodyPr/>
        <a:lstStyle/>
        <a:p>
          <a:endParaRPr lang="en-US"/>
        </a:p>
      </dgm:t>
    </dgm:pt>
    <dgm:pt modelId="{1BE2107F-A26A-423C-B5B0-885342036D94}">
      <dgm:prSet custT="1"/>
      <dgm:spPr/>
      <dgm:t>
        <a:bodyPr/>
        <a:lstStyle/>
        <a:p>
          <a:r>
            <a:rPr lang="en-US" sz="2000" kern="1200" dirty="0"/>
            <a:t>Meal-based nutrition (regularly scheduled and monitored meals and snacks) is preferred over tube feeding.</a:t>
          </a:r>
        </a:p>
      </dgm:t>
    </dgm:pt>
    <dgm:pt modelId="{B92C8380-FE31-4859-9CDB-489047D02CF9}" type="parTrans" cxnId="{B4F50798-C406-4469-B8CE-01677E35AAB9}">
      <dgm:prSet/>
      <dgm:spPr/>
      <dgm:t>
        <a:bodyPr/>
        <a:lstStyle/>
        <a:p>
          <a:endParaRPr lang="en-US"/>
        </a:p>
      </dgm:t>
    </dgm:pt>
    <dgm:pt modelId="{39A29E6C-AB08-4471-8F87-2F99A9763E68}" type="sibTrans" cxnId="{B4F50798-C406-4469-B8CE-01677E35AAB9}">
      <dgm:prSet/>
      <dgm:spPr/>
      <dgm:t>
        <a:bodyPr/>
        <a:lstStyle/>
        <a:p>
          <a:endParaRPr lang="en-US"/>
        </a:p>
      </dgm:t>
    </dgm:pt>
    <dgm:pt modelId="{8A4CD454-481F-44B9-8E4C-C9EBF874725F}">
      <dgm:prSet custT="1"/>
      <dgm:spPr/>
      <dgm:t>
        <a:bodyPr/>
        <a:lstStyle/>
        <a:p>
          <a:r>
            <a:rPr lang="en-US" sz="2000" kern="1200" dirty="0"/>
            <a:t>Calorie dense liquid supplements can be given in between meals.</a:t>
          </a:r>
        </a:p>
      </dgm:t>
    </dgm:pt>
    <dgm:pt modelId="{9AD26722-EE16-41D1-9453-9FA341BC39B6}" type="parTrans" cxnId="{96A6B711-F412-4EED-ACED-0933A8102A68}">
      <dgm:prSet/>
      <dgm:spPr/>
      <dgm:t>
        <a:bodyPr/>
        <a:lstStyle/>
        <a:p>
          <a:endParaRPr lang="en-US"/>
        </a:p>
      </dgm:t>
    </dgm:pt>
    <dgm:pt modelId="{05BB5061-6630-4C20-9F85-6C937A970A97}" type="sibTrans" cxnId="{96A6B711-F412-4EED-ACED-0933A8102A68}">
      <dgm:prSet/>
      <dgm:spPr/>
      <dgm:t>
        <a:bodyPr/>
        <a:lstStyle/>
        <a:p>
          <a:endParaRPr lang="en-US"/>
        </a:p>
      </dgm:t>
    </dgm:pt>
    <dgm:pt modelId="{973A18E8-D85B-4B36-9B64-9DD2A9C4E9A7}" type="pres">
      <dgm:prSet presAssocID="{2CD57FE5-27BB-4358-93C2-4FBA5B2C9F03}" presName="Name0" presStyleCnt="0">
        <dgm:presLayoutVars>
          <dgm:dir/>
        </dgm:presLayoutVars>
      </dgm:prSet>
      <dgm:spPr/>
    </dgm:pt>
    <dgm:pt modelId="{AC75F978-2A59-461B-9184-87968CD41517}" type="pres">
      <dgm:prSet presAssocID="{C4A6EDE6-8608-48F2-9EFA-A45EF3EFB8E6}" presName="picture_1" presStyleLbl="bgImgPlace1" presStyleIdx="0" presStyleCnt="1" custScaleX="59661" custScaleY="60898" custLinFactNeighborX="-75583" custLinFactNeighborY="19698"/>
      <dgm:spPr/>
    </dgm:pt>
    <dgm:pt modelId="{18A55E2C-3EE2-469E-B175-A22F5AA6DA3A}" type="pres">
      <dgm:prSet presAssocID="{4CEB7A8B-E034-4930-9619-70C602E88367}" presName="text_1" presStyleLbl="node1" presStyleIdx="0" presStyleCnt="0" custScaleX="222935" custScaleY="154948" custLinFactNeighborX="59560" custLinFactNeighborY="-62921">
        <dgm:presLayoutVars>
          <dgm:bulletEnabled val="1"/>
        </dgm:presLayoutVars>
      </dgm:prSet>
      <dgm:spPr/>
    </dgm:pt>
    <dgm:pt modelId="{545561B9-721A-4804-9F52-52E9E9932444}" type="pres">
      <dgm:prSet presAssocID="{2CD57FE5-27BB-4358-93C2-4FBA5B2C9F03}" presName="maxNode" presStyleCnt="0"/>
      <dgm:spPr/>
    </dgm:pt>
    <dgm:pt modelId="{60CA51A9-7CE7-4EC4-A16C-525CE456A1C2}" type="pres">
      <dgm:prSet presAssocID="{2CD57FE5-27BB-4358-93C2-4FBA5B2C9F03}" presName="Name33" presStyleCnt="0"/>
      <dgm:spPr/>
    </dgm:pt>
  </dgm:ptLst>
  <dgm:cxnLst>
    <dgm:cxn modelId="{7AF73C02-0996-4AFC-8282-53B26E7F1755}" type="presOf" srcId="{9C39E75E-011A-4234-9062-F9BEE5FAA630}" destId="{18A55E2C-3EE2-469E-B175-A22F5AA6DA3A}" srcOrd="0" destOrd="1" presId="urn:microsoft.com/office/officeart/2008/layout/AccentedPicture"/>
    <dgm:cxn modelId="{9B6C580B-328E-4F98-A62C-80356F2D1AD6}" type="presOf" srcId="{C4A6EDE6-8608-48F2-9EFA-A45EF3EFB8E6}" destId="{AC75F978-2A59-461B-9184-87968CD41517}" srcOrd="0" destOrd="0" presId="urn:microsoft.com/office/officeart/2008/layout/AccentedPicture"/>
    <dgm:cxn modelId="{96A6B711-F412-4EED-ACED-0933A8102A68}" srcId="{4CEB7A8B-E034-4930-9619-70C602E88367}" destId="{8A4CD454-481F-44B9-8E4C-C9EBF874725F}" srcOrd="4" destOrd="0" parTransId="{9AD26722-EE16-41D1-9453-9FA341BC39B6}" sibTransId="{05BB5061-6630-4C20-9F85-6C937A970A97}"/>
    <dgm:cxn modelId="{AE442464-8FAC-49DC-B440-E49300A642DE}" srcId="{4CEB7A8B-E034-4930-9619-70C602E88367}" destId="{94050927-4245-409D-AE5C-728AD7AE605B}" srcOrd="2" destOrd="0" parTransId="{42DF0C0D-A43F-4913-940F-05575B4FCFE9}" sibTransId="{25AEF176-ACAB-453D-B157-928C9C64DD59}"/>
    <dgm:cxn modelId="{7CDB916A-D1A5-4007-A720-CD2673221591}" type="presOf" srcId="{E5256207-EA64-450B-8335-55F0C4C7AEB3}" destId="{18A55E2C-3EE2-469E-B175-A22F5AA6DA3A}" srcOrd="0" destOrd="2" presId="urn:microsoft.com/office/officeart/2008/layout/AccentedPicture"/>
    <dgm:cxn modelId="{4C48BB85-31DC-4D59-94E4-C439A1529A54}" srcId="{4CEB7A8B-E034-4930-9619-70C602E88367}" destId="{9C39E75E-011A-4234-9062-F9BEE5FAA630}" srcOrd="0" destOrd="0" parTransId="{5169933D-01C5-4B1B-9B5C-234281E1D9BC}" sibTransId="{052789DF-1090-4EBF-9517-7D2C08299AE0}"/>
    <dgm:cxn modelId="{81F48096-832F-4211-A715-EA6A99E00777}" srcId="{2CD57FE5-27BB-4358-93C2-4FBA5B2C9F03}" destId="{4CEB7A8B-E034-4930-9619-70C602E88367}" srcOrd="0" destOrd="0" parTransId="{DFFF5ED8-3DE5-4205-809B-335F2A846AB5}" sibTransId="{C4A6EDE6-8608-48F2-9EFA-A45EF3EFB8E6}"/>
    <dgm:cxn modelId="{B4F50798-C406-4469-B8CE-01677E35AAB9}" srcId="{4CEB7A8B-E034-4930-9619-70C602E88367}" destId="{1BE2107F-A26A-423C-B5B0-885342036D94}" srcOrd="3" destOrd="0" parTransId="{B92C8380-FE31-4859-9CDB-489047D02CF9}" sibTransId="{39A29E6C-AB08-4471-8F87-2F99A9763E68}"/>
    <dgm:cxn modelId="{8EBAEAA8-12BD-4C5C-BE9D-163F47332A08}" type="presOf" srcId="{94050927-4245-409D-AE5C-728AD7AE605B}" destId="{18A55E2C-3EE2-469E-B175-A22F5AA6DA3A}" srcOrd="0" destOrd="3" presId="urn:microsoft.com/office/officeart/2008/layout/AccentedPicture"/>
    <dgm:cxn modelId="{70A091B7-C9ED-4A0F-A512-DFD70EA24417}" type="presOf" srcId="{4CEB7A8B-E034-4930-9619-70C602E88367}" destId="{18A55E2C-3EE2-469E-B175-A22F5AA6DA3A}" srcOrd="0" destOrd="0" presId="urn:microsoft.com/office/officeart/2008/layout/AccentedPicture"/>
    <dgm:cxn modelId="{649612C8-8EFC-4758-B7A4-01C8432C6DC1}" type="presOf" srcId="{8A4CD454-481F-44B9-8E4C-C9EBF874725F}" destId="{18A55E2C-3EE2-469E-B175-A22F5AA6DA3A}" srcOrd="0" destOrd="5" presId="urn:microsoft.com/office/officeart/2008/layout/AccentedPicture"/>
    <dgm:cxn modelId="{999ABCCF-53B3-4674-B920-09A72BC109EB}" type="presOf" srcId="{1BE2107F-A26A-423C-B5B0-885342036D94}" destId="{18A55E2C-3EE2-469E-B175-A22F5AA6DA3A}" srcOrd="0" destOrd="4" presId="urn:microsoft.com/office/officeart/2008/layout/AccentedPicture"/>
    <dgm:cxn modelId="{9813EFDC-C33B-42D3-AB91-6827172A57B7}" type="presOf" srcId="{2CD57FE5-27BB-4358-93C2-4FBA5B2C9F03}" destId="{973A18E8-D85B-4B36-9B64-9DD2A9C4E9A7}" srcOrd="0" destOrd="0" presId="urn:microsoft.com/office/officeart/2008/layout/AccentedPicture"/>
    <dgm:cxn modelId="{2AA0A7E5-253C-41CB-A029-895AAD547F59}" srcId="{4CEB7A8B-E034-4930-9619-70C602E88367}" destId="{E5256207-EA64-450B-8335-55F0C4C7AEB3}" srcOrd="1" destOrd="0" parTransId="{279CB1C5-0EC9-4EFD-8B74-DF060D670AC6}" sibTransId="{BAA4FFD5-CC6D-4026-ADCB-16C2CBDBE8E9}"/>
    <dgm:cxn modelId="{91F06780-1F9F-4641-9E83-B818E22B83EB}" type="presParOf" srcId="{973A18E8-D85B-4B36-9B64-9DD2A9C4E9A7}" destId="{AC75F978-2A59-461B-9184-87968CD41517}" srcOrd="0" destOrd="0" presId="urn:microsoft.com/office/officeart/2008/layout/AccentedPicture"/>
    <dgm:cxn modelId="{7355CD28-65CB-4681-B220-0C52CC1BA61D}" type="presParOf" srcId="{973A18E8-D85B-4B36-9B64-9DD2A9C4E9A7}" destId="{18A55E2C-3EE2-469E-B175-A22F5AA6DA3A}" srcOrd="1" destOrd="0" presId="urn:microsoft.com/office/officeart/2008/layout/AccentedPicture"/>
    <dgm:cxn modelId="{828BD6F1-9A4C-45E2-9A37-5ABB4F4A936C}" type="presParOf" srcId="{973A18E8-D85B-4B36-9B64-9DD2A9C4E9A7}" destId="{545561B9-721A-4804-9F52-52E9E9932444}" srcOrd="2" destOrd="0" presId="urn:microsoft.com/office/officeart/2008/layout/AccentedPicture"/>
    <dgm:cxn modelId="{B8680F0B-06D3-43A4-9BBF-E8ACD6526DEC}" type="presParOf" srcId="{545561B9-721A-4804-9F52-52E9E9932444}" destId="{60CA51A9-7CE7-4EC4-A16C-525CE456A1C2}" srcOrd="0" destOrd="0" presId="urn:microsoft.com/office/officeart/2008/layout/AccentedPi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E331521-629F-48F7-A202-0438AFD6A3E5}" type="doc">
      <dgm:prSet loTypeId="urn:microsoft.com/office/officeart/2005/8/layout/list1" loCatId="list" qsTypeId="urn:microsoft.com/office/officeart/2005/8/quickstyle/simple3" qsCatId="simple" csTypeId="urn:microsoft.com/office/officeart/2005/8/colors/colorful4" csCatId="colorful" phldr="1"/>
      <dgm:spPr/>
      <dgm:t>
        <a:bodyPr/>
        <a:lstStyle/>
        <a:p>
          <a:endParaRPr lang="en-US"/>
        </a:p>
      </dgm:t>
    </dgm:pt>
    <dgm:pt modelId="{14370E39-9A68-47A7-AB02-375E1C6DDED9}">
      <dgm:prSet custT="1"/>
      <dgm:spPr/>
      <dgm:t>
        <a:bodyPr spcFirstLastPara="0" vert="horz" wrap="square" lIns="142240" tIns="50800" rIns="142240" bIns="50800" numCol="1" spcCol="1270" anchor="ctr" anchorCtr="0"/>
        <a:lstStyle/>
        <a:p>
          <a:pPr algn="l"/>
          <a:r>
            <a:rPr lang="en-US" sz="2000" b="1" i="1" kern="1200"/>
            <a:t>Olanzapine</a:t>
          </a:r>
          <a:endParaRPr lang="en-US" sz="2000" b="1" i="1" kern="1200" dirty="0">
            <a:latin typeface="+mn-lt"/>
            <a:ea typeface="+mn-ea"/>
            <a:cs typeface="+mn-cs"/>
          </a:endParaRPr>
        </a:p>
      </dgm:t>
    </dgm:pt>
    <dgm:pt modelId="{F3D855C9-01CC-4207-BC94-AE2E2D7591E6}" type="parTrans" cxnId="{82C43B99-B9ED-4733-8D02-A60776F3910A}">
      <dgm:prSet/>
      <dgm:spPr/>
      <dgm:t>
        <a:bodyPr/>
        <a:lstStyle/>
        <a:p>
          <a:endParaRPr lang="en-US"/>
        </a:p>
      </dgm:t>
    </dgm:pt>
    <dgm:pt modelId="{9AC65E38-968D-4A78-9CF6-2830BFF93DFF}" type="sibTrans" cxnId="{82C43B99-B9ED-4733-8D02-A60776F3910A}">
      <dgm:prSet/>
      <dgm:spPr/>
      <dgm:t>
        <a:bodyPr/>
        <a:lstStyle/>
        <a:p>
          <a:endParaRPr lang="en-US"/>
        </a:p>
      </dgm:t>
    </dgm:pt>
    <dgm:pt modelId="{22CF7CFE-73E3-4BE5-B90A-325ECF035C3D}">
      <dgm:prSet custT="1"/>
      <dgm:spPr/>
      <dgm:t>
        <a:bodyPr/>
        <a:lstStyle/>
        <a:p>
          <a:r>
            <a:rPr lang="en-US" sz="2000" dirty="0"/>
            <a:t>May be useful in selected patients to assist with weight gain.</a:t>
          </a:r>
          <a:endParaRPr lang="en-US" sz="1200" dirty="0"/>
        </a:p>
      </dgm:t>
    </dgm:pt>
    <dgm:pt modelId="{315A3CC9-58F6-4345-A4FD-37C0A9DB48A5}" type="parTrans" cxnId="{41972AFD-B1FC-4F78-88AA-9B481313F3F3}">
      <dgm:prSet/>
      <dgm:spPr/>
      <dgm:t>
        <a:bodyPr/>
        <a:lstStyle/>
        <a:p>
          <a:endParaRPr lang="en-US"/>
        </a:p>
      </dgm:t>
    </dgm:pt>
    <dgm:pt modelId="{1B1A25A0-91FA-4E86-9F11-76B0A1DA91CC}" type="sibTrans" cxnId="{41972AFD-B1FC-4F78-88AA-9B481313F3F3}">
      <dgm:prSet/>
      <dgm:spPr/>
      <dgm:t>
        <a:bodyPr/>
        <a:lstStyle/>
        <a:p>
          <a:endParaRPr lang="en-US"/>
        </a:p>
      </dgm:t>
    </dgm:pt>
    <dgm:pt modelId="{B56040F4-C35E-4D38-B83F-49FE13CF27C0}">
      <dgm:prSet custT="1"/>
      <dgm:spPr/>
      <dgm:t>
        <a:bodyPr spcFirstLastPara="0" vert="horz" wrap="square" lIns="142240" tIns="50800" rIns="142240" bIns="50800" numCol="1" spcCol="1270" anchor="ctr" anchorCtr="0"/>
        <a:lstStyle/>
        <a:p>
          <a:pPr marL="0" lvl="0" indent="0" algn="l" defTabSz="889000">
            <a:lnSpc>
              <a:spcPct val="90000"/>
            </a:lnSpc>
            <a:spcBef>
              <a:spcPct val="0"/>
            </a:spcBef>
            <a:spcAft>
              <a:spcPct val="35000"/>
            </a:spcAft>
            <a:buNone/>
          </a:pPr>
          <a:r>
            <a:rPr lang="en-US" sz="2000" b="1" i="1" kern="1200"/>
            <a:t>SSRIs or other antidepressants </a:t>
          </a:r>
          <a:endParaRPr lang="en-US" sz="2000" b="1" i="1" kern="1200" dirty="0">
            <a:latin typeface="Calibri"/>
            <a:ea typeface="+mn-ea"/>
            <a:cs typeface="+mn-cs"/>
          </a:endParaRPr>
        </a:p>
      </dgm:t>
    </dgm:pt>
    <dgm:pt modelId="{C8A98199-8BBB-402E-8446-93E9F8842F70}" type="parTrans" cxnId="{FFCF4DCA-96BD-47D1-8595-DBE025AAADBB}">
      <dgm:prSet/>
      <dgm:spPr/>
      <dgm:t>
        <a:bodyPr/>
        <a:lstStyle/>
        <a:p>
          <a:endParaRPr lang="en-US"/>
        </a:p>
      </dgm:t>
    </dgm:pt>
    <dgm:pt modelId="{4E026845-323B-4C26-A57F-67306A66672D}" type="sibTrans" cxnId="{FFCF4DCA-96BD-47D1-8595-DBE025AAADBB}">
      <dgm:prSet/>
      <dgm:spPr/>
      <dgm:t>
        <a:bodyPr/>
        <a:lstStyle/>
        <a:p>
          <a:endParaRPr lang="en-US"/>
        </a:p>
      </dgm:t>
    </dgm:pt>
    <dgm:pt modelId="{609B4816-53FD-4C5B-95D7-9D1AEBA3FF8D}">
      <dgm:prSet custT="1"/>
      <dgm:spPr/>
      <dgm:t>
        <a:bodyPr/>
        <a:lstStyle/>
        <a:p>
          <a:r>
            <a:rPr lang="en-US" sz="2000" dirty="0"/>
            <a:t>Relatively few risks and commonly used in individuals with AN to address co-occurring depression or anxiety disorders.</a:t>
          </a:r>
        </a:p>
      </dgm:t>
    </dgm:pt>
    <dgm:pt modelId="{95637288-A9F0-4044-BF93-67305FE2E30D}" type="parTrans" cxnId="{CC471274-967F-4E92-B4AD-F92743A69449}">
      <dgm:prSet/>
      <dgm:spPr/>
      <dgm:t>
        <a:bodyPr/>
        <a:lstStyle/>
        <a:p>
          <a:endParaRPr lang="en-US"/>
        </a:p>
      </dgm:t>
    </dgm:pt>
    <dgm:pt modelId="{6B87B7B8-47D4-4835-8D69-38608C041010}" type="sibTrans" cxnId="{CC471274-967F-4E92-B4AD-F92743A69449}">
      <dgm:prSet/>
      <dgm:spPr/>
      <dgm:t>
        <a:bodyPr/>
        <a:lstStyle/>
        <a:p>
          <a:endParaRPr lang="en-US"/>
        </a:p>
      </dgm:t>
    </dgm:pt>
    <dgm:pt modelId="{55A3D8B3-CB24-44A6-9DCA-F2CC2333FB4C}">
      <dgm:prSet custT="1"/>
      <dgm:spPr/>
      <dgm:t>
        <a:bodyPr/>
        <a:lstStyle/>
        <a:p>
          <a:r>
            <a:rPr lang="en-US" sz="2000" dirty="0"/>
            <a:t>Consider potential adverse effects of olanzapine. </a:t>
          </a:r>
        </a:p>
      </dgm:t>
    </dgm:pt>
    <dgm:pt modelId="{EE6A720E-56B0-4ABA-B6FD-F093E5C6835E}" type="parTrans" cxnId="{A1F80B35-77F9-473B-80CD-DA176835D4D7}">
      <dgm:prSet/>
      <dgm:spPr/>
      <dgm:t>
        <a:bodyPr/>
        <a:lstStyle/>
        <a:p>
          <a:endParaRPr lang="en-US"/>
        </a:p>
      </dgm:t>
    </dgm:pt>
    <dgm:pt modelId="{957300F2-0A63-416D-B42A-789929548EFA}" type="sibTrans" cxnId="{A1F80B35-77F9-473B-80CD-DA176835D4D7}">
      <dgm:prSet/>
      <dgm:spPr/>
      <dgm:t>
        <a:bodyPr/>
        <a:lstStyle/>
        <a:p>
          <a:endParaRPr lang="en-US"/>
        </a:p>
      </dgm:t>
    </dgm:pt>
    <dgm:pt modelId="{B9525486-5EC5-4A35-9558-A6B80EC553C3}">
      <dgm:prSet custT="1"/>
      <dgm:spPr/>
      <dgm:t>
        <a:bodyPr/>
        <a:lstStyle/>
        <a:p>
          <a:r>
            <a:rPr lang="en-US" sz="2000" dirty="0"/>
            <a:t>Available evidence does not suggest an appreciable benefit, either in fostering weight gain in low weight patients or in reducing relapse in those whose weight has been restored.</a:t>
          </a:r>
        </a:p>
      </dgm:t>
    </dgm:pt>
    <dgm:pt modelId="{9A03555D-C0BC-424B-8356-4D6E40BE79A4}" type="parTrans" cxnId="{EA9E164F-316E-4C00-BC21-C1E77DF47A6D}">
      <dgm:prSet/>
      <dgm:spPr/>
      <dgm:t>
        <a:bodyPr/>
        <a:lstStyle/>
        <a:p>
          <a:endParaRPr lang="en-US"/>
        </a:p>
      </dgm:t>
    </dgm:pt>
    <dgm:pt modelId="{11A1D1DC-7CAC-4626-AECB-4A6708E9D9F8}" type="sibTrans" cxnId="{EA9E164F-316E-4C00-BC21-C1E77DF47A6D}">
      <dgm:prSet/>
      <dgm:spPr/>
      <dgm:t>
        <a:bodyPr/>
        <a:lstStyle/>
        <a:p>
          <a:endParaRPr lang="en-US"/>
        </a:p>
      </dgm:t>
    </dgm:pt>
    <dgm:pt modelId="{68AAEAAB-E37E-4171-9D86-065D82AB0D0C}" type="pres">
      <dgm:prSet presAssocID="{4E331521-629F-48F7-A202-0438AFD6A3E5}" presName="linear" presStyleCnt="0">
        <dgm:presLayoutVars>
          <dgm:dir/>
          <dgm:animLvl val="lvl"/>
          <dgm:resizeHandles val="exact"/>
        </dgm:presLayoutVars>
      </dgm:prSet>
      <dgm:spPr/>
    </dgm:pt>
    <dgm:pt modelId="{A4203750-E223-49E5-930F-1CEA659E4778}" type="pres">
      <dgm:prSet presAssocID="{14370E39-9A68-47A7-AB02-375E1C6DDED9}" presName="parentLin" presStyleCnt="0"/>
      <dgm:spPr/>
    </dgm:pt>
    <dgm:pt modelId="{46CBB9C1-C0FA-4931-8ADC-B20F4E12574A}" type="pres">
      <dgm:prSet presAssocID="{14370E39-9A68-47A7-AB02-375E1C6DDED9}" presName="parentLeftMargin" presStyleLbl="node1" presStyleIdx="0" presStyleCnt="2"/>
      <dgm:spPr/>
    </dgm:pt>
    <dgm:pt modelId="{1AE1ED14-96BA-4BF6-BE81-C8F9F92F25E3}" type="pres">
      <dgm:prSet presAssocID="{14370E39-9A68-47A7-AB02-375E1C6DDED9}" presName="parentText" presStyleLbl="node1" presStyleIdx="0" presStyleCnt="2">
        <dgm:presLayoutVars>
          <dgm:chMax val="0"/>
          <dgm:bulletEnabled val="1"/>
        </dgm:presLayoutVars>
      </dgm:prSet>
      <dgm:spPr/>
    </dgm:pt>
    <dgm:pt modelId="{D691DD76-145E-4E6D-8B9C-54156D4FEF68}" type="pres">
      <dgm:prSet presAssocID="{14370E39-9A68-47A7-AB02-375E1C6DDED9}" presName="negativeSpace" presStyleCnt="0"/>
      <dgm:spPr/>
    </dgm:pt>
    <dgm:pt modelId="{8DEA9662-06EA-462F-86A5-0D0BAEDBB297}" type="pres">
      <dgm:prSet presAssocID="{14370E39-9A68-47A7-AB02-375E1C6DDED9}" presName="childText" presStyleLbl="conFgAcc1" presStyleIdx="0" presStyleCnt="2">
        <dgm:presLayoutVars>
          <dgm:bulletEnabled val="1"/>
        </dgm:presLayoutVars>
      </dgm:prSet>
      <dgm:spPr/>
    </dgm:pt>
    <dgm:pt modelId="{506B785A-F413-41D4-9465-490E7738744F}" type="pres">
      <dgm:prSet presAssocID="{9AC65E38-968D-4A78-9CF6-2830BFF93DFF}" presName="spaceBetweenRectangles" presStyleCnt="0"/>
      <dgm:spPr/>
    </dgm:pt>
    <dgm:pt modelId="{A3881DCB-3691-4644-B0EF-0A7B7679F445}" type="pres">
      <dgm:prSet presAssocID="{B56040F4-C35E-4D38-B83F-49FE13CF27C0}" presName="parentLin" presStyleCnt="0"/>
      <dgm:spPr/>
    </dgm:pt>
    <dgm:pt modelId="{75C5AB41-E516-4F95-A4C5-04B67D343875}" type="pres">
      <dgm:prSet presAssocID="{B56040F4-C35E-4D38-B83F-49FE13CF27C0}" presName="parentLeftMargin" presStyleLbl="node1" presStyleIdx="0" presStyleCnt="2"/>
      <dgm:spPr/>
    </dgm:pt>
    <dgm:pt modelId="{999F0A97-05C1-4086-8ABF-2E60D8537B5A}" type="pres">
      <dgm:prSet presAssocID="{B56040F4-C35E-4D38-B83F-49FE13CF27C0}" presName="parentText" presStyleLbl="node1" presStyleIdx="1" presStyleCnt="2">
        <dgm:presLayoutVars>
          <dgm:chMax val="0"/>
          <dgm:bulletEnabled val="1"/>
        </dgm:presLayoutVars>
      </dgm:prSet>
      <dgm:spPr/>
    </dgm:pt>
    <dgm:pt modelId="{746B61E9-AC89-4C8C-ABC4-40081596B25A}" type="pres">
      <dgm:prSet presAssocID="{B56040F4-C35E-4D38-B83F-49FE13CF27C0}" presName="negativeSpace" presStyleCnt="0"/>
      <dgm:spPr/>
    </dgm:pt>
    <dgm:pt modelId="{E58589D6-68B8-4AEE-918F-F3CD882B0ABC}" type="pres">
      <dgm:prSet presAssocID="{B56040F4-C35E-4D38-B83F-49FE13CF27C0}" presName="childText" presStyleLbl="conFgAcc1" presStyleIdx="1" presStyleCnt="2">
        <dgm:presLayoutVars>
          <dgm:bulletEnabled val="1"/>
        </dgm:presLayoutVars>
      </dgm:prSet>
      <dgm:spPr/>
    </dgm:pt>
  </dgm:ptLst>
  <dgm:cxnLst>
    <dgm:cxn modelId="{51116311-3276-4899-8EC1-D9DBD2436211}" type="presOf" srcId="{609B4816-53FD-4C5B-95D7-9D1AEBA3FF8D}" destId="{E58589D6-68B8-4AEE-918F-F3CD882B0ABC}" srcOrd="0" destOrd="0" presId="urn:microsoft.com/office/officeart/2005/8/layout/list1"/>
    <dgm:cxn modelId="{655DAA22-AA55-438B-A17C-74BD990979C8}" type="presOf" srcId="{B9525486-5EC5-4A35-9558-A6B80EC553C3}" destId="{E58589D6-68B8-4AEE-918F-F3CD882B0ABC}" srcOrd="0" destOrd="1" presId="urn:microsoft.com/office/officeart/2005/8/layout/list1"/>
    <dgm:cxn modelId="{A3615328-E297-4782-8036-839517F381A5}" type="presOf" srcId="{4E331521-629F-48F7-A202-0438AFD6A3E5}" destId="{68AAEAAB-E37E-4171-9D86-065D82AB0D0C}" srcOrd="0" destOrd="0" presId="urn:microsoft.com/office/officeart/2005/8/layout/list1"/>
    <dgm:cxn modelId="{A1F80B35-77F9-473B-80CD-DA176835D4D7}" srcId="{14370E39-9A68-47A7-AB02-375E1C6DDED9}" destId="{55A3D8B3-CB24-44A6-9DCA-F2CC2333FB4C}" srcOrd="1" destOrd="0" parTransId="{EE6A720E-56B0-4ABA-B6FD-F093E5C6835E}" sibTransId="{957300F2-0A63-416D-B42A-789929548EFA}"/>
    <dgm:cxn modelId="{03350A3A-969C-4205-A977-8D80248C8195}" type="presOf" srcId="{55A3D8B3-CB24-44A6-9DCA-F2CC2333FB4C}" destId="{8DEA9662-06EA-462F-86A5-0D0BAEDBB297}" srcOrd="0" destOrd="1" presId="urn:microsoft.com/office/officeart/2005/8/layout/list1"/>
    <dgm:cxn modelId="{E042406A-24DD-48AE-AFFD-CE9385B160E9}" type="presOf" srcId="{B56040F4-C35E-4D38-B83F-49FE13CF27C0}" destId="{75C5AB41-E516-4F95-A4C5-04B67D343875}" srcOrd="0" destOrd="0" presId="urn:microsoft.com/office/officeart/2005/8/layout/list1"/>
    <dgm:cxn modelId="{EA9E164F-316E-4C00-BC21-C1E77DF47A6D}" srcId="{B56040F4-C35E-4D38-B83F-49FE13CF27C0}" destId="{B9525486-5EC5-4A35-9558-A6B80EC553C3}" srcOrd="1" destOrd="0" parTransId="{9A03555D-C0BC-424B-8356-4D6E40BE79A4}" sibTransId="{11A1D1DC-7CAC-4626-AECB-4A6708E9D9F8}"/>
    <dgm:cxn modelId="{CC471274-967F-4E92-B4AD-F92743A69449}" srcId="{B56040F4-C35E-4D38-B83F-49FE13CF27C0}" destId="{609B4816-53FD-4C5B-95D7-9D1AEBA3FF8D}" srcOrd="0" destOrd="0" parTransId="{95637288-A9F0-4044-BF93-67305FE2E30D}" sibTransId="{6B87B7B8-47D4-4835-8D69-38608C041010}"/>
    <dgm:cxn modelId="{3DEC2E55-2A26-48B4-88FF-07F88A59C858}" type="presOf" srcId="{22CF7CFE-73E3-4BE5-B90A-325ECF035C3D}" destId="{8DEA9662-06EA-462F-86A5-0D0BAEDBB297}" srcOrd="0" destOrd="0" presId="urn:microsoft.com/office/officeart/2005/8/layout/list1"/>
    <dgm:cxn modelId="{A1ABCA98-F2A6-4B40-9F43-BB65DCCC1149}" type="presOf" srcId="{14370E39-9A68-47A7-AB02-375E1C6DDED9}" destId="{46CBB9C1-C0FA-4931-8ADC-B20F4E12574A}" srcOrd="0" destOrd="0" presId="urn:microsoft.com/office/officeart/2005/8/layout/list1"/>
    <dgm:cxn modelId="{82C43B99-B9ED-4733-8D02-A60776F3910A}" srcId="{4E331521-629F-48F7-A202-0438AFD6A3E5}" destId="{14370E39-9A68-47A7-AB02-375E1C6DDED9}" srcOrd="0" destOrd="0" parTransId="{F3D855C9-01CC-4207-BC94-AE2E2D7591E6}" sibTransId="{9AC65E38-968D-4A78-9CF6-2830BFF93DFF}"/>
    <dgm:cxn modelId="{FFCF4DCA-96BD-47D1-8595-DBE025AAADBB}" srcId="{4E331521-629F-48F7-A202-0438AFD6A3E5}" destId="{B56040F4-C35E-4D38-B83F-49FE13CF27C0}" srcOrd="1" destOrd="0" parTransId="{C8A98199-8BBB-402E-8446-93E9F8842F70}" sibTransId="{4E026845-323B-4C26-A57F-67306A66672D}"/>
    <dgm:cxn modelId="{8C4633E6-0681-4B99-9D50-0B5946CDAFF4}" type="presOf" srcId="{B56040F4-C35E-4D38-B83F-49FE13CF27C0}" destId="{999F0A97-05C1-4086-8ABF-2E60D8537B5A}" srcOrd="1" destOrd="0" presId="urn:microsoft.com/office/officeart/2005/8/layout/list1"/>
    <dgm:cxn modelId="{D80FE0F4-6A37-4D51-8BB7-9BD3B46DC313}" type="presOf" srcId="{14370E39-9A68-47A7-AB02-375E1C6DDED9}" destId="{1AE1ED14-96BA-4BF6-BE81-C8F9F92F25E3}" srcOrd="1" destOrd="0" presId="urn:microsoft.com/office/officeart/2005/8/layout/list1"/>
    <dgm:cxn modelId="{41972AFD-B1FC-4F78-88AA-9B481313F3F3}" srcId="{14370E39-9A68-47A7-AB02-375E1C6DDED9}" destId="{22CF7CFE-73E3-4BE5-B90A-325ECF035C3D}" srcOrd="0" destOrd="0" parTransId="{315A3CC9-58F6-4345-A4FD-37C0A9DB48A5}" sibTransId="{1B1A25A0-91FA-4E86-9F11-76B0A1DA91CC}"/>
    <dgm:cxn modelId="{59095A56-4EDA-44B4-98CF-40D9B4B888B3}" type="presParOf" srcId="{68AAEAAB-E37E-4171-9D86-065D82AB0D0C}" destId="{A4203750-E223-49E5-930F-1CEA659E4778}" srcOrd="0" destOrd="0" presId="urn:microsoft.com/office/officeart/2005/8/layout/list1"/>
    <dgm:cxn modelId="{EFA258D6-F8D8-4AED-B4F0-EAFFEBA3E496}" type="presParOf" srcId="{A4203750-E223-49E5-930F-1CEA659E4778}" destId="{46CBB9C1-C0FA-4931-8ADC-B20F4E12574A}" srcOrd="0" destOrd="0" presId="urn:microsoft.com/office/officeart/2005/8/layout/list1"/>
    <dgm:cxn modelId="{2D93E4FD-1A83-42C0-9D79-E0FFA84B4B24}" type="presParOf" srcId="{A4203750-E223-49E5-930F-1CEA659E4778}" destId="{1AE1ED14-96BA-4BF6-BE81-C8F9F92F25E3}" srcOrd="1" destOrd="0" presId="urn:microsoft.com/office/officeart/2005/8/layout/list1"/>
    <dgm:cxn modelId="{0FC32B4A-62DD-471E-9C00-017090DACF1F}" type="presParOf" srcId="{68AAEAAB-E37E-4171-9D86-065D82AB0D0C}" destId="{D691DD76-145E-4E6D-8B9C-54156D4FEF68}" srcOrd="1" destOrd="0" presId="urn:microsoft.com/office/officeart/2005/8/layout/list1"/>
    <dgm:cxn modelId="{508685DD-D05D-46FC-86C2-7A8A349AD8E5}" type="presParOf" srcId="{68AAEAAB-E37E-4171-9D86-065D82AB0D0C}" destId="{8DEA9662-06EA-462F-86A5-0D0BAEDBB297}" srcOrd="2" destOrd="0" presId="urn:microsoft.com/office/officeart/2005/8/layout/list1"/>
    <dgm:cxn modelId="{A0F0CAFF-256A-4D4B-9C67-095A496A7EE8}" type="presParOf" srcId="{68AAEAAB-E37E-4171-9D86-065D82AB0D0C}" destId="{506B785A-F413-41D4-9465-490E7738744F}" srcOrd="3" destOrd="0" presId="urn:microsoft.com/office/officeart/2005/8/layout/list1"/>
    <dgm:cxn modelId="{CFC9B6FB-2733-4977-8488-CE5712599D5B}" type="presParOf" srcId="{68AAEAAB-E37E-4171-9D86-065D82AB0D0C}" destId="{A3881DCB-3691-4644-B0EF-0A7B7679F445}" srcOrd="4" destOrd="0" presId="urn:microsoft.com/office/officeart/2005/8/layout/list1"/>
    <dgm:cxn modelId="{80F09A88-C139-413F-9513-5FEE018A11FB}" type="presParOf" srcId="{A3881DCB-3691-4644-B0EF-0A7B7679F445}" destId="{75C5AB41-E516-4F95-A4C5-04B67D343875}" srcOrd="0" destOrd="0" presId="urn:microsoft.com/office/officeart/2005/8/layout/list1"/>
    <dgm:cxn modelId="{384E23E7-9EE1-4C72-AFAA-9A3B5478D499}" type="presParOf" srcId="{A3881DCB-3691-4644-B0EF-0A7B7679F445}" destId="{999F0A97-05C1-4086-8ABF-2E60D8537B5A}" srcOrd="1" destOrd="0" presId="urn:microsoft.com/office/officeart/2005/8/layout/list1"/>
    <dgm:cxn modelId="{BCFCA12E-8DA3-4E64-8776-C7054F0FE7C4}" type="presParOf" srcId="{68AAEAAB-E37E-4171-9D86-065D82AB0D0C}" destId="{746B61E9-AC89-4C8C-ABC4-40081596B25A}" srcOrd="5" destOrd="0" presId="urn:microsoft.com/office/officeart/2005/8/layout/list1"/>
    <dgm:cxn modelId="{691A5812-5D05-4DF4-A146-C11198CC5776}" type="presParOf" srcId="{68AAEAAB-E37E-4171-9D86-065D82AB0D0C}" destId="{E58589D6-68B8-4AEE-918F-F3CD882B0ABC}"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E331521-629F-48F7-A202-0438AFD6A3E5}" type="doc">
      <dgm:prSet loTypeId="urn:microsoft.com/office/officeart/2005/8/layout/list1" loCatId="list" qsTypeId="urn:microsoft.com/office/officeart/2005/8/quickstyle/simple3" qsCatId="simple" csTypeId="urn:microsoft.com/office/officeart/2005/8/colors/colorful5" csCatId="colorful" phldr="1"/>
      <dgm:spPr/>
      <dgm:t>
        <a:bodyPr/>
        <a:lstStyle/>
        <a:p>
          <a:endParaRPr lang="en-US"/>
        </a:p>
      </dgm:t>
    </dgm:pt>
    <dgm:pt modelId="{14370E39-9A68-47A7-AB02-375E1C6DDED9}">
      <dgm:prSet custT="1"/>
      <dgm:spPr/>
      <dgm:t>
        <a:bodyPr spcFirstLastPara="0" vert="horz" wrap="square" lIns="142240" tIns="50800" rIns="142240" bIns="50800" numCol="1" spcCol="1270" anchor="ctr" anchorCtr="0"/>
        <a:lstStyle/>
        <a:p>
          <a:pPr algn="l"/>
          <a:r>
            <a:rPr lang="en-US" sz="2000" b="1" i="1" kern="1200">
              <a:latin typeface="+mn-lt"/>
              <a:ea typeface="+mn-ea"/>
              <a:cs typeface="+mn-cs"/>
            </a:rPr>
            <a:t>Bupropion</a:t>
          </a:r>
          <a:endParaRPr lang="en-US" sz="2000" b="1" i="1" kern="1200" dirty="0">
            <a:latin typeface="+mn-lt"/>
            <a:ea typeface="+mn-ea"/>
            <a:cs typeface="+mn-cs"/>
          </a:endParaRPr>
        </a:p>
      </dgm:t>
    </dgm:pt>
    <dgm:pt modelId="{F3D855C9-01CC-4207-BC94-AE2E2D7591E6}" type="parTrans" cxnId="{82C43B99-B9ED-4733-8D02-A60776F3910A}">
      <dgm:prSet/>
      <dgm:spPr/>
      <dgm:t>
        <a:bodyPr/>
        <a:lstStyle/>
        <a:p>
          <a:endParaRPr lang="en-US"/>
        </a:p>
      </dgm:t>
    </dgm:pt>
    <dgm:pt modelId="{9AC65E38-968D-4A78-9CF6-2830BFF93DFF}" type="sibTrans" cxnId="{82C43B99-B9ED-4733-8D02-A60776F3910A}">
      <dgm:prSet/>
      <dgm:spPr/>
      <dgm:t>
        <a:bodyPr/>
        <a:lstStyle/>
        <a:p>
          <a:endParaRPr lang="en-US"/>
        </a:p>
      </dgm:t>
    </dgm:pt>
    <dgm:pt modelId="{22CF7CFE-73E3-4BE5-B90A-325ECF035C3D}">
      <dgm:prSet custT="1"/>
      <dgm:spPr/>
      <dgm:t>
        <a:bodyPr/>
        <a:lstStyle/>
        <a:p>
          <a:r>
            <a:rPr lang="en-US" sz="2000" dirty="0">
              <a:effectLst/>
              <a:latin typeface="Calibri" panose="020F0502020204030204" pitchFamily="34" charset="0"/>
              <a:ea typeface="Calibri" panose="020F0502020204030204" pitchFamily="34" charset="0"/>
              <a:cs typeface="Calibri" panose="020F0502020204030204" pitchFamily="34" charset="0"/>
            </a:rPr>
            <a:t>Problematic for use in individuals with purging behaviors (e.g., laxative use, self-induced vomiting), given the increased risk of seizures observed in early clinical trials of high-dose immediate release bupropion. Purging may be surreptitious in AN. </a:t>
          </a:r>
          <a:endParaRPr lang="en-US" sz="1200" dirty="0"/>
        </a:p>
      </dgm:t>
    </dgm:pt>
    <dgm:pt modelId="{315A3CC9-58F6-4345-A4FD-37C0A9DB48A5}" type="parTrans" cxnId="{41972AFD-B1FC-4F78-88AA-9B481313F3F3}">
      <dgm:prSet/>
      <dgm:spPr/>
      <dgm:t>
        <a:bodyPr/>
        <a:lstStyle/>
        <a:p>
          <a:endParaRPr lang="en-US"/>
        </a:p>
      </dgm:t>
    </dgm:pt>
    <dgm:pt modelId="{1B1A25A0-91FA-4E86-9F11-76B0A1DA91CC}" type="sibTrans" cxnId="{41972AFD-B1FC-4F78-88AA-9B481313F3F3}">
      <dgm:prSet/>
      <dgm:spPr/>
      <dgm:t>
        <a:bodyPr/>
        <a:lstStyle/>
        <a:p>
          <a:endParaRPr lang="en-US"/>
        </a:p>
      </dgm:t>
    </dgm:pt>
    <dgm:pt modelId="{B56040F4-C35E-4D38-B83F-49FE13CF27C0}">
      <dgm:prSet custT="1"/>
      <dgm:spPr/>
      <dgm:t>
        <a:bodyPr spcFirstLastPara="0" vert="horz" wrap="square" lIns="142240" tIns="50800" rIns="142240" bIns="50800" numCol="1" spcCol="1270" anchor="ctr" anchorCtr="0"/>
        <a:lstStyle/>
        <a:p>
          <a:pPr marL="0" lvl="0" indent="0" algn="l" defTabSz="889000">
            <a:lnSpc>
              <a:spcPct val="90000"/>
            </a:lnSpc>
            <a:spcBef>
              <a:spcPct val="0"/>
            </a:spcBef>
            <a:spcAft>
              <a:spcPct val="35000"/>
            </a:spcAft>
            <a:buNone/>
          </a:pPr>
          <a:r>
            <a:rPr lang="en-US" sz="2000" b="1" i="1" kern="1200">
              <a:latin typeface="Calibri"/>
              <a:ea typeface="+mn-ea"/>
              <a:cs typeface="+mn-cs"/>
            </a:rPr>
            <a:t>Other </a:t>
          </a:r>
          <a:r>
            <a:rPr lang="en-US" sz="2000" b="1" i="1" kern="1200">
              <a:latin typeface="+mn-lt"/>
              <a:ea typeface="+mn-ea"/>
              <a:cs typeface="+mn-cs"/>
            </a:rPr>
            <a:t>meds</a:t>
          </a:r>
          <a:r>
            <a:rPr lang="en-US" sz="2000" b="1" i="1" kern="1200">
              <a:latin typeface="Calibri"/>
              <a:ea typeface="+mn-ea"/>
              <a:cs typeface="+mn-cs"/>
            </a:rPr>
            <a:t> </a:t>
          </a:r>
          <a:endParaRPr lang="en-US" sz="2000" b="1" i="1" kern="1200" dirty="0">
            <a:latin typeface="Calibri"/>
            <a:ea typeface="+mn-ea"/>
            <a:cs typeface="+mn-cs"/>
          </a:endParaRPr>
        </a:p>
      </dgm:t>
    </dgm:pt>
    <dgm:pt modelId="{C8A98199-8BBB-402E-8446-93E9F8842F70}" type="parTrans" cxnId="{FFCF4DCA-96BD-47D1-8595-DBE025AAADBB}">
      <dgm:prSet/>
      <dgm:spPr/>
      <dgm:t>
        <a:bodyPr/>
        <a:lstStyle/>
        <a:p>
          <a:endParaRPr lang="en-US"/>
        </a:p>
      </dgm:t>
    </dgm:pt>
    <dgm:pt modelId="{4E026845-323B-4C26-A57F-67306A66672D}" type="sibTrans" cxnId="{FFCF4DCA-96BD-47D1-8595-DBE025AAADBB}">
      <dgm:prSet/>
      <dgm:spPr/>
      <dgm:t>
        <a:bodyPr/>
        <a:lstStyle/>
        <a:p>
          <a:endParaRPr lang="en-US"/>
        </a:p>
      </dgm:t>
    </dgm:pt>
    <dgm:pt modelId="{609B4816-53FD-4C5B-95D7-9D1AEBA3FF8D}">
      <dgm:prSet custT="1"/>
      <dgm:spPr/>
      <dgm:t>
        <a:bodyPr/>
        <a:lstStyle/>
        <a:p>
          <a:r>
            <a:rPr lang="en-US" sz="2000" dirty="0">
              <a:effectLst/>
              <a:latin typeface="Calibri" panose="020F0502020204030204" pitchFamily="34" charset="0"/>
              <a:ea typeface="Calibri" panose="020F0502020204030204" pitchFamily="34" charset="0"/>
              <a:cs typeface="Calibri" panose="020F0502020204030204" pitchFamily="34" charset="0"/>
            </a:rPr>
            <a:t>E.g., citalopram, quetiapine, transdermal estradiol, human growth hormone, </a:t>
          </a:r>
          <a:r>
            <a:rPr lang="en-US" sz="2000" dirty="0" err="1">
              <a:effectLst/>
              <a:latin typeface="Calibri" panose="020F0502020204030204" pitchFamily="34" charset="0"/>
              <a:ea typeface="Calibri" panose="020F0502020204030204" pitchFamily="34" charset="0"/>
              <a:cs typeface="Calibri" panose="020F0502020204030204" pitchFamily="34" charset="0"/>
            </a:rPr>
            <a:t>cisapride</a:t>
          </a:r>
          <a:r>
            <a:rPr lang="en-US" sz="2000" dirty="0">
              <a:effectLst/>
              <a:latin typeface="Calibri" panose="020F0502020204030204" pitchFamily="34" charset="0"/>
              <a:ea typeface="Calibri" panose="020F0502020204030204" pitchFamily="34" charset="0"/>
              <a:cs typeface="Calibri" panose="020F0502020204030204" pitchFamily="34" charset="0"/>
            </a:rPr>
            <a:t>.</a:t>
          </a:r>
          <a:endParaRPr lang="en-US" sz="2000" dirty="0"/>
        </a:p>
      </dgm:t>
    </dgm:pt>
    <dgm:pt modelId="{95637288-A9F0-4044-BF93-67305FE2E30D}" type="parTrans" cxnId="{CC471274-967F-4E92-B4AD-F92743A69449}">
      <dgm:prSet/>
      <dgm:spPr/>
      <dgm:t>
        <a:bodyPr/>
        <a:lstStyle/>
        <a:p>
          <a:endParaRPr lang="en-US"/>
        </a:p>
      </dgm:t>
    </dgm:pt>
    <dgm:pt modelId="{6B87B7B8-47D4-4835-8D69-38608C041010}" type="sibTrans" cxnId="{CC471274-967F-4E92-B4AD-F92743A69449}">
      <dgm:prSet/>
      <dgm:spPr/>
      <dgm:t>
        <a:bodyPr/>
        <a:lstStyle/>
        <a:p>
          <a:endParaRPr lang="en-US"/>
        </a:p>
      </dgm:t>
    </dgm:pt>
    <dgm:pt modelId="{132199AD-C699-47B1-9E95-206AE8E850EF}">
      <dgm:prSet custT="1"/>
      <dgm:spPr/>
      <dgm:t>
        <a:bodyPr/>
        <a:lstStyle/>
        <a:p>
          <a:r>
            <a:rPr lang="en-US" sz="2000" dirty="0">
              <a:effectLst/>
              <a:latin typeface="Calibri" panose="020F0502020204030204" pitchFamily="34" charset="0"/>
              <a:ea typeface="Calibri" panose="020F0502020204030204" pitchFamily="34" charset="0"/>
              <a:cs typeface="Calibri" panose="020F0502020204030204" pitchFamily="34" charset="0"/>
            </a:rPr>
            <a:t>Small studies with a high risk of bias or no substantial benefits. </a:t>
          </a:r>
          <a:endParaRPr lang="en-US" sz="2000" dirty="0"/>
        </a:p>
      </dgm:t>
    </dgm:pt>
    <dgm:pt modelId="{47E964CE-C3E2-435F-861E-7A7CF9AF63CB}" type="parTrans" cxnId="{8B7654EC-212A-46AC-B72D-5926E74FFA26}">
      <dgm:prSet/>
      <dgm:spPr/>
      <dgm:t>
        <a:bodyPr/>
        <a:lstStyle/>
        <a:p>
          <a:endParaRPr lang="en-US"/>
        </a:p>
      </dgm:t>
    </dgm:pt>
    <dgm:pt modelId="{C27352D5-65F7-4F5A-9098-F75183CBF4EE}" type="sibTrans" cxnId="{8B7654EC-212A-46AC-B72D-5926E74FFA26}">
      <dgm:prSet/>
      <dgm:spPr/>
      <dgm:t>
        <a:bodyPr/>
        <a:lstStyle/>
        <a:p>
          <a:endParaRPr lang="en-US"/>
        </a:p>
      </dgm:t>
    </dgm:pt>
    <dgm:pt modelId="{D9E8EC9D-5EA9-4023-B563-05EE55B2E982}">
      <dgm:prSet custT="1"/>
      <dgm:spPr/>
      <dgm:t>
        <a:bodyPr spcFirstLastPara="0" vert="horz" wrap="square" lIns="142240" tIns="50800" rIns="142240" bIns="50800" numCol="1" spcCol="1270" anchor="ctr" anchorCtr="0"/>
        <a:lstStyle/>
        <a:p>
          <a:pPr algn="l">
            <a:buFont typeface="Symbol" panose="05050102010706020507" pitchFamily="18" charset="2"/>
            <a:buChar char=""/>
          </a:pPr>
          <a:r>
            <a:rPr lang="en-US" sz="2000" b="1" i="1" kern="1200">
              <a:latin typeface="+mn-lt"/>
              <a:ea typeface="+mn-ea"/>
              <a:cs typeface="+mn-cs"/>
            </a:rPr>
            <a:t>Estrogens</a:t>
          </a:r>
          <a:r>
            <a:rPr lang="en-US" sz="2000" b="1" i="1" kern="1200">
              <a:effectLst/>
              <a:latin typeface="Calibri" panose="020F0502020204030204" pitchFamily="34" charset="0"/>
              <a:ea typeface="Calibri" panose="020F0502020204030204" pitchFamily="34" charset="0"/>
              <a:cs typeface="Calibri" panose="020F0502020204030204" pitchFamily="34" charset="0"/>
            </a:rPr>
            <a:t> or </a:t>
          </a:r>
          <a:r>
            <a:rPr lang="en-US" sz="2000" b="1" i="1" kern="1200">
              <a:latin typeface="Calibri"/>
              <a:ea typeface="+mn-ea"/>
              <a:cs typeface="+mn-cs"/>
            </a:rPr>
            <a:t>bisphosphonates</a:t>
          </a:r>
          <a:r>
            <a:rPr lang="en-US" sz="2000" b="1" i="1" kern="1200">
              <a:effectLst/>
              <a:latin typeface="Calibri" panose="020F0502020204030204" pitchFamily="34" charset="0"/>
              <a:ea typeface="Calibri" panose="020F0502020204030204" pitchFamily="34" charset="0"/>
              <a:cs typeface="Calibri" panose="020F0502020204030204" pitchFamily="34" charset="0"/>
            </a:rPr>
            <a:t> for bone health</a:t>
          </a:r>
          <a:endParaRPr lang="en-US" sz="2000" kern="1200" dirty="0">
            <a:effectLst/>
          </a:endParaRPr>
        </a:p>
      </dgm:t>
    </dgm:pt>
    <dgm:pt modelId="{7A423B74-68E4-4F28-9B55-16B2E0740C53}" type="parTrans" cxnId="{F68F8884-B4C6-4168-8A54-EE9C48BAC56F}">
      <dgm:prSet/>
      <dgm:spPr/>
      <dgm:t>
        <a:bodyPr/>
        <a:lstStyle/>
        <a:p>
          <a:endParaRPr lang="en-US"/>
        </a:p>
      </dgm:t>
    </dgm:pt>
    <dgm:pt modelId="{03EDE341-391B-4F44-B585-54AB77F9BBB0}" type="sibTrans" cxnId="{F68F8884-B4C6-4168-8A54-EE9C48BAC56F}">
      <dgm:prSet/>
      <dgm:spPr/>
      <dgm:t>
        <a:bodyPr/>
        <a:lstStyle/>
        <a:p>
          <a:endParaRPr lang="en-US"/>
        </a:p>
      </dgm:t>
    </dgm:pt>
    <dgm:pt modelId="{5CB1C68B-0A55-4859-9D6D-55AEFE71205E}">
      <dgm:prSet custT="1"/>
      <dgm:spPr/>
      <dgm:t>
        <a:bodyPr/>
        <a:lstStyle/>
        <a:p>
          <a:pPr>
            <a:buFont typeface="Symbol" panose="05050102010706020507" pitchFamily="18" charset="2"/>
            <a:buChar char=""/>
          </a:pPr>
          <a:r>
            <a:rPr lang="en-US" sz="2000" dirty="0">
              <a:latin typeface="Calibri" panose="020F0502020204030204" pitchFamily="34" charset="0"/>
              <a:ea typeface="Calibri" panose="020F0502020204030204" pitchFamily="34" charset="0"/>
              <a:cs typeface="Calibri" panose="020F0502020204030204" pitchFamily="34" charset="0"/>
            </a:rPr>
            <a:t>Not routinely recommended, even in patients with &gt; 6 months of amenorrhea.</a:t>
          </a:r>
          <a:endParaRPr lang="en-US" sz="2000" dirty="0"/>
        </a:p>
      </dgm:t>
    </dgm:pt>
    <dgm:pt modelId="{9E82683B-2429-48E9-A5D9-E3733FE9ED4E}" type="parTrans" cxnId="{69CF2C11-B806-4B1C-97B3-20831401D313}">
      <dgm:prSet/>
      <dgm:spPr/>
      <dgm:t>
        <a:bodyPr/>
        <a:lstStyle/>
        <a:p>
          <a:endParaRPr lang="en-US"/>
        </a:p>
      </dgm:t>
    </dgm:pt>
    <dgm:pt modelId="{11344223-B314-4046-84E4-CF5F0F11223E}" type="sibTrans" cxnId="{69CF2C11-B806-4B1C-97B3-20831401D313}">
      <dgm:prSet/>
      <dgm:spPr/>
      <dgm:t>
        <a:bodyPr/>
        <a:lstStyle/>
        <a:p>
          <a:endParaRPr lang="en-US"/>
        </a:p>
      </dgm:t>
    </dgm:pt>
    <dgm:pt modelId="{68AAEAAB-E37E-4171-9D86-065D82AB0D0C}" type="pres">
      <dgm:prSet presAssocID="{4E331521-629F-48F7-A202-0438AFD6A3E5}" presName="linear" presStyleCnt="0">
        <dgm:presLayoutVars>
          <dgm:dir/>
          <dgm:animLvl val="lvl"/>
          <dgm:resizeHandles val="exact"/>
        </dgm:presLayoutVars>
      </dgm:prSet>
      <dgm:spPr/>
    </dgm:pt>
    <dgm:pt modelId="{A4203750-E223-49E5-930F-1CEA659E4778}" type="pres">
      <dgm:prSet presAssocID="{14370E39-9A68-47A7-AB02-375E1C6DDED9}" presName="parentLin" presStyleCnt="0"/>
      <dgm:spPr/>
    </dgm:pt>
    <dgm:pt modelId="{46CBB9C1-C0FA-4931-8ADC-B20F4E12574A}" type="pres">
      <dgm:prSet presAssocID="{14370E39-9A68-47A7-AB02-375E1C6DDED9}" presName="parentLeftMargin" presStyleLbl="node1" presStyleIdx="0" presStyleCnt="3"/>
      <dgm:spPr/>
    </dgm:pt>
    <dgm:pt modelId="{1AE1ED14-96BA-4BF6-BE81-C8F9F92F25E3}" type="pres">
      <dgm:prSet presAssocID="{14370E39-9A68-47A7-AB02-375E1C6DDED9}" presName="parentText" presStyleLbl="node1" presStyleIdx="0" presStyleCnt="3">
        <dgm:presLayoutVars>
          <dgm:chMax val="0"/>
          <dgm:bulletEnabled val="1"/>
        </dgm:presLayoutVars>
      </dgm:prSet>
      <dgm:spPr/>
    </dgm:pt>
    <dgm:pt modelId="{D691DD76-145E-4E6D-8B9C-54156D4FEF68}" type="pres">
      <dgm:prSet presAssocID="{14370E39-9A68-47A7-AB02-375E1C6DDED9}" presName="negativeSpace" presStyleCnt="0"/>
      <dgm:spPr/>
    </dgm:pt>
    <dgm:pt modelId="{8DEA9662-06EA-462F-86A5-0D0BAEDBB297}" type="pres">
      <dgm:prSet presAssocID="{14370E39-9A68-47A7-AB02-375E1C6DDED9}" presName="childText" presStyleLbl="conFgAcc1" presStyleIdx="0" presStyleCnt="3">
        <dgm:presLayoutVars>
          <dgm:bulletEnabled val="1"/>
        </dgm:presLayoutVars>
      </dgm:prSet>
      <dgm:spPr/>
    </dgm:pt>
    <dgm:pt modelId="{506B785A-F413-41D4-9465-490E7738744F}" type="pres">
      <dgm:prSet presAssocID="{9AC65E38-968D-4A78-9CF6-2830BFF93DFF}" presName="spaceBetweenRectangles" presStyleCnt="0"/>
      <dgm:spPr/>
    </dgm:pt>
    <dgm:pt modelId="{A3881DCB-3691-4644-B0EF-0A7B7679F445}" type="pres">
      <dgm:prSet presAssocID="{B56040F4-C35E-4D38-B83F-49FE13CF27C0}" presName="parentLin" presStyleCnt="0"/>
      <dgm:spPr/>
    </dgm:pt>
    <dgm:pt modelId="{75C5AB41-E516-4F95-A4C5-04B67D343875}" type="pres">
      <dgm:prSet presAssocID="{B56040F4-C35E-4D38-B83F-49FE13CF27C0}" presName="parentLeftMargin" presStyleLbl="node1" presStyleIdx="0" presStyleCnt="3"/>
      <dgm:spPr/>
    </dgm:pt>
    <dgm:pt modelId="{999F0A97-05C1-4086-8ABF-2E60D8537B5A}" type="pres">
      <dgm:prSet presAssocID="{B56040F4-C35E-4D38-B83F-49FE13CF27C0}" presName="parentText" presStyleLbl="node1" presStyleIdx="1" presStyleCnt="3">
        <dgm:presLayoutVars>
          <dgm:chMax val="0"/>
          <dgm:bulletEnabled val="1"/>
        </dgm:presLayoutVars>
      </dgm:prSet>
      <dgm:spPr/>
    </dgm:pt>
    <dgm:pt modelId="{746B61E9-AC89-4C8C-ABC4-40081596B25A}" type="pres">
      <dgm:prSet presAssocID="{B56040F4-C35E-4D38-B83F-49FE13CF27C0}" presName="negativeSpace" presStyleCnt="0"/>
      <dgm:spPr/>
    </dgm:pt>
    <dgm:pt modelId="{E58589D6-68B8-4AEE-918F-F3CD882B0ABC}" type="pres">
      <dgm:prSet presAssocID="{B56040F4-C35E-4D38-B83F-49FE13CF27C0}" presName="childText" presStyleLbl="conFgAcc1" presStyleIdx="1" presStyleCnt="3">
        <dgm:presLayoutVars>
          <dgm:bulletEnabled val="1"/>
        </dgm:presLayoutVars>
      </dgm:prSet>
      <dgm:spPr/>
    </dgm:pt>
    <dgm:pt modelId="{6093B831-70F6-4E8D-90EC-3FE5D5CDC7CA}" type="pres">
      <dgm:prSet presAssocID="{4E026845-323B-4C26-A57F-67306A66672D}" presName="spaceBetweenRectangles" presStyleCnt="0"/>
      <dgm:spPr/>
    </dgm:pt>
    <dgm:pt modelId="{406BA768-7DBF-4E3A-B725-E40440E69C5F}" type="pres">
      <dgm:prSet presAssocID="{D9E8EC9D-5EA9-4023-B563-05EE55B2E982}" presName="parentLin" presStyleCnt="0"/>
      <dgm:spPr/>
    </dgm:pt>
    <dgm:pt modelId="{605E029C-A027-40DC-AD02-581E1A49083B}" type="pres">
      <dgm:prSet presAssocID="{D9E8EC9D-5EA9-4023-B563-05EE55B2E982}" presName="parentLeftMargin" presStyleLbl="node1" presStyleIdx="1" presStyleCnt="3"/>
      <dgm:spPr/>
    </dgm:pt>
    <dgm:pt modelId="{ACBB0A29-9E47-429C-945F-E8B8ED17D471}" type="pres">
      <dgm:prSet presAssocID="{D9E8EC9D-5EA9-4023-B563-05EE55B2E982}" presName="parentText" presStyleLbl="node1" presStyleIdx="2" presStyleCnt="3">
        <dgm:presLayoutVars>
          <dgm:chMax val="0"/>
          <dgm:bulletEnabled val="1"/>
        </dgm:presLayoutVars>
      </dgm:prSet>
      <dgm:spPr/>
    </dgm:pt>
    <dgm:pt modelId="{080594D0-1D04-47BC-9ED2-E6B4C6D9DC76}" type="pres">
      <dgm:prSet presAssocID="{D9E8EC9D-5EA9-4023-B563-05EE55B2E982}" presName="negativeSpace" presStyleCnt="0"/>
      <dgm:spPr/>
    </dgm:pt>
    <dgm:pt modelId="{D8BDFBC7-C4D6-4E5B-B53D-4B728843D5CD}" type="pres">
      <dgm:prSet presAssocID="{D9E8EC9D-5EA9-4023-B563-05EE55B2E982}" presName="childText" presStyleLbl="conFgAcc1" presStyleIdx="2" presStyleCnt="3">
        <dgm:presLayoutVars>
          <dgm:bulletEnabled val="1"/>
        </dgm:presLayoutVars>
      </dgm:prSet>
      <dgm:spPr/>
    </dgm:pt>
  </dgm:ptLst>
  <dgm:cxnLst>
    <dgm:cxn modelId="{69CF2C11-B806-4B1C-97B3-20831401D313}" srcId="{D9E8EC9D-5EA9-4023-B563-05EE55B2E982}" destId="{5CB1C68B-0A55-4859-9D6D-55AEFE71205E}" srcOrd="0" destOrd="0" parTransId="{9E82683B-2429-48E9-A5D9-E3733FE9ED4E}" sibTransId="{11344223-B314-4046-84E4-CF5F0F11223E}"/>
    <dgm:cxn modelId="{51116311-3276-4899-8EC1-D9DBD2436211}" type="presOf" srcId="{609B4816-53FD-4C5B-95D7-9D1AEBA3FF8D}" destId="{E58589D6-68B8-4AEE-918F-F3CD882B0ABC}" srcOrd="0" destOrd="0" presId="urn:microsoft.com/office/officeart/2005/8/layout/list1"/>
    <dgm:cxn modelId="{E0230312-E78A-440E-A1D2-3F82C751724C}" type="presOf" srcId="{D9E8EC9D-5EA9-4023-B563-05EE55B2E982}" destId="{605E029C-A027-40DC-AD02-581E1A49083B}" srcOrd="0" destOrd="0" presId="urn:microsoft.com/office/officeart/2005/8/layout/list1"/>
    <dgm:cxn modelId="{A3615328-E297-4782-8036-839517F381A5}" type="presOf" srcId="{4E331521-629F-48F7-A202-0438AFD6A3E5}" destId="{68AAEAAB-E37E-4171-9D86-065D82AB0D0C}" srcOrd="0" destOrd="0" presId="urn:microsoft.com/office/officeart/2005/8/layout/list1"/>
    <dgm:cxn modelId="{E042406A-24DD-48AE-AFFD-CE9385B160E9}" type="presOf" srcId="{B56040F4-C35E-4D38-B83F-49FE13CF27C0}" destId="{75C5AB41-E516-4F95-A4C5-04B67D343875}" srcOrd="0" destOrd="0" presId="urn:microsoft.com/office/officeart/2005/8/layout/list1"/>
    <dgm:cxn modelId="{CC471274-967F-4E92-B4AD-F92743A69449}" srcId="{B56040F4-C35E-4D38-B83F-49FE13CF27C0}" destId="{609B4816-53FD-4C5B-95D7-9D1AEBA3FF8D}" srcOrd="0" destOrd="0" parTransId="{95637288-A9F0-4044-BF93-67305FE2E30D}" sibTransId="{6B87B7B8-47D4-4835-8D69-38608C041010}"/>
    <dgm:cxn modelId="{3DEC2E55-2A26-48B4-88FF-07F88A59C858}" type="presOf" srcId="{22CF7CFE-73E3-4BE5-B90A-325ECF035C3D}" destId="{8DEA9662-06EA-462F-86A5-0D0BAEDBB297}" srcOrd="0" destOrd="0" presId="urn:microsoft.com/office/officeart/2005/8/layout/list1"/>
    <dgm:cxn modelId="{C3B49159-6216-4687-B250-F2A7AC233EC5}" type="presOf" srcId="{5CB1C68B-0A55-4859-9D6D-55AEFE71205E}" destId="{D8BDFBC7-C4D6-4E5B-B53D-4B728843D5CD}" srcOrd="0" destOrd="0" presId="urn:microsoft.com/office/officeart/2005/8/layout/list1"/>
    <dgm:cxn modelId="{F68F8884-B4C6-4168-8A54-EE9C48BAC56F}" srcId="{4E331521-629F-48F7-A202-0438AFD6A3E5}" destId="{D9E8EC9D-5EA9-4023-B563-05EE55B2E982}" srcOrd="2" destOrd="0" parTransId="{7A423B74-68E4-4F28-9B55-16B2E0740C53}" sibTransId="{03EDE341-391B-4F44-B585-54AB77F9BBB0}"/>
    <dgm:cxn modelId="{A1ABCA98-F2A6-4B40-9F43-BB65DCCC1149}" type="presOf" srcId="{14370E39-9A68-47A7-AB02-375E1C6DDED9}" destId="{46CBB9C1-C0FA-4931-8ADC-B20F4E12574A}" srcOrd="0" destOrd="0" presId="urn:microsoft.com/office/officeart/2005/8/layout/list1"/>
    <dgm:cxn modelId="{82C43B99-B9ED-4733-8D02-A60776F3910A}" srcId="{4E331521-629F-48F7-A202-0438AFD6A3E5}" destId="{14370E39-9A68-47A7-AB02-375E1C6DDED9}" srcOrd="0" destOrd="0" parTransId="{F3D855C9-01CC-4207-BC94-AE2E2D7591E6}" sibTransId="{9AC65E38-968D-4A78-9CF6-2830BFF93DFF}"/>
    <dgm:cxn modelId="{2F91A79A-AE91-412F-B051-22C12D5FB8A2}" type="presOf" srcId="{132199AD-C699-47B1-9E95-206AE8E850EF}" destId="{E58589D6-68B8-4AEE-918F-F3CD882B0ABC}" srcOrd="0" destOrd="1" presId="urn:microsoft.com/office/officeart/2005/8/layout/list1"/>
    <dgm:cxn modelId="{3563E2BD-F9FF-4066-A0EC-3A7B7D04BD35}" type="presOf" srcId="{D9E8EC9D-5EA9-4023-B563-05EE55B2E982}" destId="{ACBB0A29-9E47-429C-945F-E8B8ED17D471}" srcOrd="1" destOrd="0" presId="urn:microsoft.com/office/officeart/2005/8/layout/list1"/>
    <dgm:cxn modelId="{FFCF4DCA-96BD-47D1-8595-DBE025AAADBB}" srcId="{4E331521-629F-48F7-A202-0438AFD6A3E5}" destId="{B56040F4-C35E-4D38-B83F-49FE13CF27C0}" srcOrd="1" destOrd="0" parTransId="{C8A98199-8BBB-402E-8446-93E9F8842F70}" sibTransId="{4E026845-323B-4C26-A57F-67306A66672D}"/>
    <dgm:cxn modelId="{8C4633E6-0681-4B99-9D50-0B5946CDAFF4}" type="presOf" srcId="{B56040F4-C35E-4D38-B83F-49FE13CF27C0}" destId="{999F0A97-05C1-4086-8ABF-2E60D8537B5A}" srcOrd="1" destOrd="0" presId="urn:microsoft.com/office/officeart/2005/8/layout/list1"/>
    <dgm:cxn modelId="{8B7654EC-212A-46AC-B72D-5926E74FFA26}" srcId="{B56040F4-C35E-4D38-B83F-49FE13CF27C0}" destId="{132199AD-C699-47B1-9E95-206AE8E850EF}" srcOrd="1" destOrd="0" parTransId="{47E964CE-C3E2-435F-861E-7A7CF9AF63CB}" sibTransId="{C27352D5-65F7-4F5A-9098-F75183CBF4EE}"/>
    <dgm:cxn modelId="{D80FE0F4-6A37-4D51-8BB7-9BD3B46DC313}" type="presOf" srcId="{14370E39-9A68-47A7-AB02-375E1C6DDED9}" destId="{1AE1ED14-96BA-4BF6-BE81-C8F9F92F25E3}" srcOrd="1" destOrd="0" presId="urn:microsoft.com/office/officeart/2005/8/layout/list1"/>
    <dgm:cxn modelId="{41972AFD-B1FC-4F78-88AA-9B481313F3F3}" srcId="{14370E39-9A68-47A7-AB02-375E1C6DDED9}" destId="{22CF7CFE-73E3-4BE5-B90A-325ECF035C3D}" srcOrd="0" destOrd="0" parTransId="{315A3CC9-58F6-4345-A4FD-37C0A9DB48A5}" sibTransId="{1B1A25A0-91FA-4E86-9F11-76B0A1DA91CC}"/>
    <dgm:cxn modelId="{59095A56-4EDA-44B4-98CF-40D9B4B888B3}" type="presParOf" srcId="{68AAEAAB-E37E-4171-9D86-065D82AB0D0C}" destId="{A4203750-E223-49E5-930F-1CEA659E4778}" srcOrd="0" destOrd="0" presId="urn:microsoft.com/office/officeart/2005/8/layout/list1"/>
    <dgm:cxn modelId="{EFA258D6-F8D8-4AED-B4F0-EAFFEBA3E496}" type="presParOf" srcId="{A4203750-E223-49E5-930F-1CEA659E4778}" destId="{46CBB9C1-C0FA-4931-8ADC-B20F4E12574A}" srcOrd="0" destOrd="0" presId="urn:microsoft.com/office/officeart/2005/8/layout/list1"/>
    <dgm:cxn modelId="{2D93E4FD-1A83-42C0-9D79-E0FFA84B4B24}" type="presParOf" srcId="{A4203750-E223-49E5-930F-1CEA659E4778}" destId="{1AE1ED14-96BA-4BF6-BE81-C8F9F92F25E3}" srcOrd="1" destOrd="0" presId="urn:microsoft.com/office/officeart/2005/8/layout/list1"/>
    <dgm:cxn modelId="{0FC32B4A-62DD-471E-9C00-017090DACF1F}" type="presParOf" srcId="{68AAEAAB-E37E-4171-9D86-065D82AB0D0C}" destId="{D691DD76-145E-4E6D-8B9C-54156D4FEF68}" srcOrd="1" destOrd="0" presId="urn:microsoft.com/office/officeart/2005/8/layout/list1"/>
    <dgm:cxn modelId="{508685DD-D05D-46FC-86C2-7A8A349AD8E5}" type="presParOf" srcId="{68AAEAAB-E37E-4171-9D86-065D82AB0D0C}" destId="{8DEA9662-06EA-462F-86A5-0D0BAEDBB297}" srcOrd="2" destOrd="0" presId="urn:microsoft.com/office/officeart/2005/8/layout/list1"/>
    <dgm:cxn modelId="{A0F0CAFF-256A-4D4B-9C67-095A496A7EE8}" type="presParOf" srcId="{68AAEAAB-E37E-4171-9D86-065D82AB0D0C}" destId="{506B785A-F413-41D4-9465-490E7738744F}" srcOrd="3" destOrd="0" presId="urn:microsoft.com/office/officeart/2005/8/layout/list1"/>
    <dgm:cxn modelId="{CFC9B6FB-2733-4977-8488-CE5712599D5B}" type="presParOf" srcId="{68AAEAAB-E37E-4171-9D86-065D82AB0D0C}" destId="{A3881DCB-3691-4644-B0EF-0A7B7679F445}" srcOrd="4" destOrd="0" presId="urn:microsoft.com/office/officeart/2005/8/layout/list1"/>
    <dgm:cxn modelId="{80F09A88-C139-413F-9513-5FEE018A11FB}" type="presParOf" srcId="{A3881DCB-3691-4644-B0EF-0A7B7679F445}" destId="{75C5AB41-E516-4F95-A4C5-04B67D343875}" srcOrd="0" destOrd="0" presId="urn:microsoft.com/office/officeart/2005/8/layout/list1"/>
    <dgm:cxn modelId="{384E23E7-9EE1-4C72-AFAA-9A3B5478D499}" type="presParOf" srcId="{A3881DCB-3691-4644-B0EF-0A7B7679F445}" destId="{999F0A97-05C1-4086-8ABF-2E60D8537B5A}" srcOrd="1" destOrd="0" presId="urn:microsoft.com/office/officeart/2005/8/layout/list1"/>
    <dgm:cxn modelId="{BCFCA12E-8DA3-4E64-8776-C7054F0FE7C4}" type="presParOf" srcId="{68AAEAAB-E37E-4171-9D86-065D82AB0D0C}" destId="{746B61E9-AC89-4C8C-ABC4-40081596B25A}" srcOrd="5" destOrd="0" presId="urn:microsoft.com/office/officeart/2005/8/layout/list1"/>
    <dgm:cxn modelId="{691A5812-5D05-4DF4-A146-C11198CC5776}" type="presParOf" srcId="{68AAEAAB-E37E-4171-9D86-065D82AB0D0C}" destId="{E58589D6-68B8-4AEE-918F-F3CD882B0ABC}" srcOrd="6" destOrd="0" presId="urn:microsoft.com/office/officeart/2005/8/layout/list1"/>
    <dgm:cxn modelId="{7E4E24F1-DF17-4AC2-B7C5-4AE4C514F321}" type="presParOf" srcId="{68AAEAAB-E37E-4171-9D86-065D82AB0D0C}" destId="{6093B831-70F6-4E8D-90EC-3FE5D5CDC7CA}" srcOrd="7" destOrd="0" presId="urn:microsoft.com/office/officeart/2005/8/layout/list1"/>
    <dgm:cxn modelId="{D429BC10-E03A-4CAF-B743-99B2FCA110DF}" type="presParOf" srcId="{68AAEAAB-E37E-4171-9D86-065D82AB0D0C}" destId="{406BA768-7DBF-4E3A-B725-E40440E69C5F}" srcOrd="8" destOrd="0" presId="urn:microsoft.com/office/officeart/2005/8/layout/list1"/>
    <dgm:cxn modelId="{B83F3FFE-9588-4B0E-BA86-D2E8A0DB071D}" type="presParOf" srcId="{406BA768-7DBF-4E3A-B725-E40440E69C5F}" destId="{605E029C-A027-40DC-AD02-581E1A49083B}" srcOrd="0" destOrd="0" presId="urn:microsoft.com/office/officeart/2005/8/layout/list1"/>
    <dgm:cxn modelId="{FE906491-EFAE-46E4-BEBB-BA79C048CB85}" type="presParOf" srcId="{406BA768-7DBF-4E3A-B725-E40440E69C5F}" destId="{ACBB0A29-9E47-429C-945F-E8B8ED17D471}" srcOrd="1" destOrd="0" presId="urn:microsoft.com/office/officeart/2005/8/layout/list1"/>
    <dgm:cxn modelId="{1078338B-B8D0-4474-9DB7-327C6616C5E9}" type="presParOf" srcId="{68AAEAAB-E37E-4171-9D86-065D82AB0D0C}" destId="{080594D0-1D04-47BC-9ED2-E6B4C6D9DC76}" srcOrd="9" destOrd="0" presId="urn:microsoft.com/office/officeart/2005/8/layout/list1"/>
    <dgm:cxn modelId="{4C1D0D51-B2C7-48FA-BF2C-A7AA7FE4F328}" type="presParOf" srcId="{68AAEAAB-E37E-4171-9D86-065D82AB0D0C}" destId="{D8BDFBC7-C4D6-4E5B-B53D-4B728843D5CD}"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4318A0C-6749-451D-9253-F9BF197346EF}"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811DFFBC-02E1-4682-AD62-429426E27505}">
      <dgm:prSet custT="1"/>
      <dgm:spPr/>
      <dgm:t>
        <a:bodyPr/>
        <a:lstStyle/>
        <a:p>
          <a:r>
            <a:rPr lang="en-US" sz="2400" dirty="0"/>
            <a:t>Manual-based approach that considers the effects of severe weight loss as being central to the core psychology of AN </a:t>
          </a:r>
        </a:p>
      </dgm:t>
    </dgm:pt>
    <dgm:pt modelId="{049982B6-FD3A-4D55-8FB8-E761F1042DDB}" type="parTrans" cxnId="{72D37D08-9248-4D77-8408-DED43BD12A9F}">
      <dgm:prSet/>
      <dgm:spPr/>
      <dgm:t>
        <a:bodyPr/>
        <a:lstStyle/>
        <a:p>
          <a:endParaRPr lang="en-US"/>
        </a:p>
      </dgm:t>
    </dgm:pt>
    <dgm:pt modelId="{71E464CE-5F5D-4881-BE9D-10C9D8C5930E}" type="sibTrans" cxnId="{72D37D08-9248-4D77-8408-DED43BD12A9F}">
      <dgm:prSet/>
      <dgm:spPr/>
      <dgm:t>
        <a:bodyPr/>
        <a:lstStyle/>
        <a:p>
          <a:endParaRPr lang="en-US"/>
        </a:p>
      </dgm:t>
    </dgm:pt>
    <dgm:pt modelId="{792B4E06-24E6-4B64-9AF7-6991F8FE56EC}">
      <dgm:prSet custT="1"/>
      <dgm:spPr/>
      <dgm:t>
        <a:bodyPr/>
        <a:lstStyle/>
        <a:p>
          <a:r>
            <a:rPr lang="en-US" sz="2400" dirty="0"/>
            <a:t>Parents oversee and take responsibility for nourishing the child or adolescent back to an optimal weight range; the therapist acts as knowledge expert and facilitator.</a:t>
          </a:r>
        </a:p>
      </dgm:t>
    </dgm:pt>
    <dgm:pt modelId="{E5A1E6AD-CAC0-4DF5-B34F-FA0A3EBA1347}" type="parTrans" cxnId="{C2F39117-8386-41DF-923F-8792FA39CF04}">
      <dgm:prSet/>
      <dgm:spPr/>
      <dgm:t>
        <a:bodyPr/>
        <a:lstStyle/>
        <a:p>
          <a:endParaRPr lang="en-US"/>
        </a:p>
      </dgm:t>
    </dgm:pt>
    <dgm:pt modelId="{B317B95D-5C9A-477F-9259-6D90EBF46E55}" type="sibTrans" cxnId="{C2F39117-8386-41DF-923F-8792FA39CF04}">
      <dgm:prSet/>
      <dgm:spPr/>
      <dgm:t>
        <a:bodyPr/>
        <a:lstStyle/>
        <a:p>
          <a:endParaRPr lang="en-US"/>
        </a:p>
      </dgm:t>
    </dgm:pt>
    <dgm:pt modelId="{367C039A-8997-4177-ABB5-1B36CD639B43}">
      <dgm:prSet custT="1"/>
      <dgm:spPr/>
      <dgm:t>
        <a:bodyPr/>
        <a:lstStyle/>
        <a:p>
          <a:r>
            <a:rPr lang="en-US" sz="2400" dirty="0"/>
            <a:t>Not limited to family members; could involve other non-family caregivers with whom the patient resides</a:t>
          </a:r>
        </a:p>
      </dgm:t>
    </dgm:pt>
    <dgm:pt modelId="{C4CA99D8-29EF-4EF5-BE54-B05B0E675BDA}" type="parTrans" cxnId="{0CD30A8C-8C39-4AD1-B199-1C2591E3C268}">
      <dgm:prSet/>
      <dgm:spPr/>
      <dgm:t>
        <a:bodyPr/>
        <a:lstStyle/>
        <a:p>
          <a:endParaRPr lang="en-US"/>
        </a:p>
      </dgm:t>
    </dgm:pt>
    <dgm:pt modelId="{56236AF3-C42B-4D52-9CF1-FB09098C82EF}" type="sibTrans" cxnId="{0CD30A8C-8C39-4AD1-B199-1C2591E3C268}">
      <dgm:prSet/>
      <dgm:spPr/>
      <dgm:t>
        <a:bodyPr/>
        <a:lstStyle/>
        <a:p>
          <a:endParaRPr lang="en-US"/>
        </a:p>
      </dgm:t>
    </dgm:pt>
    <dgm:pt modelId="{F29DE66D-0C60-45B7-B287-DAE74406F23E}" type="pres">
      <dgm:prSet presAssocID="{A4318A0C-6749-451D-9253-F9BF197346EF}" presName="linear" presStyleCnt="0">
        <dgm:presLayoutVars>
          <dgm:animLvl val="lvl"/>
          <dgm:resizeHandles val="exact"/>
        </dgm:presLayoutVars>
      </dgm:prSet>
      <dgm:spPr/>
    </dgm:pt>
    <dgm:pt modelId="{A0C96A1A-BB1F-4569-8173-AB3966353C14}" type="pres">
      <dgm:prSet presAssocID="{811DFFBC-02E1-4682-AD62-429426E27505}" presName="parentText" presStyleLbl="node1" presStyleIdx="0" presStyleCnt="3">
        <dgm:presLayoutVars>
          <dgm:chMax val="0"/>
          <dgm:bulletEnabled val="1"/>
        </dgm:presLayoutVars>
      </dgm:prSet>
      <dgm:spPr/>
    </dgm:pt>
    <dgm:pt modelId="{67AF64C0-A41F-49B0-9543-28A919801B55}" type="pres">
      <dgm:prSet presAssocID="{71E464CE-5F5D-4881-BE9D-10C9D8C5930E}" presName="spacer" presStyleCnt="0"/>
      <dgm:spPr/>
    </dgm:pt>
    <dgm:pt modelId="{D3727987-050D-4B95-88A9-4498427E27A5}" type="pres">
      <dgm:prSet presAssocID="{792B4E06-24E6-4B64-9AF7-6991F8FE56EC}" presName="parentText" presStyleLbl="node1" presStyleIdx="1" presStyleCnt="3">
        <dgm:presLayoutVars>
          <dgm:chMax val="0"/>
          <dgm:bulletEnabled val="1"/>
        </dgm:presLayoutVars>
      </dgm:prSet>
      <dgm:spPr/>
    </dgm:pt>
    <dgm:pt modelId="{C8B86CA9-852F-48D6-9670-9DA34799C143}" type="pres">
      <dgm:prSet presAssocID="{B317B95D-5C9A-477F-9259-6D90EBF46E55}" presName="spacer" presStyleCnt="0"/>
      <dgm:spPr/>
    </dgm:pt>
    <dgm:pt modelId="{5AA55B89-B89E-48BB-B42D-29B5FA05A734}" type="pres">
      <dgm:prSet presAssocID="{367C039A-8997-4177-ABB5-1B36CD639B43}" presName="parentText" presStyleLbl="node1" presStyleIdx="2" presStyleCnt="3">
        <dgm:presLayoutVars>
          <dgm:chMax val="0"/>
          <dgm:bulletEnabled val="1"/>
        </dgm:presLayoutVars>
      </dgm:prSet>
      <dgm:spPr/>
    </dgm:pt>
  </dgm:ptLst>
  <dgm:cxnLst>
    <dgm:cxn modelId="{72D37D08-9248-4D77-8408-DED43BD12A9F}" srcId="{A4318A0C-6749-451D-9253-F9BF197346EF}" destId="{811DFFBC-02E1-4682-AD62-429426E27505}" srcOrd="0" destOrd="0" parTransId="{049982B6-FD3A-4D55-8FB8-E761F1042DDB}" sibTransId="{71E464CE-5F5D-4881-BE9D-10C9D8C5930E}"/>
    <dgm:cxn modelId="{C2F39117-8386-41DF-923F-8792FA39CF04}" srcId="{A4318A0C-6749-451D-9253-F9BF197346EF}" destId="{792B4E06-24E6-4B64-9AF7-6991F8FE56EC}" srcOrd="1" destOrd="0" parTransId="{E5A1E6AD-CAC0-4DF5-B34F-FA0A3EBA1347}" sibTransId="{B317B95D-5C9A-477F-9259-6D90EBF46E55}"/>
    <dgm:cxn modelId="{7DB41931-C7F6-4701-B5D8-1441A67D277D}" type="presOf" srcId="{367C039A-8997-4177-ABB5-1B36CD639B43}" destId="{5AA55B89-B89E-48BB-B42D-29B5FA05A734}" srcOrd="0" destOrd="0" presId="urn:microsoft.com/office/officeart/2005/8/layout/vList2"/>
    <dgm:cxn modelId="{DB6E385E-CD70-4D6B-ABC5-3F540BC69D23}" type="presOf" srcId="{811DFFBC-02E1-4682-AD62-429426E27505}" destId="{A0C96A1A-BB1F-4569-8173-AB3966353C14}" srcOrd="0" destOrd="0" presId="urn:microsoft.com/office/officeart/2005/8/layout/vList2"/>
    <dgm:cxn modelId="{F725A27C-2542-4A19-83B2-ED693B115E91}" type="presOf" srcId="{A4318A0C-6749-451D-9253-F9BF197346EF}" destId="{F29DE66D-0C60-45B7-B287-DAE74406F23E}" srcOrd="0" destOrd="0" presId="urn:microsoft.com/office/officeart/2005/8/layout/vList2"/>
    <dgm:cxn modelId="{0CD30A8C-8C39-4AD1-B199-1C2591E3C268}" srcId="{A4318A0C-6749-451D-9253-F9BF197346EF}" destId="{367C039A-8997-4177-ABB5-1B36CD639B43}" srcOrd="2" destOrd="0" parTransId="{C4CA99D8-29EF-4EF5-BE54-B05B0E675BDA}" sibTransId="{56236AF3-C42B-4D52-9CF1-FB09098C82EF}"/>
    <dgm:cxn modelId="{19D7B1D5-6EE9-4505-8C42-A7DCEEE29C94}" type="presOf" srcId="{792B4E06-24E6-4B64-9AF7-6991F8FE56EC}" destId="{D3727987-050D-4B95-88A9-4498427E27A5}" srcOrd="0" destOrd="0" presId="urn:microsoft.com/office/officeart/2005/8/layout/vList2"/>
    <dgm:cxn modelId="{C8086F52-F226-41DA-BE78-7D80E3F26C42}" type="presParOf" srcId="{F29DE66D-0C60-45B7-B287-DAE74406F23E}" destId="{A0C96A1A-BB1F-4569-8173-AB3966353C14}" srcOrd="0" destOrd="0" presId="urn:microsoft.com/office/officeart/2005/8/layout/vList2"/>
    <dgm:cxn modelId="{BFC55C6C-3767-4E82-9390-69D8FA0E066B}" type="presParOf" srcId="{F29DE66D-0C60-45B7-B287-DAE74406F23E}" destId="{67AF64C0-A41F-49B0-9543-28A919801B55}" srcOrd="1" destOrd="0" presId="urn:microsoft.com/office/officeart/2005/8/layout/vList2"/>
    <dgm:cxn modelId="{7BA6F9EB-F815-4904-8559-083A49CAAA0D}" type="presParOf" srcId="{F29DE66D-0C60-45B7-B287-DAE74406F23E}" destId="{D3727987-050D-4B95-88A9-4498427E27A5}" srcOrd="2" destOrd="0" presId="urn:microsoft.com/office/officeart/2005/8/layout/vList2"/>
    <dgm:cxn modelId="{AD15FF45-DDB0-4769-ACE3-43615B65AEAB}" type="presParOf" srcId="{F29DE66D-0C60-45B7-B287-DAE74406F23E}" destId="{C8B86CA9-852F-48D6-9670-9DA34799C143}" srcOrd="3" destOrd="0" presId="urn:microsoft.com/office/officeart/2005/8/layout/vList2"/>
    <dgm:cxn modelId="{E31E97E0-E978-4EDB-A3BB-FFB00D449495}" type="presParOf" srcId="{F29DE66D-0C60-45B7-B287-DAE74406F23E}" destId="{5AA55B89-B89E-48BB-B42D-29B5FA05A734}"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E77FAB8-6865-40E1-B603-B35A1E683A1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EEBE5683-C311-4DE3-867F-614CC73A649D}">
      <dgm:prSet custT="1">
        <dgm:style>
          <a:lnRef idx="0">
            <a:scrgbClr r="0" g="0" b="0"/>
          </a:lnRef>
          <a:fillRef idx="0">
            <a:scrgbClr r="0" g="0" b="0"/>
          </a:fillRef>
          <a:effectRef idx="0">
            <a:scrgbClr r="0" g="0" b="0"/>
          </a:effectRef>
          <a:fontRef idx="minor">
            <a:schemeClr val="lt1"/>
          </a:fontRef>
        </dgm:style>
      </dgm:prSet>
      <dgm:spPr>
        <a:solidFill>
          <a:schemeClr val="accent3">
            <a:alpha val="50000"/>
          </a:schemeClr>
        </a:solidFill>
        <a:ln>
          <a:noFill/>
        </a:ln>
      </dgm:spPr>
      <dgm:t>
        <a:bodyPr/>
        <a:lstStyle/>
        <a:p>
          <a:pPr algn="ctr"/>
          <a:r>
            <a:rPr lang="en-US" sz="2200" dirty="0"/>
            <a:t>FBT for BN is similar to the approach for AN with more focus on addressing the secrecy, shame, and dysfunctional eating patterns of BN by developing a collaborative relationship with parents or other carers. </a:t>
          </a:r>
        </a:p>
      </dgm:t>
    </dgm:pt>
    <dgm:pt modelId="{065ACD9A-793B-43FE-94CC-9468A0A8887D}" type="parTrans" cxnId="{0C998B85-68E7-49D1-88A6-ECF80D726109}">
      <dgm:prSet/>
      <dgm:spPr/>
      <dgm:t>
        <a:bodyPr/>
        <a:lstStyle/>
        <a:p>
          <a:endParaRPr lang="en-US"/>
        </a:p>
      </dgm:t>
    </dgm:pt>
    <dgm:pt modelId="{A0F4BF4D-961D-4B9D-8452-D42E54974377}" type="sibTrans" cxnId="{0C998B85-68E7-49D1-88A6-ECF80D726109}">
      <dgm:prSet/>
      <dgm:spPr/>
      <dgm:t>
        <a:bodyPr/>
        <a:lstStyle/>
        <a:p>
          <a:endParaRPr lang="en-US"/>
        </a:p>
      </dgm:t>
    </dgm:pt>
    <dgm:pt modelId="{8EFB719B-A979-4D22-A686-BEB158A205C1}">
      <dgm:prSet custT="1"/>
      <dgm:spPr>
        <a:ln>
          <a:prstDash val="sysDot"/>
        </a:ln>
      </dgm:spPr>
      <dgm:t>
        <a:bodyPr/>
        <a:lstStyle/>
        <a:p>
          <a:r>
            <a:rPr lang="en-US" sz="2000" dirty="0"/>
            <a:t>If FBT is not feasible (e.g., due to access constraints, lack of family member engagement) </a:t>
          </a:r>
        </a:p>
      </dgm:t>
    </dgm:pt>
    <dgm:pt modelId="{FC401F27-20DA-4C8F-BB3E-654FA2723145}" type="parTrans" cxnId="{6C57BBBC-197A-44AA-B34C-75577C7397BC}">
      <dgm:prSet/>
      <dgm:spPr/>
      <dgm:t>
        <a:bodyPr/>
        <a:lstStyle/>
        <a:p>
          <a:endParaRPr lang="en-US"/>
        </a:p>
      </dgm:t>
    </dgm:pt>
    <dgm:pt modelId="{46B9E364-23C6-48E9-8771-A0A63DE53AFD}" type="sibTrans" cxnId="{6C57BBBC-197A-44AA-B34C-75577C7397BC}">
      <dgm:prSet/>
      <dgm:spPr/>
      <dgm:t>
        <a:bodyPr/>
        <a:lstStyle/>
        <a:p>
          <a:endParaRPr lang="en-US"/>
        </a:p>
      </dgm:t>
    </dgm:pt>
    <dgm:pt modelId="{D6E24C09-E871-4F12-A0B2-6EA18A5E7CBE}">
      <dgm:prSet/>
      <dgm:spPr>
        <a:noFill/>
        <a:ln>
          <a:noFill/>
        </a:ln>
      </dgm:spPr>
      <dgm:t>
        <a:bodyPr/>
        <a:lstStyle/>
        <a:p>
          <a:pPr algn="l">
            <a:buFont typeface="Wingdings" panose="05000000000000000000" pitchFamily="2" charset="2"/>
            <a:buChar char="Ø"/>
          </a:pPr>
          <a:r>
            <a:rPr lang="en-US" dirty="0">
              <a:solidFill>
                <a:schemeClr val="tx1"/>
              </a:solidFill>
            </a:rPr>
            <a:t> CBT, either adapted for adolescents or using a therapist-led Guided Self-Help (GSH) approach, can be considered.</a:t>
          </a:r>
        </a:p>
      </dgm:t>
    </dgm:pt>
    <dgm:pt modelId="{6C8B3401-27B7-469B-AD3B-44F492B0E855}" type="parTrans" cxnId="{549EA5E0-DB73-4D55-ABAF-B7F4D8B45636}">
      <dgm:prSet/>
      <dgm:spPr/>
      <dgm:t>
        <a:bodyPr/>
        <a:lstStyle/>
        <a:p>
          <a:endParaRPr lang="en-US"/>
        </a:p>
      </dgm:t>
    </dgm:pt>
    <dgm:pt modelId="{CD2C9968-854D-40CB-93EB-0FBA43C417A2}" type="sibTrans" cxnId="{549EA5E0-DB73-4D55-ABAF-B7F4D8B45636}">
      <dgm:prSet/>
      <dgm:spPr/>
      <dgm:t>
        <a:bodyPr/>
        <a:lstStyle/>
        <a:p>
          <a:endParaRPr lang="en-US"/>
        </a:p>
      </dgm:t>
    </dgm:pt>
    <dgm:pt modelId="{2B5BF1D4-F32E-4225-A7CB-04E8231F20F2}">
      <dgm:prSet/>
      <dgm:spPr>
        <a:noFill/>
        <a:ln>
          <a:noFill/>
        </a:ln>
      </dgm:spPr>
      <dgm:t>
        <a:bodyPr/>
        <a:lstStyle/>
        <a:p>
          <a:pPr algn="l">
            <a:buFont typeface="Wingdings" panose="05000000000000000000" pitchFamily="2" charset="2"/>
            <a:buChar char="Ø"/>
          </a:pPr>
          <a:r>
            <a:rPr lang="en-US" dirty="0">
              <a:solidFill>
                <a:schemeClr val="tx1"/>
              </a:solidFill>
            </a:rPr>
            <a:t> Fluoxetine or other SSRIs have not been well studied to treat BN in adolescents; however, if considered, the potential benefits and risks of treatment should be discussed, and clinicians should attend to the box warnings relating to antidepressants in adolescents and young adults.</a:t>
          </a:r>
        </a:p>
      </dgm:t>
    </dgm:pt>
    <dgm:pt modelId="{07DC99E5-DAEC-4CF9-92C5-58A40BB7D443}" type="parTrans" cxnId="{8C4C3384-D438-4C10-AD65-2291BB98B253}">
      <dgm:prSet/>
      <dgm:spPr/>
      <dgm:t>
        <a:bodyPr/>
        <a:lstStyle/>
        <a:p>
          <a:endParaRPr lang="en-US"/>
        </a:p>
      </dgm:t>
    </dgm:pt>
    <dgm:pt modelId="{5C88689E-C945-4251-A9DB-253BD4F2DB54}" type="sibTrans" cxnId="{8C4C3384-D438-4C10-AD65-2291BB98B253}">
      <dgm:prSet/>
      <dgm:spPr/>
      <dgm:t>
        <a:bodyPr/>
        <a:lstStyle/>
        <a:p>
          <a:endParaRPr lang="en-US"/>
        </a:p>
      </dgm:t>
    </dgm:pt>
    <dgm:pt modelId="{9B3D80CE-1340-4308-9E0D-944F658BB261}">
      <dgm:prSet/>
      <dgm:spPr>
        <a:noFill/>
        <a:ln>
          <a:noFill/>
        </a:ln>
      </dgm:spPr>
      <dgm:t>
        <a:bodyPr/>
        <a:lstStyle/>
        <a:p>
          <a:pPr algn="l">
            <a:buFont typeface="Wingdings" panose="05000000000000000000" pitchFamily="2" charset="2"/>
            <a:buChar char="Ø"/>
          </a:pPr>
          <a:endParaRPr lang="en-US" dirty="0">
            <a:solidFill>
              <a:schemeClr val="tx1"/>
            </a:solidFill>
          </a:endParaRPr>
        </a:p>
      </dgm:t>
    </dgm:pt>
    <dgm:pt modelId="{2715B834-7FCC-4D60-A655-A83D0D92FCCA}" type="parTrans" cxnId="{9147806A-31A7-4FF1-902C-BBBF99FB5192}">
      <dgm:prSet/>
      <dgm:spPr/>
      <dgm:t>
        <a:bodyPr/>
        <a:lstStyle/>
        <a:p>
          <a:endParaRPr lang="en-US"/>
        </a:p>
      </dgm:t>
    </dgm:pt>
    <dgm:pt modelId="{59A846F3-3A7B-4D61-A70A-E6616D04F2D6}" type="sibTrans" cxnId="{9147806A-31A7-4FF1-902C-BBBF99FB5192}">
      <dgm:prSet/>
      <dgm:spPr/>
      <dgm:t>
        <a:bodyPr/>
        <a:lstStyle/>
        <a:p>
          <a:endParaRPr lang="en-US"/>
        </a:p>
      </dgm:t>
    </dgm:pt>
    <dgm:pt modelId="{EF233511-05F2-4BFA-8857-754E2EBFEE79}" type="pres">
      <dgm:prSet presAssocID="{8E77FAB8-6865-40E1-B603-B35A1E683A16}" presName="Name0" presStyleCnt="0">
        <dgm:presLayoutVars>
          <dgm:dir/>
          <dgm:animLvl val="lvl"/>
          <dgm:resizeHandles val="exact"/>
        </dgm:presLayoutVars>
      </dgm:prSet>
      <dgm:spPr/>
    </dgm:pt>
    <dgm:pt modelId="{75216A55-CF39-4A61-B9D2-C96C14F1886D}" type="pres">
      <dgm:prSet presAssocID="{EEBE5683-C311-4DE3-867F-614CC73A649D}" presName="linNode" presStyleCnt="0"/>
      <dgm:spPr/>
    </dgm:pt>
    <dgm:pt modelId="{6151EBC5-7948-4FD3-99FA-27BB3479D3CD}" type="pres">
      <dgm:prSet presAssocID="{EEBE5683-C311-4DE3-867F-614CC73A649D}" presName="parentText" presStyleLbl="node1" presStyleIdx="0" presStyleCnt="2" custScaleX="257793" custScaleY="32291" custLinFactNeighborX="9724" custLinFactNeighborY="-3">
        <dgm:presLayoutVars>
          <dgm:chMax val="1"/>
          <dgm:bulletEnabled val="1"/>
        </dgm:presLayoutVars>
      </dgm:prSet>
      <dgm:spPr/>
    </dgm:pt>
    <dgm:pt modelId="{C8016B27-766F-4365-A31D-97A74008ABFE}" type="pres">
      <dgm:prSet presAssocID="{A0F4BF4D-961D-4B9D-8452-D42E54974377}" presName="sp" presStyleCnt="0"/>
      <dgm:spPr/>
    </dgm:pt>
    <dgm:pt modelId="{7311B367-FB42-4643-B8BB-945AE72ED107}" type="pres">
      <dgm:prSet presAssocID="{8EFB719B-A979-4D22-A686-BEB158A205C1}" presName="linNode" presStyleCnt="0"/>
      <dgm:spPr/>
    </dgm:pt>
    <dgm:pt modelId="{E329E907-12A0-4954-9057-0A5F31960C12}" type="pres">
      <dgm:prSet presAssocID="{8EFB719B-A979-4D22-A686-BEB158A205C1}" presName="parentText" presStyleLbl="node1" presStyleIdx="1" presStyleCnt="2" custScaleX="73674" custScaleY="75263">
        <dgm:presLayoutVars>
          <dgm:chMax val="1"/>
          <dgm:bulletEnabled val="1"/>
        </dgm:presLayoutVars>
      </dgm:prSet>
      <dgm:spPr/>
    </dgm:pt>
    <dgm:pt modelId="{9AF16E45-5DAF-470C-8EBD-3540EE21CF4C}" type="pres">
      <dgm:prSet presAssocID="{8EFB719B-A979-4D22-A686-BEB158A205C1}" presName="descendantText" presStyleLbl="alignAccFollowNode1" presStyleIdx="0" presStyleCnt="1" custScaleX="120656">
        <dgm:presLayoutVars>
          <dgm:bulletEnabled val="1"/>
        </dgm:presLayoutVars>
      </dgm:prSet>
      <dgm:spPr/>
    </dgm:pt>
  </dgm:ptLst>
  <dgm:cxnLst>
    <dgm:cxn modelId="{B95DD917-1226-474A-9A09-51F661750A40}" type="presOf" srcId="{EEBE5683-C311-4DE3-867F-614CC73A649D}" destId="{6151EBC5-7948-4FD3-99FA-27BB3479D3CD}" srcOrd="0" destOrd="0" presId="urn:microsoft.com/office/officeart/2005/8/layout/vList5"/>
    <dgm:cxn modelId="{E592FD33-ACB1-47AA-A1D4-1D1BECE5219A}" type="presOf" srcId="{D6E24C09-E871-4F12-A0B2-6EA18A5E7CBE}" destId="{9AF16E45-5DAF-470C-8EBD-3540EE21CF4C}" srcOrd="0" destOrd="0" presId="urn:microsoft.com/office/officeart/2005/8/layout/vList5"/>
    <dgm:cxn modelId="{9147806A-31A7-4FF1-902C-BBBF99FB5192}" srcId="{8EFB719B-A979-4D22-A686-BEB158A205C1}" destId="{9B3D80CE-1340-4308-9E0D-944F658BB261}" srcOrd="1" destOrd="0" parTransId="{2715B834-7FCC-4D60-A655-A83D0D92FCCA}" sibTransId="{59A846F3-3A7B-4D61-A70A-E6616D04F2D6}"/>
    <dgm:cxn modelId="{AF36727A-AA8E-4769-8BB2-C4AE35FE93D2}" type="presOf" srcId="{2B5BF1D4-F32E-4225-A7CB-04E8231F20F2}" destId="{9AF16E45-5DAF-470C-8EBD-3540EE21CF4C}" srcOrd="0" destOrd="2" presId="urn:microsoft.com/office/officeart/2005/8/layout/vList5"/>
    <dgm:cxn modelId="{8C4C3384-D438-4C10-AD65-2291BB98B253}" srcId="{8EFB719B-A979-4D22-A686-BEB158A205C1}" destId="{2B5BF1D4-F32E-4225-A7CB-04E8231F20F2}" srcOrd="2" destOrd="0" parTransId="{07DC99E5-DAEC-4CF9-92C5-58A40BB7D443}" sibTransId="{5C88689E-C945-4251-A9DB-253BD4F2DB54}"/>
    <dgm:cxn modelId="{0C998B85-68E7-49D1-88A6-ECF80D726109}" srcId="{8E77FAB8-6865-40E1-B603-B35A1E683A16}" destId="{EEBE5683-C311-4DE3-867F-614CC73A649D}" srcOrd="0" destOrd="0" parTransId="{065ACD9A-793B-43FE-94CC-9468A0A8887D}" sibTransId="{A0F4BF4D-961D-4B9D-8452-D42E54974377}"/>
    <dgm:cxn modelId="{CB6E92B8-C3BF-4CBC-8B48-E9C1D2C35A15}" type="presOf" srcId="{8EFB719B-A979-4D22-A686-BEB158A205C1}" destId="{E329E907-12A0-4954-9057-0A5F31960C12}" srcOrd="0" destOrd="0" presId="urn:microsoft.com/office/officeart/2005/8/layout/vList5"/>
    <dgm:cxn modelId="{6C57BBBC-197A-44AA-B34C-75577C7397BC}" srcId="{8E77FAB8-6865-40E1-B603-B35A1E683A16}" destId="{8EFB719B-A979-4D22-A686-BEB158A205C1}" srcOrd="1" destOrd="0" parTransId="{FC401F27-20DA-4C8F-BB3E-654FA2723145}" sibTransId="{46B9E364-23C6-48E9-8771-A0A63DE53AFD}"/>
    <dgm:cxn modelId="{549EA5E0-DB73-4D55-ABAF-B7F4D8B45636}" srcId="{8EFB719B-A979-4D22-A686-BEB158A205C1}" destId="{D6E24C09-E871-4F12-A0B2-6EA18A5E7CBE}" srcOrd="0" destOrd="0" parTransId="{6C8B3401-27B7-469B-AD3B-44F492B0E855}" sibTransId="{CD2C9968-854D-40CB-93EB-0FBA43C417A2}"/>
    <dgm:cxn modelId="{139302F0-8D80-4F39-9C05-B650DBA6EDF4}" type="presOf" srcId="{9B3D80CE-1340-4308-9E0D-944F658BB261}" destId="{9AF16E45-5DAF-470C-8EBD-3540EE21CF4C}" srcOrd="0" destOrd="1" presId="urn:microsoft.com/office/officeart/2005/8/layout/vList5"/>
    <dgm:cxn modelId="{71EBA4FF-7A05-4CE5-AA97-39106835C1B6}" type="presOf" srcId="{8E77FAB8-6865-40E1-B603-B35A1E683A16}" destId="{EF233511-05F2-4BFA-8857-754E2EBFEE79}" srcOrd="0" destOrd="0" presId="urn:microsoft.com/office/officeart/2005/8/layout/vList5"/>
    <dgm:cxn modelId="{3EDC0C53-E7EB-4282-A712-5E84A7BA2E1D}" type="presParOf" srcId="{EF233511-05F2-4BFA-8857-754E2EBFEE79}" destId="{75216A55-CF39-4A61-B9D2-C96C14F1886D}" srcOrd="0" destOrd="0" presId="urn:microsoft.com/office/officeart/2005/8/layout/vList5"/>
    <dgm:cxn modelId="{4547332C-CD63-4D2B-9D99-746505DD0BFD}" type="presParOf" srcId="{75216A55-CF39-4A61-B9D2-C96C14F1886D}" destId="{6151EBC5-7948-4FD3-99FA-27BB3479D3CD}" srcOrd="0" destOrd="0" presId="urn:microsoft.com/office/officeart/2005/8/layout/vList5"/>
    <dgm:cxn modelId="{7F847C9E-E792-40E2-954A-83E777D47966}" type="presParOf" srcId="{EF233511-05F2-4BFA-8857-754E2EBFEE79}" destId="{C8016B27-766F-4365-A31D-97A74008ABFE}" srcOrd="1" destOrd="0" presId="urn:microsoft.com/office/officeart/2005/8/layout/vList5"/>
    <dgm:cxn modelId="{DC437728-82E3-4269-8660-3E24B1CEBF01}" type="presParOf" srcId="{EF233511-05F2-4BFA-8857-754E2EBFEE79}" destId="{7311B367-FB42-4643-B8BB-945AE72ED107}" srcOrd="2" destOrd="0" presId="urn:microsoft.com/office/officeart/2005/8/layout/vList5"/>
    <dgm:cxn modelId="{B3B2F4D3-902A-4CFF-874B-806758ACE82B}" type="presParOf" srcId="{7311B367-FB42-4643-B8BB-945AE72ED107}" destId="{E329E907-12A0-4954-9057-0A5F31960C12}" srcOrd="0" destOrd="0" presId="urn:microsoft.com/office/officeart/2005/8/layout/vList5"/>
    <dgm:cxn modelId="{78C93F8E-CA27-45F1-83F5-BA2141A7B400}" type="presParOf" srcId="{7311B367-FB42-4643-B8BB-945AE72ED107}" destId="{9AF16E45-5DAF-470C-8EBD-3540EE21CF4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86AB12-4B3F-4A75-992E-83FA5A85D849}">
      <dsp:nvSpPr>
        <dsp:cNvPr id="0" name=""/>
        <dsp:cNvSpPr/>
      </dsp:nvSpPr>
      <dsp:spPr>
        <a:xfrm rot="5400000">
          <a:off x="-247798" y="249366"/>
          <a:ext cx="1651992" cy="1156394"/>
        </a:xfrm>
        <a:prstGeom prst="chevron">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rot="-5400000">
        <a:off x="1" y="579764"/>
        <a:ext cx="1156394" cy="495598"/>
      </dsp:txXfrm>
    </dsp:sp>
    <dsp:sp modelId="{5F51C7D9-7538-427B-9A94-975EB29B303C}">
      <dsp:nvSpPr>
        <dsp:cNvPr id="0" name=""/>
        <dsp:cNvSpPr/>
      </dsp:nvSpPr>
      <dsp:spPr>
        <a:xfrm rot="5400000">
          <a:off x="3945801" y="-2791419"/>
          <a:ext cx="1073794" cy="6658868"/>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en-US" sz="3000" kern="1200" dirty="0"/>
            <a:t>Systematic Review</a:t>
          </a:r>
        </a:p>
        <a:p>
          <a:pPr marL="285750" lvl="1" indent="-285750" algn="l" defTabSz="1333500">
            <a:lnSpc>
              <a:spcPct val="90000"/>
            </a:lnSpc>
            <a:spcBef>
              <a:spcPct val="0"/>
            </a:spcBef>
            <a:spcAft>
              <a:spcPct val="15000"/>
            </a:spcAft>
            <a:buChar char="•"/>
          </a:pPr>
          <a:r>
            <a:rPr lang="en-US" sz="3000" kern="1200" dirty="0"/>
            <a:t>Expert Survey</a:t>
          </a:r>
        </a:p>
      </dsp:txBody>
      <dsp:txXfrm rot="-5400000">
        <a:off x="1153264" y="53536"/>
        <a:ext cx="6606450" cy="968958"/>
      </dsp:txXfrm>
    </dsp:sp>
    <dsp:sp modelId="{6D90588E-5CBB-4E1B-872E-54CCA84F0168}">
      <dsp:nvSpPr>
        <dsp:cNvPr id="0" name=""/>
        <dsp:cNvSpPr/>
      </dsp:nvSpPr>
      <dsp:spPr>
        <a:xfrm rot="5400000">
          <a:off x="-247798" y="1707802"/>
          <a:ext cx="1651992" cy="1156394"/>
        </a:xfrm>
        <a:prstGeom prst="chevron">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rot="-5400000">
        <a:off x="1" y="2038200"/>
        <a:ext cx="1156394" cy="495598"/>
      </dsp:txXfrm>
    </dsp:sp>
    <dsp:sp modelId="{213FD336-111B-467D-AAB4-587789D97147}">
      <dsp:nvSpPr>
        <dsp:cNvPr id="0" name=""/>
        <dsp:cNvSpPr/>
      </dsp:nvSpPr>
      <dsp:spPr>
        <a:xfrm rot="5400000">
          <a:off x="3948931" y="-1332532"/>
          <a:ext cx="1073794" cy="6658868"/>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en-US" sz="3000" kern="1200" dirty="0"/>
            <a:t>Writing Group Develops Draft</a:t>
          </a:r>
        </a:p>
        <a:p>
          <a:pPr marL="285750" lvl="1" indent="-285750" algn="l" defTabSz="1333500">
            <a:lnSpc>
              <a:spcPct val="90000"/>
            </a:lnSpc>
            <a:spcBef>
              <a:spcPct val="0"/>
            </a:spcBef>
            <a:spcAft>
              <a:spcPct val="15000"/>
            </a:spcAft>
            <a:buChar char="•"/>
          </a:pPr>
          <a:r>
            <a:rPr lang="en-US" sz="3000" i="0" kern="1200" dirty="0"/>
            <a:t>Review and Revisions</a:t>
          </a:r>
        </a:p>
      </dsp:txBody>
      <dsp:txXfrm rot="-5400000">
        <a:off x="1156394" y="1512423"/>
        <a:ext cx="6606450" cy="968958"/>
      </dsp:txXfrm>
    </dsp:sp>
    <dsp:sp modelId="{32546A8F-E15D-43C1-9806-BC9A8455CE5F}">
      <dsp:nvSpPr>
        <dsp:cNvPr id="0" name=""/>
        <dsp:cNvSpPr/>
      </dsp:nvSpPr>
      <dsp:spPr>
        <a:xfrm rot="5400000">
          <a:off x="-247798" y="3166238"/>
          <a:ext cx="1651992" cy="1156394"/>
        </a:xfrm>
        <a:prstGeom prst="chevron">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endParaRPr lang="en-US" sz="1400" kern="1200" dirty="0"/>
        </a:p>
        <a:p>
          <a:pPr marL="0" lvl="0" indent="0" algn="ctr" defTabSz="622300">
            <a:lnSpc>
              <a:spcPct val="90000"/>
            </a:lnSpc>
            <a:spcBef>
              <a:spcPct val="0"/>
            </a:spcBef>
            <a:spcAft>
              <a:spcPct val="35000"/>
            </a:spcAft>
            <a:buNone/>
          </a:pPr>
          <a:endParaRPr lang="en-US" sz="1400" kern="1200" dirty="0"/>
        </a:p>
      </dsp:txBody>
      <dsp:txXfrm rot="-5400000">
        <a:off x="1" y="3496636"/>
        <a:ext cx="1156394" cy="495598"/>
      </dsp:txXfrm>
    </dsp:sp>
    <dsp:sp modelId="{A5632D65-1F1A-45EC-B90C-1C72890E43F1}">
      <dsp:nvSpPr>
        <dsp:cNvPr id="0" name=""/>
        <dsp:cNvSpPr/>
      </dsp:nvSpPr>
      <dsp:spPr>
        <a:xfrm rot="5400000">
          <a:off x="3948931" y="125903"/>
          <a:ext cx="1073794" cy="6658868"/>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en-US" sz="3000" i="0" kern="1200" dirty="0"/>
            <a:t>APA Assembly and Board of Trustees Approval</a:t>
          </a:r>
        </a:p>
      </dsp:txBody>
      <dsp:txXfrm rot="-5400000">
        <a:off x="1156394" y="2970858"/>
        <a:ext cx="6606450" cy="96895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BC5715-3AA3-420C-90AF-42596CF254FB}">
      <dsp:nvSpPr>
        <dsp:cNvPr id="0" name=""/>
        <dsp:cNvSpPr/>
      </dsp:nvSpPr>
      <dsp:spPr>
        <a:xfrm>
          <a:off x="11" y="238635"/>
          <a:ext cx="2713879" cy="3308527"/>
        </a:xfrm>
        <a:prstGeom prst="roundRect">
          <a:avLst/>
        </a:prstGeom>
        <a:solidFill>
          <a:schemeClr val="accent3">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dirty="0"/>
            <a:t>CBT is the most widely studied of psychotherapies for BED, but IPT also appears to be effective.</a:t>
          </a:r>
        </a:p>
      </dsp:txBody>
      <dsp:txXfrm>
        <a:off x="132492" y="371116"/>
        <a:ext cx="2448917" cy="304356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DD123B-11B1-4D07-A8EF-1A8C502B819F}">
      <dsp:nvSpPr>
        <dsp:cNvPr id="0" name=""/>
        <dsp:cNvSpPr/>
      </dsp:nvSpPr>
      <dsp:spPr>
        <a:xfrm>
          <a:off x="49323" y="683362"/>
          <a:ext cx="2236666" cy="1681510"/>
        </a:xfrm>
        <a:prstGeom prst="roundRect">
          <a:avLst/>
        </a:prstGeom>
        <a:solidFill>
          <a:schemeClr val="accent1">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i="1" kern="1200" dirty="0"/>
            <a:t>Option 1. Antidepressants</a:t>
          </a:r>
          <a:endParaRPr lang="en-US" sz="2200" kern="1200" dirty="0"/>
        </a:p>
      </dsp:txBody>
      <dsp:txXfrm>
        <a:off x="131408" y="765447"/>
        <a:ext cx="2072496" cy="151734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DD123B-11B1-4D07-A8EF-1A8C502B819F}">
      <dsp:nvSpPr>
        <dsp:cNvPr id="0" name=""/>
        <dsp:cNvSpPr/>
      </dsp:nvSpPr>
      <dsp:spPr>
        <a:xfrm>
          <a:off x="68779" y="980673"/>
          <a:ext cx="2295231" cy="1932051"/>
        </a:xfrm>
        <a:prstGeom prst="roundRect">
          <a:avLst/>
        </a:prstGeom>
        <a:solidFill>
          <a:schemeClr val="accent1">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i="1" kern="1200" dirty="0">
              <a:effectLst>
                <a:outerShdw blurRad="38100" dist="38100" dir="2700000" algn="tl">
                  <a:srgbClr val="000000">
                    <a:alpha val="43137"/>
                  </a:srgbClr>
                </a:outerShdw>
              </a:effectLst>
              <a:latin typeface="Calibri" panose="020F0502020204030204" pitchFamily="34" charset="0"/>
              <a:ea typeface="DengXian" panose="02010600030101010101" pitchFamily="2" charset="-122"/>
              <a:cs typeface="Arial" panose="020B0604020202020204" pitchFamily="34" charset="0"/>
            </a:rPr>
            <a:t>Option 2. </a:t>
          </a:r>
          <a:r>
            <a:rPr lang="en-US" sz="2200" i="1" kern="1200" dirty="0" err="1">
              <a:effectLst>
                <a:outerShdw blurRad="38100" dist="38100" dir="2700000" algn="tl">
                  <a:srgbClr val="000000">
                    <a:alpha val="43137"/>
                  </a:srgbClr>
                </a:outerShdw>
              </a:effectLst>
              <a:latin typeface="Calibri" panose="020F0502020204030204" pitchFamily="34" charset="0"/>
              <a:ea typeface="DengXian" panose="02010600030101010101" pitchFamily="2" charset="-122"/>
              <a:cs typeface="Arial" panose="020B0604020202020204" pitchFamily="34" charset="0"/>
            </a:rPr>
            <a:t>Lisdexafetamine</a:t>
          </a:r>
          <a:endParaRPr lang="en-US" sz="2200" kern="1200" dirty="0"/>
        </a:p>
      </dsp:txBody>
      <dsp:txXfrm>
        <a:off x="163094" y="1074988"/>
        <a:ext cx="2106601" cy="17434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D42F04-5873-4AD7-A581-039B3F26600F}">
      <dsp:nvSpPr>
        <dsp:cNvPr id="0" name=""/>
        <dsp:cNvSpPr/>
      </dsp:nvSpPr>
      <dsp:spPr>
        <a:xfrm rot="5400000">
          <a:off x="4502277" y="-2468585"/>
          <a:ext cx="1179890" cy="6643800"/>
        </a:xfrm>
        <a:prstGeom prst="round2SameRect">
          <a:avLst/>
        </a:prstGeom>
        <a:solidFill>
          <a:schemeClr val="tx1">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55650">
            <a:lnSpc>
              <a:spcPct val="90000"/>
            </a:lnSpc>
            <a:spcBef>
              <a:spcPct val="0"/>
            </a:spcBef>
            <a:spcAft>
              <a:spcPct val="15000"/>
            </a:spcAft>
            <a:buFont typeface="Wingdings" panose="05000000000000000000" pitchFamily="2" charset="2"/>
            <a:buChar char="q"/>
          </a:pPr>
          <a:r>
            <a:rPr lang="en-US" sz="1700" kern="1200" dirty="0"/>
            <a:t>“Have you or others worried about your weight or shape or about what or how you eat?” </a:t>
          </a:r>
        </a:p>
        <a:p>
          <a:pPr marL="171450" lvl="1" indent="-171450" algn="l" defTabSz="755650">
            <a:lnSpc>
              <a:spcPct val="90000"/>
            </a:lnSpc>
            <a:spcBef>
              <a:spcPct val="0"/>
            </a:spcBef>
            <a:spcAft>
              <a:spcPct val="15000"/>
            </a:spcAft>
            <a:buFont typeface="Wingdings" panose="05000000000000000000" pitchFamily="2" charset="2"/>
            <a:buChar char="q"/>
          </a:pPr>
          <a:r>
            <a:rPr lang="en-US" sz="1700" kern="1200" dirty="0"/>
            <a:t>“Has your weight or shape ever affected how you feel about yourself?” </a:t>
          </a:r>
        </a:p>
      </dsp:txBody>
      <dsp:txXfrm rot="-5400000">
        <a:off x="1770323" y="320966"/>
        <a:ext cx="6586203" cy="1064696"/>
      </dsp:txXfrm>
    </dsp:sp>
    <dsp:sp modelId="{F4797320-3188-4972-847F-723C086239BD}">
      <dsp:nvSpPr>
        <dsp:cNvPr id="0" name=""/>
        <dsp:cNvSpPr/>
      </dsp:nvSpPr>
      <dsp:spPr>
        <a:xfrm>
          <a:off x="410" y="148662"/>
          <a:ext cx="1769911" cy="141515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Basic questions to integrate into the interview</a:t>
          </a:r>
        </a:p>
      </dsp:txBody>
      <dsp:txXfrm>
        <a:off x="69492" y="217744"/>
        <a:ext cx="1631747" cy="1276993"/>
      </dsp:txXfrm>
    </dsp:sp>
    <dsp:sp modelId="{EE63E1DD-A195-4707-A667-58C6BB5BE975}">
      <dsp:nvSpPr>
        <dsp:cNvPr id="0" name=""/>
        <dsp:cNvSpPr/>
      </dsp:nvSpPr>
      <dsp:spPr>
        <a:xfrm rot="5400000">
          <a:off x="4262270" y="-655440"/>
          <a:ext cx="1696110" cy="6606431"/>
        </a:xfrm>
        <a:prstGeom prst="round2SameRect">
          <a:avLst/>
        </a:prstGeom>
        <a:solidFill>
          <a:schemeClr val="tx1">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55650">
            <a:lnSpc>
              <a:spcPct val="90000"/>
            </a:lnSpc>
            <a:spcBef>
              <a:spcPct val="0"/>
            </a:spcBef>
            <a:spcAft>
              <a:spcPct val="15000"/>
            </a:spcAft>
            <a:buFont typeface="Wingdings" panose="05000000000000000000" pitchFamily="2" charset="2"/>
            <a:buChar char="q"/>
          </a:pPr>
          <a:r>
            <a:rPr lang="en-US" sz="1700" kern="1200" dirty="0"/>
            <a:t>Do you make yourself </a:t>
          </a:r>
          <a:r>
            <a:rPr lang="en-US" sz="1700" b="1" kern="1200" dirty="0"/>
            <a:t>S</a:t>
          </a:r>
          <a:r>
            <a:rPr lang="en-US" sz="1700" kern="1200" dirty="0"/>
            <a:t>ick because you feel uncomfortably full?</a:t>
          </a:r>
        </a:p>
        <a:p>
          <a:pPr marL="171450" lvl="1" indent="-171450" algn="l" defTabSz="755650">
            <a:lnSpc>
              <a:spcPct val="90000"/>
            </a:lnSpc>
            <a:spcBef>
              <a:spcPct val="0"/>
            </a:spcBef>
            <a:spcAft>
              <a:spcPct val="15000"/>
            </a:spcAft>
            <a:buFont typeface="Wingdings" panose="05000000000000000000" pitchFamily="2" charset="2"/>
            <a:buChar char="q"/>
          </a:pPr>
          <a:r>
            <a:rPr lang="en-US" sz="1700" kern="1200" dirty="0"/>
            <a:t>Do you worry you have lost </a:t>
          </a:r>
          <a:r>
            <a:rPr lang="en-US" sz="1700" b="1" kern="1200" dirty="0"/>
            <a:t>C</a:t>
          </a:r>
          <a:r>
            <a:rPr lang="en-US" sz="1700" kern="1200" dirty="0"/>
            <a:t>ontrol over how much you eat?</a:t>
          </a:r>
        </a:p>
        <a:p>
          <a:pPr marL="171450" lvl="1" indent="-171450" algn="l" defTabSz="755650">
            <a:lnSpc>
              <a:spcPct val="90000"/>
            </a:lnSpc>
            <a:spcBef>
              <a:spcPct val="0"/>
            </a:spcBef>
            <a:spcAft>
              <a:spcPct val="15000"/>
            </a:spcAft>
            <a:buFont typeface="Wingdings" panose="05000000000000000000" pitchFamily="2" charset="2"/>
            <a:buChar char="q"/>
          </a:pPr>
          <a:r>
            <a:rPr lang="en-US" sz="1700" kern="1200" dirty="0"/>
            <a:t>Have you recently lost &gt; 14 </a:t>
          </a:r>
          <a:r>
            <a:rPr lang="en-US" sz="1700" kern="1200" dirty="0" err="1"/>
            <a:t>lbs</a:t>
          </a:r>
          <a:r>
            <a:rPr lang="en-US" sz="1700" kern="1200" dirty="0"/>
            <a:t> (</a:t>
          </a:r>
          <a:r>
            <a:rPr lang="en-US" sz="1700" b="1" kern="1200" dirty="0"/>
            <a:t>O</a:t>
          </a:r>
          <a:r>
            <a:rPr lang="en-US" sz="1700" kern="1200" dirty="0"/>
            <a:t>ne stone) in a 3-month period?</a:t>
          </a:r>
        </a:p>
        <a:p>
          <a:pPr marL="171450" lvl="1" indent="-171450" algn="l" defTabSz="755650">
            <a:lnSpc>
              <a:spcPct val="90000"/>
            </a:lnSpc>
            <a:spcBef>
              <a:spcPct val="0"/>
            </a:spcBef>
            <a:spcAft>
              <a:spcPct val="15000"/>
            </a:spcAft>
            <a:buFont typeface="Wingdings" panose="05000000000000000000" pitchFamily="2" charset="2"/>
            <a:buChar char="q"/>
          </a:pPr>
          <a:r>
            <a:rPr lang="en-US" sz="1700" kern="1200" dirty="0"/>
            <a:t>Do you believe yourself to be </a:t>
          </a:r>
          <a:r>
            <a:rPr lang="en-US" sz="1700" b="1" kern="1200" dirty="0"/>
            <a:t>F</a:t>
          </a:r>
          <a:r>
            <a:rPr lang="en-US" sz="1700" kern="1200" dirty="0"/>
            <a:t>at when others say you are too thin?</a:t>
          </a:r>
        </a:p>
        <a:p>
          <a:pPr marL="171450" lvl="1" indent="-171450" algn="l" defTabSz="755650">
            <a:lnSpc>
              <a:spcPct val="90000"/>
            </a:lnSpc>
            <a:spcBef>
              <a:spcPct val="0"/>
            </a:spcBef>
            <a:spcAft>
              <a:spcPct val="15000"/>
            </a:spcAft>
            <a:buFont typeface="Wingdings" panose="05000000000000000000" pitchFamily="2" charset="2"/>
            <a:buChar char="q"/>
          </a:pPr>
          <a:r>
            <a:rPr lang="en-US" sz="1700" kern="1200" dirty="0"/>
            <a:t>Would you say that </a:t>
          </a:r>
          <a:r>
            <a:rPr lang="en-US" sz="1700" b="1" kern="1200" dirty="0"/>
            <a:t>F</a:t>
          </a:r>
          <a:r>
            <a:rPr lang="en-US" sz="1700" kern="1200" dirty="0"/>
            <a:t>ood dominates your life?</a:t>
          </a:r>
        </a:p>
      </dsp:txBody>
      <dsp:txXfrm rot="-5400000">
        <a:off x="1807110" y="1882517"/>
        <a:ext cx="6523634" cy="1530516"/>
      </dsp:txXfrm>
    </dsp:sp>
    <dsp:sp modelId="{C0D1288E-9C53-49B3-B60F-60E0C2A425B2}">
      <dsp:nvSpPr>
        <dsp:cNvPr id="0" name=""/>
        <dsp:cNvSpPr/>
      </dsp:nvSpPr>
      <dsp:spPr>
        <a:xfrm>
          <a:off x="410" y="1631243"/>
          <a:ext cx="1806429" cy="20339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SCOFF Questionnaire </a:t>
          </a:r>
        </a:p>
      </dsp:txBody>
      <dsp:txXfrm>
        <a:off x="88593" y="1719426"/>
        <a:ext cx="1630063" cy="18575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7E49DB-7BAB-4CF0-8AEB-75066196CE95}">
      <dsp:nvSpPr>
        <dsp:cNvPr id="0" name=""/>
        <dsp:cNvSpPr/>
      </dsp:nvSpPr>
      <dsp:spPr>
        <a:xfrm rot="5400000">
          <a:off x="-356614" y="361103"/>
          <a:ext cx="2377427" cy="1664199"/>
        </a:xfrm>
        <a:prstGeom prst="chevron">
          <a:avLst/>
        </a:prstGeom>
        <a:solidFill>
          <a:schemeClr val="accent2">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i="0" kern="1200" dirty="0"/>
            <a:t>Abnormal vital signs</a:t>
          </a:r>
          <a:endParaRPr lang="en-US" sz="2200" kern="1200" dirty="0"/>
        </a:p>
      </dsp:txBody>
      <dsp:txXfrm rot="-5400000">
        <a:off x="1" y="836589"/>
        <a:ext cx="1664199" cy="713228"/>
      </dsp:txXfrm>
    </dsp:sp>
    <dsp:sp modelId="{D7598774-B279-46D6-9FDE-7D5CB73E8AAD}">
      <dsp:nvSpPr>
        <dsp:cNvPr id="0" name=""/>
        <dsp:cNvSpPr/>
      </dsp:nvSpPr>
      <dsp:spPr>
        <a:xfrm rot="5400000">
          <a:off x="4179372" y="-2515173"/>
          <a:ext cx="1545328" cy="6575674"/>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Font typeface="Arial" panose="020B0604020202020204" pitchFamily="34" charset="0"/>
            <a:buChar char="•"/>
          </a:pPr>
          <a:r>
            <a:rPr lang="en-US" sz="2200" kern="1200" dirty="0"/>
            <a:t>Possible indication of medical instability that </a:t>
          </a:r>
          <a:r>
            <a:rPr lang="en-US" sz="2200" i="0" kern="1200" dirty="0"/>
            <a:t>warrants a higher-level care, </a:t>
          </a:r>
          <a:r>
            <a:rPr lang="en-US" sz="2200" kern="1200" dirty="0"/>
            <a:t>e.g., heart rate &lt; 50 bpm, systolic blood pressure &lt; 90 mmHg, or temperature &lt; 36 °C (96.8 °F)</a:t>
          </a:r>
        </a:p>
      </dsp:txBody>
      <dsp:txXfrm rot="-5400000">
        <a:off x="1664200" y="75436"/>
        <a:ext cx="6500237" cy="1394454"/>
      </dsp:txXfrm>
    </dsp:sp>
    <dsp:sp modelId="{EC1F2D84-E13F-4C68-9EFE-025312FDE206}">
      <dsp:nvSpPr>
        <dsp:cNvPr id="0" name=""/>
        <dsp:cNvSpPr/>
      </dsp:nvSpPr>
      <dsp:spPr>
        <a:xfrm rot="5400000">
          <a:off x="-356614" y="2454229"/>
          <a:ext cx="2377427" cy="1664199"/>
        </a:xfrm>
        <a:prstGeom prst="chevron">
          <a:avLst/>
        </a:prstGeom>
        <a:solidFill>
          <a:schemeClr val="accent2">
            <a:hueOff val="4582476"/>
            <a:satOff val="21670"/>
            <a:lumOff val="-7844"/>
            <a:alphaOff val="0"/>
          </a:schemeClr>
        </a:solidFill>
        <a:ln w="9525" cap="flat" cmpd="sng" algn="ctr">
          <a:solidFill>
            <a:schemeClr val="accent2">
              <a:hueOff val="4582476"/>
              <a:satOff val="21670"/>
              <a:lumOff val="-7844"/>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Height, weight, and BMI </a:t>
          </a:r>
        </a:p>
      </dsp:txBody>
      <dsp:txXfrm rot="-5400000">
        <a:off x="1" y="2929715"/>
        <a:ext cx="1664199" cy="713228"/>
      </dsp:txXfrm>
    </dsp:sp>
    <dsp:sp modelId="{1F23FFF5-E3FC-4BAA-BB2A-0DB1E646637A}">
      <dsp:nvSpPr>
        <dsp:cNvPr id="0" name=""/>
        <dsp:cNvSpPr/>
      </dsp:nvSpPr>
      <dsp:spPr>
        <a:xfrm rot="5400000">
          <a:off x="4178966" y="-417151"/>
          <a:ext cx="1546140" cy="6575674"/>
        </a:xfrm>
        <a:prstGeom prst="round2SameRect">
          <a:avLst/>
        </a:prstGeom>
        <a:solidFill>
          <a:schemeClr val="lt1">
            <a:alpha val="90000"/>
            <a:hueOff val="0"/>
            <a:satOff val="0"/>
            <a:lumOff val="0"/>
            <a:alphaOff val="0"/>
          </a:schemeClr>
        </a:solidFill>
        <a:ln w="9525" cap="flat" cmpd="sng" algn="ctr">
          <a:solidFill>
            <a:schemeClr val="accent2">
              <a:hueOff val="4582476"/>
              <a:satOff val="21670"/>
              <a:lumOff val="-7844"/>
              <a:alphaOff val="0"/>
            </a:schemeClr>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t>Evaluate initially and, ideally, obtain weight at all visits. (</a:t>
          </a:r>
          <a:r>
            <a:rPr lang="en-US" sz="2200" kern="1200" dirty="0">
              <a:hlinkClick xmlns:r="http://schemas.openxmlformats.org/officeDocument/2006/relationships" r:id="rId1"/>
            </a:rPr>
            <a:t>www.cdc.gov/healthyweight/assessing/bmi/adult_bmi/english_bmi_calculator/bmi_calculator.html</a:t>
          </a:r>
          <a:r>
            <a:rPr lang="en-US" sz="2200" kern="1200" dirty="0"/>
            <a:t>)</a:t>
          </a:r>
        </a:p>
      </dsp:txBody>
      <dsp:txXfrm rot="-5400000">
        <a:off x="1664199" y="2173092"/>
        <a:ext cx="6500198" cy="13951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520123-B392-482C-9B21-81D0E95AE855}">
      <dsp:nvSpPr>
        <dsp:cNvPr id="0" name=""/>
        <dsp:cNvSpPr/>
      </dsp:nvSpPr>
      <dsp:spPr>
        <a:xfrm>
          <a:off x="2162514" y="535424"/>
          <a:ext cx="5625294" cy="2972041"/>
        </a:xfrm>
        <a:prstGeom prst="round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0" tIns="156464" rIns="156464" bIns="156464" numCol="1" spcCol="1270" anchor="ctr" anchorCtr="0">
          <a:noAutofit/>
        </a:bodyPr>
        <a:lstStyle/>
        <a:p>
          <a:pPr marL="0" lvl="0" indent="0" algn="l" defTabSz="977900">
            <a:lnSpc>
              <a:spcPct val="90000"/>
            </a:lnSpc>
            <a:spcBef>
              <a:spcPct val="0"/>
            </a:spcBef>
            <a:spcAft>
              <a:spcPct val="35000"/>
            </a:spcAft>
            <a:buFont typeface="Arial" panose="020B0604020202020204" pitchFamily="34" charset="0"/>
            <a:buNone/>
          </a:pPr>
          <a:r>
            <a:rPr lang="en-US" sz="2200" kern="1200" dirty="0"/>
            <a:t>- Refer for a dental evaluation.</a:t>
          </a:r>
        </a:p>
        <a:p>
          <a:pPr marL="0" lvl="0" indent="0" algn="l" defTabSz="977900">
            <a:lnSpc>
              <a:spcPct val="90000"/>
            </a:lnSpc>
            <a:spcBef>
              <a:spcPct val="0"/>
            </a:spcBef>
            <a:spcAft>
              <a:spcPct val="35000"/>
            </a:spcAft>
            <a:buFont typeface="Arial" panose="020B0604020202020204" pitchFamily="34" charset="0"/>
            <a:buNone/>
          </a:pPr>
          <a:r>
            <a:rPr lang="en-US" sz="2200" kern="1200" dirty="0"/>
            <a:t>- Instruct patients not to brush teeth after vomiting.</a:t>
          </a:r>
        </a:p>
        <a:p>
          <a:pPr marL="0" lvl="0" indent="0" algn="l" defTabSz="977900">
            <a:lnSpc>
              <a:spcPct val="90000"/>
            </a:lnSpc>
            <a:spcBef>
              <a:spcPct val="0"/>
            </a:spcBef>
            <a:spcAft>
              <a:spcPct val="35000"/>
            </a:spcAft>
            <a:buFont typeface="Arial" panose="020B0604020202020204" pitchFamily="34" charset="0"/>
            <a:buNone/>
          </a:pPr>
          <a:r>
            <a:rPr lang="en-US" sz="2200" kern="1200" dirty="0"/>
            <a:t>- Oral rinsing with water after vomiting and avoiding ingestion of carbonated beverages or citrus fruits may help to reduce effects on dentition.</a:t>
          </a:r>
        </a:p>
      </dsp:txBody>
      <dsp:txXfrm>
        <a:off x="3062561" y="535424"/>
        <a:ext cx="4725247" cy="2972041"/>
      </dsp:txXfrm>
    </dsp:sp>
    <dsp:sp modelId="{BB048835-0855-4FBC-85C6-250B04435D4B}">
      <dsp:nvSpPr>
        <dsp:cNvPr id="0" name=""/>
        <dsp:cNvSpPr/>
      </dsp:nvSpPr>
      <dsp:spPr>
        <a:xfrm>
          <a:off x="0" y="426375"/>
          <a:ext cx="2511951" cy="1108040"/>
        </a:xfrm>
        <a:prstGeom prst="ellipse">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en-US" sz="2200" kern="1200" dirty="0"/>
            <a:t>If purging behavior is present…</a:t>
          </a:r>
        </a:p>
      </dsp:txBody>
      <dsp:txXfrm>
        <a:off x="367867" y="588644"/>
        <a:ext cx="1776217" cy="7835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75F978-2A59-461B-9184-87968CD41517}">
      <dsp:nvSpPr>
        <dsp:cNvPr id="0" name=""/>
        <dsp:cNvSpPr/>
      </dsp:nvSpPr>
      <dsp:spPr>
        <a:xfrm>
          <a:off x="5" y="482135"/>
          <a:ext cx="2023181" cy="2634094"/>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4000" r="-1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A55E2C-3EE2-469E-B175-A22F5AA6DA3A}">
      <dsp:nvSpPr>
        <dsp:cNvPr id="0" name=""/>
        <dsp:cNvSpPr/>
      </dsp:nvSpPr>
      <dsp:spPr>
        <a:xfrm>
          <a:off x="2187495" y="0"/>
          <a:ext cx="5821210" cy="402129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t" anchorCtr="0">
          <a:noAutofit/>
        </a:bodyPr>
        <a:lstStyle/>
        <a:p>
          <a:pPr marL="0" lvl="0" indent="0" algn="l" defTabSz="977900">
            <a:lnSpc>
              <a:spcPct val="90000"/>
            </a:lnSpc>
            <a:spcBef>
              <a:spcPct val="0"/>
            </a:spcBef>
            <a:spcAft>
              <a:spcPct val="35000"/>
            </a:spcAft>
            <a:buNone/>
          </a:pPr>
          <a:r>
            <a:rPr lang="en-US" sz="2200" kern="1200" dirty="0"/>
            <a:t>Usually </a:t>
          </a:r>
          <a:r>
            <a:rPr lang="en-US" sz="2200" b="1" kern="1200" dirty="0">
              <a:solidFill>
                <a:schemeClr val="tx1"/>
              </a:solidFill>
              <a:effectLst>
                <a:glow rad="63500">
                  <a:schemeClr val="accent2">
                    <a:satMod val="175000"/>
                    <a:alpha val="40000"/>
                  </a:schemeClr>
                </a:glow>
                <a:innerShdw blurRad="63500" dist="50800" dir="18900000">
                  <a:prstClr val="black">
                    <a:alpha val="50000"/>
                  </a:prstClr>
                </a:innerShdw>
              </a:effectLst>
              <a:latin typeface="+mn-lt"/>
              <a:ea typeface="+mn-ea"/>
              <a:cs typeface="+mn-cs"/>
            </a:rPr>
            <a:t>start with 1,500-2,000 kcal/day, rapidly advance to 3,000-4,000 kcal/day</a:t>
          </a:r>
          <a:r>
            <a:rPr lang="en-US" sz="2200" kern="1200" dirty="0"/>
            <a:t> divided into meals and snacks and adjust further as needed.</a:t>
          </a:r>
        </a:p>
        <a:p>
          <a:pPr marL="0" lvl="0" indent="0" algn="l" defTabSz="977900">
            <a:lnSpc>
              <a:spcPct val="90000"/>
            </a:lnSpc>
            <a:spcBef>
              <a:spcPct val="0"/>
            </a:spcBef>
            <a:spcAft>
              <a:spcPct val="35000"/>
            </a:spcAft>
            <a:buNone/>
          </a:pPr>
          <a:endParaRPr lang="en-US" sz="1000" kern="1200" dirty="0"/>
        </a:p>
        <a:p>
          <a:pPr marL="228600" lvl="1" indent="-228600" algn="l" defTabSz="889000">
            <a:lnSpc>
              <a:spcPct val="90000"/>
            </a:lnSpc>
            <a:spcBef>
              <a:spcPct val="0"/>
            </a:spcBef>
            <a:spcAft>
              <a:spcPct val="15000"/>
            </a:spcAft>
            <a:buChar char="•"/>
          </a:pPr>
          <a:r>
            <a:rPr lang="en-US" sz="2000" kern="1200" dirty="0"/>
            <a:t>Usual formulas for calculating calorie requirements will typically underestimate caloric needs; patients are hypermetabolic during weight restoration.</a:t>
          </a:r>
        </a:p>
        <a:p>
          <a:pPr marL="228600" lvl="1" indent="-228600" algn="l" defTabSz="889000">
            <a:lnSpc>
              <a:spcPct val="90000"/>
            </a:lnSpc>
            <a:spcBef>
              <a:spcPct val="0"/>
            </a:spcBef>
            <a:spcAft>
              <a:spcPct val="15000"/>
            </a:spcAft>
            <a:buChar char="•"/>
          </a:pPr>
          <a:r>
            <a:rPr lang="en-US" sz="2000" kern="1200" dirty="0"/>
            <a:t>Involve registered dieticians in treatment.</a:t>
          </a:r>
        </a:p>
        <a:p>
          <a:pPr marL="228600" lvl="1" indent="-228600" algn="l" defTabSz="889000">
            <a:lnSpc>
              <a:spcPct val="90000"/>
            </a:lnSpc>
            <a:spcBef>
              <a:spcPct val="0"/>
            </a:spcBef>
            <a:spcAft>
              <a:spcPct val="15000"/>
            </a:spcAft>
            <a:buChar char="•"/>
          </a:pPr>
          <a:r>
            <a:rPr lang="en-US" sz="2000" kern="1200" dirty="0"/>
            <a:t>Increase dietary variety.</a:t>
          </a:r>
        </a:p>
        <a:p>
          <a:pPr marL="228600" lvl="1" indent="-228600" algn="l" defTabSz="889000">
            <a:lnSpc>
              <a:spcPct val="90000"/>
            </a:lnSpc>
            <a:spcBef>
              <a:spcPct val="0"/>
            </a:spcBef>
            <a:spcAft>
              <a:spcPct val="15000"/>
            </a:spcAft>
            <a:buChar char="•"/>
          </a:pPr>
          <a:r>
            <a:rPr lang="en-US" sz="2000" kern="1200" dirty="0"/>
            <a:t>Meal-based nutrition (regularly scheduled and monitored meals and snacks) is preferred over tube feeding.</a:t>
          </a:r>
        </a:p>
        <a:p>
          <a:pPr marL="228600" lvl="1" indent="-228600" algn="l" defTabSz="889000">
            <a:lnSpc>
              <a:spcPct val="90000"/>
            </a:lnSpc>
            <a:spcBef>
              <a:spcPct val="0"/>
            </a:spcBef>
            <a:spcAft>
              <a:spcPct val="15000"/>
            </a:spcAft>
            <a:buChar char="•"/>
          </a:pPr>
          <a:r>
            <a:rPr lang="en-US" sz="2000" kern="1200" dirty="0"/>
            <a:t>Calorie dense liquid supplements can be given in between meals.</a:t>
          </a:r>
        </a:p>
      </dsp:txBody>
      <dsp:txXfrm>
        <a:off x="2187495" y="0"/>
        <a:ext cx="5821210" cy="402129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EA9662-06EA-462F-86A5-0D0BAEDBB297}">
      <dsp:nvSpPr>
        <dsp:cNvPr id="0" name=""/>
        <dsp:cNvSpPr/>
      </dsp:nvSpPr>
      <dsp:spPr>
        <a:xfrm>
          <a:off x="0" y="258612"/>
          <a:ext cx="8214189" cy="112455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7512" tIns="354076" rIns="637512"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May be useful in selected patients to assist with weight gain.</a:t>
          </a:r>
          <a:endParaRPr lang="en-US" sz="1200" kern="1200" dirty="0"/>
        </a:p>
        <a:p>
          <a:pPr marL="228600" lvl="1" indent="-228600" algn="l" defTabSz="889000">
            <a:lnSpc>
              <a:spcPct val="90000"/>
            </a:lnSpc>
            <a:spcBef>
              <a:spcPct val="0"/>
            </a:spcBef>
            <a:spcAft>
              <a:spcPct val="15000"/>
            </a:spcAft>
            <a:buChar char="•"/>
          </a:pPr>
          <a:r>
            <a:rPr lang="en-US" sz="2000" kern="1200" dirty="0"/>
            <a:t>Consider potential adverse effects of olanzapine. </a:t>
          </a:r>
        </a:p>
      </dsp:txBody>
      <dsp:txXfrm>
        <a:off x="0" y="258612"/>
        <a:ext cx="8214189" cy="1124550"/>
      </dsp:txXfrm>
    </dsp:sp>
    <dsp:sp modelId="{1AE1ED14-96BA-4BF6-BE81-C8F9F92F25E3}">
      <dsp:nvSpPr>
        <dsp:cNvPr id="0" name=""/>
        <dsp:cNvSpPr/>
      </dsp:nvSpPr>
      <dsp:spPr>
        <a:xfrm>
          <a:off x="410709" y="7692"/>
          <a:ext cx="5749932" cy="501840"/>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50800" rIns="142240" bIns="50800" numCol="1" spcCol="1270" anchor="ctr" anchorCtr="0">
          <a:noAutofit/>
        </a:bodyPr>
        <a:lstStyle/>
        <a:p>
          <a:pPr marL="0" lvl="0" indent="0" algn="l" defTabSz="889000">
            <a:lnSpc>
              <a:spcPct val="90000"/>
            </a:lnSpc>
            <a:spcBef>
              <a:spcPct val="0"/>
            </a:spcBef>
            <a:spcAft>
              <a:spcPct val="35000"/>
            </a:spcAft>
            <a:buNone/>
          </a:pPr>
          <a:r>
            <a:rPr lang="en-US" sz="2000" b="1" i="1" kern="1200"/>
            <a:t>Olanzapine</a:t>
          </a:r>
          <a:endParaRPr lang="en-US" sz="2000" b="1" i="1" kern="1200" dirty="0">
            <a:latin typeface="+mn-lt"/>
            <a:ea typeface="+mn-ea"/>
            <a:cs typeface="+mn-cs"/>
          </a:endParaRPr>
        </a:p>
      </dsp:txBody>
      <dsp:txXfrm>
        <a:off x="435207" y="32190"/>
        <a:ext cx="5700936" cy="452844"/>
      </dsp:txXfrm>
    </dsp:sp>
    <dsp:sp modelId="{E58589D6-68B8-4AEE-918F-F3CD882B0ABC}">
      <dsp:nvSpPr>
        <dsp:cNvPr id="0" name=""/>
        <dsp:cNvSpPr/>
      </dsp:nvSpPr>
      <dsp:spPr>
        <a:xfrm>
          <a:off x="0" y="1725882"/>
          <a:ext cx="8214189" cy="1981350"/>
        </a:xfrm>
        <a:prstGeom prst="rect">
          <a:avLst/>
        </a:prstGeom>
        <a:solidFill>
          <a:schemeClr val="lt1">
            <a:alpha val="90000"/>
            <a:hueOff val="0"/>
            <a:satOff val="0"/>
            <a:lumOff val="0"/>
            <a:alphaOff val="0"/>
          </a:schemeClr>
        </a:solidFill>
        <a:ln w="9525" cap="flat" cmpd="sng" algn="ctr">
          <a:solidFill>
            <a:schemeClr val="accent4">
              <a:hueOff val="20624628"/>
              <a:satOff val="1314"/>
              <a:lumOff val="-470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7512" tIns="354076" rIns="637512"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Relatively few risks and commonly used in individuals with AN to address co-occurring depression or anxiety disorders.</a:t>
          </a:r>
        </a:p>
        <a:p>
          <a:pPr marL="228600" lvl="1" indent="-228600" algn="l" defTabSz="889000">
            <a:lnSpc>
              <a:spcPct val="90000"/>
            </a:lnSpc>
            <a:spcBef>
              <a:spcPct val="0"/>
            </a:spcBef>
            <a:spcAft>
              <a:spcPct val="15000"/>
            </a:spcAft>
            <a:buChar char="•"/>
          </a:pPr>
          <a:r>
            <a:rPr lang="en-US" sz="2000" kern="1200" dirty="0"/>
            <a:t>Available evidence does not suggest an appreciable benefit, either in fostering weight gain in low weight patients or in reducing relapse in those whose weight has been restored.</a:t>
          </a:r>
        </a:p>
      </dsp:txBody>
      <dsp:txXfrm>
        <a:off x="0" y="1725882"/>
        <a:ext cx="8214189" cy="1981350"/>
      </dsp:txXfrm>
    </dsp:sp>
    <dsp:sp modelId="{999F0A97-05C1-4086-8ABF-2E60D8537B5A}">
      <dsp:nvSpPr>
        <dsp:cNvPr id="0" name=""/>
        <dsp:cNvSpPr/>
      </dsp:nvSpPr>
      <dsp:spPr>
        <a:xfrm>
          <a:off x="410709" y="1474962"/>
          <a:ext cx="5749932" cy="501840"/>
        </a:xfrm>
        <a:prstGeom prst="roundRect">
          <a:avLst/>
        </a:prstGeom>
        <a:gradFill rotWithShape="0">
          <a:gsLst>
            <a:gs pos="0">
              <a:schemeClr val="accent4">
                <a:hueOff val="20624628"/>
                <a:satOff val="1314"/>
                <a:lumOff val="-4708"/>
                <a:alphaOff val="0"/>
                <a:tint val="50000"/>
                <a:satMod val="300000"/>
              </a:schemeClr>
            </a:gs>
            <a:gs pos="35000">
              <a:schemeClr val="accent4">
                <a:hueOff val="20624628"/>
                <a:satOff val="1314"/>
                <a:lumOff val="-4708"/>
                <a:alphaOff val="0"/>
                <a:tint val="37000"/>
                <a:satMod val="300000"/>
              </a:schemeClr>
            </a:gs>
            <a:gs pos="100000">
              <a:schemeClr val="accent4">
                <a:hueOff val="20624628"/>
                <a:satOff val="1314"/>
                <a:lumOff val="-470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50800" rIns="142240" bIns="50800" numCol="1" spcCol="1270" anchor="ctr" anchorCtr="0">
          <a:noAutofit/>
        </a:bodyPr>
        <a:lstStyle/>
        <a:p>
          <a:pPr marL="0" lvl="0" indent="0" algn="l" defTabSz="889000">
            <a:lnSpc>
              <a:spcPct val="90000"/>
            </a:lnSpc>
            <a:spcBef>
              <a:spcPct val="0"/>
            </a:spcBef>
            <a:spcAft>
              <a:spcPct val="35000"/>
            </a:spcAft>
            <a:buNone/>
          </a:pPr>
          <a:r>
            <a:rPr lang="en-US" sz="2000" b="1" i="1" kern="1200"/>
            <a:t>SSRIs or other antidepressants </a:t>
          </a:r>
          <a:endParaRPr lang="en-US" sz="2000" b="1" i="1" kern="1200" dirty="0">
            <a:latin typeface="Calibri"/>
            <a:ea typeface="+mn-ea"/>
            <a:cs typeface="+mn-cs"/>
          </a:endParaRPr>
        </a:p>
      </dsp:txBody>
      <dsp:txXfrm>
        <a:off x="435207" y="1499460"/>
        <a:ext cx="5700936" cy="45284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EA9662-06EA-462F-86A5-0D0BAEDBB297}">
      <dsp:nvSpPr>
        <dsp:cNvPr id="0" name=""/>
        <dsp:cNvSpPr/>
      </dsp:nvSpPr>
      <dsp:spPr>
        <a:xfrm>
          <a:off x="0" y="241203"/>
          <a:ext cx="8481317" cy="16065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58244" tIns="312420" rIns="658244"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effectLst/>
              <a:latin typeface="Calibri" panose="020F0502020204030204" pitchFamily="34" charset="0"/>
              <a:ea typeface="Calibri" panose="020F0502020204030204" pitchFamily="34" charset="0"/>
              <a:cs typeface="Calibri" panose="020F0502020204030204" pitchFamily="34" charset="0"/>
            </a:rPr>
            <a:t>Problematic for use in individuals with purging behaviors (e.g., laxative use, self-induced vomiting), given the increased risk of seizures observed in early clinical trials of high-dose immediate release bupropion. Purging may be surreptitious in AN. </a:t>
          </a:r>
          <a:endParaRPr lang="en-US" sz="1200" kern="1200" dirty="0"/>
        </a:p>
      </dsp:txBody>
      <dsp:txXfrm>
        <a:off x="0" y="241203"/>
        <a:ext cx="8481317" cy="1606500"/>
      </dsp:txXfrm>
    </dsp:sp>
    <dsp:sp modelId="{1AE1ED14-96BA-4BF6-BE81-C8F9F92F25E3}">
      <dsp:nvSpPr>
        <dsp:cNvPr id="0" name=""/>
        <dsp:cNvSpPr/>
      </dsp:nvSpPr>
      <dsp:spPr>
        <a:xfrm>
          <a:off x="424065" y="19803"/>
          <a:ext cx="5936921" cy="442800"/>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50800" rIns="142240" bIns="50800" numCol="1" spcCol="1270" anchor="ctr" anchorCtr="0">
          <a:noAutofit/>
        </a:bodyPr>
        <a:lstStyle/>
        <a:p>
          <a:pPr marL="0" lvl="0" indent="0" algn="l" defTabSz="889000">
            <a:lnSpc>
              <a:spcPct val="90000"/>
            </a:lnSpc>
            <a:spcBef>
              <a:spcPct val="0"/>
            </a:spcBef>
            <a:spcAft>
              <a:spcPct val="35000"/>
            </a:spcAft>
            <a:buNone/>
          </a:pPr>
          <a:r>
            <a:rPr lang="en-US" sz="2000" b="1" i="1" kern="1200">
              <a:latin typeface="+mn-lt"/>
              <a:ea typeface="+mn-ea"/>
              <a:cs typeface="+mn-cs"/>
            </a:rPr>
            <a:t>Bupropion</a:t>
          </a:r>
          <a:endParaRPr lang="en-US" sz="2000" b="1" i="1" kern="1200" dirty="0">
            <a:latin typeface="+mn-lt"/>
            <a:ea typeface="+mn-ea"/>
            <a:cs typeface="+mn-cs"/>
          </a:endParaRPr>
        </a:p>
      </dsp:txBody>
      <dsp:txXfrm>
        <a:off x="445681" y="41419"/>
        <a:ext cx="5893689" cy="399568"/>
      </dsp:txXfrm>
    </dsp:sp>
    <dsp:sp modelId="{E58589D6-68B8-4AEE-918F-F3CD882B0ABC}">
      <dsp:nvSpPr>
        <dsp:cNvPr id="0" name=""/>
        <dsp:cNvSpPr/>
      </dsp:nvSpPr>
      <dsp:spPr>
        <a:xfrm>
          <a:off x="0" y="2150104"/>
          <a:ext cx="8481317" cy="1346625"/>
        </a:xfrm>
        <a:prstGeom prst="rect">
          <a:avLst/>
        </a:prstGeom>
        <a:solidFill>
          <a:schemeClr val="lt1">
            <a:alpha val="90000"/>
            <a:hueOff val="0"/>
            <a:satOff val="0"/>
            <a:lumOff val="0"/>
            <a:alphaOff val="0"/>
          </a:schemeClr>
        </a:solidFill>
        <a:ln w="9525" cap="flat" cmpd="sng" algn="ctr">
          <a:solidFill>
            <a:schemeClr val="accent5">
              <a:hueOff val="7094"/>
              <a:satOff val="-3685"/>
              <a:lumOff val="-676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58244" tIns="312420" rIns="658244"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effectLst/>
              <a:latin typeface="Calibri" panose="020F0502020204030204" pitchFamily="34" charset="0"/>
              <a:ea typeface="Calibri" panose="020F0502020204030204" pitchFamily="34" charset="0"/>
              <a:cs typeface="Calibri" panose="020F0502020204030204" pitchFamily="34" charset="0"/>
            </a:rPr>
            <a:t>E.g., citalopram, quetiapine, transdermal estradiol, human growth hormone, </a:t>
          </a:r>
          <a:r>
            <a:rPr lang="en-US" sz="2000" kern="1200" dirty="0" err="1">
              <a:effectLst/>
              <a:latin typeface="Calibri" panose="020F0502020204030204" pitchFamily="34" charset="0"/>
              <a:ea typeface="Calibri" panose="020F0502020204030204" pitchFamily="34" charset="0"/>
              <a:cs typeface="Calibri" panose="020F0502020204030204" pitchFamily="34" charset="0"/>
            </a:rPr>
            <a:t>cisapride</a:t>
          </a:r>
          <a:r>
            <a:rPr lang="en-US" sz="2000" kern="1200" dirty="0">
              <a:effectLst/>
              <a:latin typeface="Calibri" panose="020F0502020204030204" pitchFamily="34" charset="0"/>
              <a:ea typeface="Calibri" panose="020F0502020204030204" pitchFamily="34" charset="0"/>
              <a:cs typeface="Calibri" panose="020F0502020204030204" pitchFamily="34" charset="0"/>
            </a:rPr>
            <a:t>.</a:t>
          </a:r>
          <a:endParaRPr lang="en-US" sz="2000" kern="1200" dirty="0"/>
        </a:p>
        <a:p>
          <a:pPr marL="228600" lvl="1" indent="-228600" algn="l" defTabSz="889000">
            <a:lnSpc>
              <a:spcPct val="90000"/>
            </a:lnSpc>
            <a:spcBef>
              <a:spcPct val="0"/>
            </a:spcBef>
            <a:spcAft>
              <a:spcPct val="15000"/>
            </a:spcAft>
            <a:buChar char="•"/>
          </a:pPr>
          <a:r>
            <a:rPr lang="en-US" sz="2000" kern="1200" dirty="0">
              <a:effectLst/>
              <a:latin typeface="Calibri" panose="020F0502020204030204" pitchFamily="34" charset="0"/>
              <a:ea typeface="Calibri" panose="020F0502020204030204" pitchFamily="34" charset="0"/>
              <a:cs typeface="Calibri" panose="020F0502020204030204" pitchFamily="34" charset="0"/>
            </a:rPr>
            <a:t>Small studies with a high risk of bias or no substantial benefits. </a:t>
          </a:r>
          <a:endParaRPr lang="en-US" sz="2000" kern="1200" dirty="0"/>
        </a:p>
      </dsp:txBody>
      <dsp:txXfrm>
        <a:off x="0" y="2150104"/>
        <a:ext cx="8481317" cy="1346625"/>
      </dsp:txXfrm>
    </dsp:sp>
    <dsp:sp modelId="{999F0A97-05C1-4086-8ABF-2E60D8537B5A}">
      <dsp:nvSpPr>
        <dsp:cNvPr id="0" name=""/>
        <dsp:cNvSpPr/>
      </dsp:nvSpPr>
      <dsp:spPr>
        <a:xfrm>
          <a:off x="424065" y="1928704"/>
          <a:ext cx="5936921" cy="442800"/>
        </a:xfrm>
        <a:prstGeom prst="roundRect">
          <a:avLst/>
        </a:prstGeom>
        <a:gradFill rotWithShape="0">
          <a:gsLst>
            <a:gs pos="0">
              <a:schemeClr val="accent5">
                <a:hueOff val="7094"/>
                <a:satOff val="-3685"/>
                <a:lumOff val="-6764"/>
                <a:alphaOff val="0"/>
                <a:tint val="50000"/>
                <a:satMod val="300000"/>
              </a:schemeClr>
            </a:gs>
            <a:gs pos="35000">
              <a:schemeClr val="accent5">
                <a:hueOff val="7094"/>
                <a:satOff val="-3685"/>
                <a:lumOff val="-6764"/>
                <a:alphaOff val="0"/>
                <a:tint val="37000"/>
                <a:satMod val="300000"/>
              </a:schemeClr>
            </a:gs>
            <a:gs pos="100000">
              <a:schemeClr val="accent5">
                <a:hueOff val="7094"/>
                <a:satOff val="-3685"/>
                <a:lumOff val="-676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50800" rIns="142240" bIns="50800" numCol="1" spcCol="1270" anchor="ctr" anchorCtr="0">
          <a:noAutofit/>
        </a:bodyPr>
        <a:lstStyle/>
        <a:p>
          <a:pPr marL="0" lvl="0" indent="0" algn="l" defTabSz="889000">
            <a:lnSpc>
              <a:spcPct val="90000"/>
            </a:lnSpc>
            <a:spcBef>
              <a:spcPct val="0"/>
            </a:spcBef>
            <a:spcAft>
              <a:spcPct val="35000"/>
            </a:spcAft>
            <a:buNone/>
          </a:pPr>
          <a:r>
            <a:rPr lang="en-US" sz="2000" b="1" i="1" kern="1200">
              <a:latin typeface="Calibri"/>
              <a:ea typeface="+mn-ea"/>
              <a:cs typeface="+mn-cs"/>
            </a:rPr>
            <a:t>Other </a:t>
          </a:r>
          <a:r>
            <a:rPr lang="en-US" sz="2000" b="1" i="1" kern="1200">
              <a:latin typeface="+mn-lt"/>
              <a:ea typeface="+mn-ea"/>
              <a:cs typeface="+mn-cs"/>
            </a:rPr>
            <a:t>meds</a:t>
          </a:r>
          <a:r>
            <a:rPr lang="en-US" sz="2000" b="1" i="1" kern="1200">
              <a:latin typeface="Calibri"/>
              <a:ea typeface="+mn-ea"/>
              <a:cs typeface="+mn-cs"/>
            </a:rPr>
            <a:t> </a:t>
          </a:r>
          <a:endParaRPr lang="en-US" sz="2000" b="1" i="1" kern="1200" dirty="0">
            <a:latin typeface="Calibri"/>
            <a:ea typeface="+mn-ea"/>
            <a:cs typeface="+mn-cs"/>
          </a:endParaRPr>
        </a:p>
      </dsp:txBody>
      <dsp:txXfrm>
        <a:off x="445681" y="1950320"/>
        <a:ext cx="5893689" cy="399568"/>
      </dsp:txXfrm>
    </dsp:sp>
    <dsp:sp modelId="{D8BDFBC7-C4D6-4E5B-B53D-4B728843D5CD}">
      <dsp:nvSpPr>
        <dsp:cNvPr id="0" name=""/>
        <dsp:cNvSpPr/>
      </dsp:nvSpPr>
      <dsp:spPr>
        <a:xfrm>
          <a:off x="0" y="3799129"/>
          <a:ext cx="8481317" cy="1015875"/>
        </a:xfrm>
        <a:prstGeom prst="rect">
          <a:avLst/>
        </a:prstGeom>
        <a:solidFill>
          <a:schemeClr val="lt1">
            <a:alpha val="90000"/>
            <a:hueOff val="0"/>
            <a:satOff val="0"/>
            <a:lumOff val="0"/>
            <a:alphaOff val="0"/>
          </a:schemeClr>
        </a:solidFill>
        <a:ln w="9525" cap="flat" cmpd="sng" algn="ctr">
          <a:solidFill>
            <a:schemeClr val="accent5">
              <a:hueOff val="14189"/>
              <a:satOff val="-7371"/>
              <a:lumOff val="-1352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58244" tIns="312420" rIns="658244" bIns="142240" numCol="1" spcCol="1270" anchor="t" anchorCtr="0">
          <a:noAutofit/>
        </a:bodyPr>
        <a:lstStyle/>
        <a:p>
          <a:pPr marL="228600" lvl="1" indent="-228600" algn="l" defTabSz="889000">
            <a:lnSpc>
              <a:spcPct val="90000"/>
            </a:lnSpc>
            <a:spcBef>
              <a:spcPct val="0"/>
            </a:spcBef>
            <a:spcAft>
              <a:spcPct val="15000"/>
            </a:spcAft>
            <a:buFont typeface="Symbol" panose="05050102010706020507" pitchFamily="18" charset="2"/>
            <a:buChar char=""/>
          </a:pPr>
          <a:r>
            <a:rPr lang="en-US" sz="2000" kern="1200" dirty="0">
              <a:latin typeface="Calibri" panose="020F0502020204030204" pitchFamily="34" charset="0"/>
              <a:ea typeface="Calibri" panose="020F0502020204030204" pitchFamily="34" charset="0"/>
              <a:cs typeface="Calibri" panose="020F0502020204030204" pitchFamily="34" charset="0"/>
            </a:rPr>
            <a:t>Not routinely recommended, even in patients with &gt; 6 months of amenorrhea.</a:t>
          </a:r>
          <a:endParaRPr lang="en-US" sz="2000" kern="1200" dirty="0"/>
        </a:p>
      </dsp:txBody>
      <dsp:txXfrm>
        <a:off x="0" y="3799129"/>
        <a:ext cx="8481317" cy="1015875"/>
      </dsp:txXfrm>
    </dsp:sp>
    <dsp:sp modelId="{ACBB0A29-9E47-429C-945F-E8B8ED17D471}">
      <dsp:nvSpPr>
        <dsp:cNvPr id="0" name=""/>
        <dsp:cNvSpPr/>
      </dsp:nvSpPr>
      <dsp:spPr>
        <a:xfrm>
          <a:off x="424065" y="3577729"/>
          <a:ext cx="5936921" cy="442800"/>
        </a:xfrm>
        <a:prstGeom prst="roundRect">
          <a:avLst/>
        </a:prstGeom>
        <a:gradFill rotWithShape="0">
          <a:gsLst>
            <a:gs pos="0">
              <a:schemeClr val="accent5">
                <a:hueOff val="14189"/>
                <a:satOff val="-7371"/>
                <a:lumOff val="-13529"/>
                <a:alphaOff val="0"/>
                <a:tint val="50000"/>
                <a:satMod val="300000"/>
              </a:schemeClr>
            </a:gs>
            <a:gs pos="35000">
              <a:schemeClr val="accent5">
                <a:hueOff val="14189"/>
                <a:satOff val="-7371"/>
                <a:lumOff val="-13529"/>
                <a:alphaOff val="0"/>
                <a:tint val="37000"/>
                <a:satMod val="300000"/>
              </a:schemeClr>
            </a:gs>
            <a:gs pos="100000">
              <a:schemeClr val="accent5">
                <a:hueOff val="14189"/>
                <a:satOff val="-7371"/>
                <a:lumOff val="-1352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50800" rIns="142240" bIns="50800" numCol="1" spcCol="1270" anchor="ctr" anchorCtr="0">
          <a:noAutofit/>
        </a:bodyPr>
        <a:lstStyle/>
        <a:p>
          <a:pPr marL="0" lvl="0" indent="0" algn="l" defTabSz="889000">
            <a:lnSpc>
              <a:spcPct val="90000"/>
            </a:lnSpc>
            <a:spcBef>
              <a:spcPct val="0"/>
            </a:spcBef>
            <a:spcAft>
              <a:spcPct val="35000"/>
            </a:spcAft>
            <a:buFont typeface="Symbol" panose="05050102010706020507" pitchFamily="18" charset="2"/>
            <a:buNone/>
          </a:pPr>
          <a:r>
            <a:rPr lang="en-US" sz="2000" b="1" i="1" kern="1200">
              <a:latin typeface="+mn-lt"/>
              <a:ea typeface="+mn-ea"/>
              <a:cs typeface="+mn-cs"/>
            </a:rPr>
            <a:t>Estrogens</a:t>
          </a:r>
          <a:r>
            <a:rPr lang="en-US" sz="2000" b="1" i="1" kern="1200">
              <a:effectLst/>
              <a:latin typeface="Calibri" panose="020F0502020204030204" pitchFamily="34" charset="0"/>
              <a:ea typeface="Calibri" panose="020F0502020204030204" pitchFamily="34" charset="0"/>
              <a:cs typeface="Calibri" panose="020F0502020204030204" pitchFamily="34" charset="0"/>
            </a:rPr>
            <a:t> or </a:t>
          </a:r>
          <a:r>
            <a:rPr lang="en-US" sz="2000" b="1" i="1" kern="1200">
              <a:latin typeface="Calibri"/>
              <a:ea typeface="+mn-ea"/>
              <a:cs typeface="+mn-cs"/>
            </a:rPr>
            <a:t>bisphosphonates</a:t>
          </a:r>
          <a:r>
            <a:rPr lang="en-US" sz="2000" b="1" i="1" kern="1200">
              <a:effectLst/>
              <a:latin typeface="Calibri" panose="020F0502020204030204" pitchFamily="34" charset="0"/>
              <a:ea typeface="Calibri" panose="020F0502020204030204" pitchFamily="34" charset="0"/>
              <a:cs typeface="Calibri" panose="020F0502020204030204" pitchFamily="34" charset="0"/>
            </a:rPr>
            <a:t> for bone health</a:t>
          </a:r>
          <a:endParaRPr lang="en-US" sz="2000" kern="1200" dirty="0">
            <a:effectLst/>
          </a:endParaRPr>
        </a:p>
      </dsp:txBody>
      <dsp:txXfrm>
        <a:off x="445681" y="3599345"/>
        <a:ext cx="5893689" cy="39956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C96A1A-BB1F-4569-8173-AB3966353C14}">
      <dsp:nvSpPr>
        <dsp:cNvPr id="0" name=""/>
        <dsp:cNvSpPr/>
      </dsp:nvSpPr>
      <dsp:spPr>
        <a:xfrm>
          <a:off x="0" y="102486"/>
          <a:ext cx="7815262" cy="13308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Manual-based approach that considers the effects of severe weight loss as being central to the core psychology of AN </a:t>
          </a:r>
        </a:p>
      </dsp:txBody>
      <dsp:txXfrm>
        <a:off x="64968" y="167454"/>
        <a:ext cx="7685326" cy="1200939"/>
      </dsp:txXfrm>
    </dsp:sp>
    <dsp:sp modelId="{D3727987-050D-4B95-88A9-4498427E27A5}">
      <dsp:nvSpPr>
        <dsp:cNvPr id="0" name=""/>
        <dsp:cNvSpPr/>
      </dsp:nvSpPr>
      <dsp:spPr>
        <a:xfrm>
          <a:off x="0" y="1620562"/>
          <a:ext cx="7815262" cy="13308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Parents oversee and take responsibility for nourishing the child or adolescent back to an optimal weight range; the therapist acts as knowledge expert and facilitator.</a:t>
          </a:r>
        </a:p>
      </dsp:txBody>
      <dsp:txXfrm>
        <a:off x="64968" y="1685530"/>
        <a:ext cx="7685326" cy="1200939"/>
      </dsp:txXfrm>
    </dsp:sp>
    <dsp:sp modelId="{5AA55B89-B89E-48BB-B42D-29B5FA05A734}">
      <dsp:nvSpPr>
        <dsp:cNvPr id="0" name=""/>
        <dsp:cNvSpPr/>
      </dsp:nvSpPr>
      <dsp:spPr>
        <a:xfrm>
          <a:off x="0" y="3138637"/>
          <a:ext cx="7815262" cy="13308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Not limited to family members; could involve other non-family caregivers with whom the patient resides</a:t>
          </a:r>
        </a:p>
      </dsp:txBody>
      <dsp:txXfrm>
        <a:off x="64968" y="3203605"/>
        <a:ext cx="7685326" cy="120093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51EBC5-7948-4FD3-99FA-27BB3479D3CD}">
      <dsp:nvSpPr>
        <dsp:cNvPr id="0" name=""/>
        <dsp:cNvSpPr/>
      </dsp:nvSpPr>
      <dsp:spPr>
        <a:xfrm>
          <a:off x="288876" y="0"/>
          <a:ext cx="7651822" cy="1258641"/>
        </a:xfrm>
        <a:prstGeom prst="roundRect">
          <a:avLst/>
        </a:prstGeom>
        <a:solidFill>
          <a:schemeClr val="accent3">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dirty="0"/>
            <a:t>FBT for BN is similar to the approach for AN with more focus on addressing the secrecy, shame, and dysfunctional eating patterns of BN by developing a collaborative relationship with parents or other carers. </a:t>
          </a:r>
        </a:p>
      </dsp:txBody>
      <dsp:txXfrm>
        <a:off x="350318" y="61442"/>
        <a:ext cx="7528938" cy="1135757"/>
      </dsp:txXfrm>
    </dsp:sp>
    <dsp:sp modelId="{9AF16E45-5DAF-470C-8EBD-3540EE21CF4C}">
      <dsp:nvSpPr>
        <dsp:cNvPr id="0" name=""/>
        <dsp:cNvSpPr/>
      </dsp:nvSpPr>
      <dsp:spPr>
        <a:xfrm rot="5400000">
          <a:off x="3617272" y="-55602"/>
          <a:ext cx="3118246" cy="6136735"/>
        </a:xfrm>
        <a:prstGeom prst="round2Same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Font typeface="Wingdings" panose="05000000000000000000" pitchFamily="2" charset="2"/>
            <a:buChar char="Ø"/>
          </a:pPr>
          <a:r>
            <a:rPr lang="en-US" sz="1900" kern="1200" dirty="0">
              <a:solidFill>
                <a:schemeClr val="tx1"/>
              </a:solidFill>
            </a:rPr>
            <a:t> CBT, either adapted for adolescents or using a therapist-led Guided Self-Help (GSH) approach, can be considered.</a:t>
          </a:r>
        </a:p>
        <a:p>
          <a:pPr marL="171450" lvl="1" indent="-171450" algn="l" defTabSz="844550">
            <a:lnSpc>
              <a:spcPct val="90000"/>
            </a:lnSpc>
            <a:spcBef>
              <a:spcPct val="0"/>
            </a:spcBef>
            <a:spcAft>
              <a:spcPct val="15000"/>
            </a:spcAft>
            <a:buFont typeface="Wingdings" panose="05000000000000000000" pitchFamily="2" charset="2"/>
            <a:buChar char="Ø"/>
          </a:pPr>
          <a:endParaRPr lang="en-US" sz="1900" kern="1200" dirty="0">
            <a:solidFill>
              <a:schemeClr val="tx1"/>
            </a:solidFill>
          </a:endParaRPr>
        </a:p>
        <a:p>
          <a:pPr marL="171450" lvl="1" indent="-171450" algn="l" defTabSz="844550">
            <a:lnSpc>
              <a:spcPct val="90000"/>
            </a:lnSpc>
            <a:spcBef>
              <a:spcPct val="0"/>
            </a:spcBef>
            <a:spcAft>
              <a:spcPct val="15000"/>
            </a:spcAft>
            <a:buFont typeface="Wingdings" panose="05000000000000000000" pitchFamily="2" charset="2"/>
            <a:buChar char="Ø"/>
          </a:pPr>
          <a:r>
            <a:rPr lang="en-US" sz="1900" kern="1200" dirty="0">
              <a:solidFill>
                <a:schemeClr val="tx1"/>
              </a:solidFill>
            </a:rPr>
            <a:t> Fluoxetine or other SSRIs have not been well studied to treat BN in adolescents; however, if considered, the potential benefits and risks of treatment should be discussed, and clinicians should attend to the box warnings relating to antidepressants in adolescents and young adults.</a:t>
          </a:r>
        </a:p>
      </dsp:txBody>
      <dsp:txXfrm rot="-5400000">
        <a:off x="2108028" y="1605862"/>
        <a:ext cx="5984515" cy="2813806"/>
      </dsp:txXfrm>
    </dsp:sp>
    <dsp:sp modelId="{E329E907-12A0-4954-9057-0A5F31960C12}">
      <dsp:nvSpPr>
        <dsp:cNvPr id="0" name=""/>
        <dsp:cNvSpPr/>
      </dsp:nvSpPr>
      <dsp:spPr>
        <a:xfrm>
          <a:off x="248" y="1545961"/>
          <a:ext cx="2107779" cy="2933607"/>
        </a:xfrm>
        <a:prstGeom prst="roundRect">
          <a:avLst/>
        </a:prstGeom>
        <a:solidFill>
          <a:schemeClr val="accent1">
            <a:hueOff val="0"/>
            <a:satOff val="0"/>
            <a:lumOff val="0"/>
            <a:alphaOff val="0"/>
          </a:schemeClr>
        </a:solidFill>
        <a:ln w="25400" cap="flat" cmpd="sng" algn="ctr">
          <a:solidFill>
            <a:scrgbClr r="0" g="0" b="0"/>
          </a:solid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If FBT is not feasible (e.g., due to access constraints, lack of family member engagement) </a:t>
          </a:r>
        </a:p>
      </dsp:txBody>
      <dsp:txXfrm>
        <a:off x="103141" y="1648854"/>
        <a:ext cx="1901993" cy="2727821"/>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E65FB9F-FB2B-2347-9F03-1F63B833DE54}" type="datetimeFigureOut">
              <a:rPr lang="en-US" smtClean="0"/>
              <a:t>3/10/2023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55692AB-AA0B-9C44-BF2E-0D873C6C2A0C}" type="slidenum">
              <a:rPr lang="en-US" smtClean="0"/>
              <a:t>‹#›</a:t>
            </a:fld>
            <a:endParaRPr lang="en-US"/>
          </a:p>
        </p:txBody>
      </p:sp>
    </p:spTree>
    <p:extLst>
      <p:ext uri="{BB962C8B-B14F-4D97-AF65-F5344CB8AC3E}">
        <p14:creationId xmlns:p14="http://schemas.microsoft.com/office/powerpoint/2010/main" val="406082152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0B1A94-1202-1A4E-BF4A-7DBA825D3D57}" type="datetimeFigureOut">
              <a:rPr lang="en-US" smtClean="0"/>
              <a:t>3/10/2023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E81D03-0386-1448-BCBB-5C49E9D65F15}" type="slidenum">
              <a:rPr lang="en-US" smtClean="0"/>
              <a:t>‹#›</a:t>
            </a:fld>
            <a:endParaRPr lang="en-US"/>
          </a:p>
        </p:txBody>
      </p:sp>
    </p:spTree>
    <p:extLst>
      <p:ext uri="{BB962C8B-B14F-4D97-AF65-F5344CB8AC3E}">
        <p14:creationId xmlns:p14="http://schemas.microsoft.com/office/powerpoint/2010/main" val="113027142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US" dirty="0"/>
              <a:t>Full practice guideline citation: </a:t>
            </a:r>
            <a:r>
              <a:rPr lang="en-US" b="0" i="0" dirty="0">
                <a:solidFill>
                  <a:srgbClr val="000000"/>
                </a:solidFill>
                <a:effectLst/>
                <a:latin typeface="Georgia" panose="02040502050405020303" pitchFamily="18" charset="0"/>
              </a:rPr>
              <a:t>American Psychiatric Association: Practice Guideline for the Treatment of Patients with Eating Disorders, 4th Ed. Washington, DC, American Psychiatric Association Publishing, 2023</a:t>
            </a:r>
            <a:endParaRPr lang="en-US" dirty="0"/>
          </a:p>
          <a:p>
            <a:pPr marL="171450" indent="-171450" algn="l">
              <a:buFont typeface="Arial" panose="020B0604020202020204" pitchFamily="34" charset="0"/>
              <a:buChar char="•"/>
            </a:pPr>
            <a:r>
              <a:rPr lang="en-US" dirty="0"/>
              <a:t>Online and pdf versions available at: https://www.psychiatry.org/psychiatrists/practice/clinical-practice-guidelines</a:t>
            </a:r>
          </a:p>
          <a:p>
            <a:pPr marL="171450" indent="-171450">
              <a:buFont typeface="Arial" panose="020B0604020202020204" pitchFamily="34" charset="0"/>
              <a:buChar char="•"/>
            </a:pPr>
            <a:r>
              <a:rPr lang="en-US" sz="1200" dirty="0">
                <a:latin typeface="+mn-lt"/>
              </a:rPr>
              <a:t>Executive Summary available at: https://ajp.psychiatryonline.org/doi/10.1176/appi.ajp.23180001</a:t>
            </a:r>
            <a:endParaRPr lang="en-US" dirty="0"/>
          </a:p>
        </p:txBody>
      </p:sp>
      <p:sp>
        <p:nvSpPr>
          <p:cNvPr id="4" name="Slide Number Placeholder 3"/>
          <p:cNvSpPr>
            <a:spLocks noGrp="1"/>
          </p:cNvSpPr>
          <p:nvPr>
            <p:ph type="sldNum" sz="quarter" idx="5"/>
          </p:nvPr>
        </p:nvSpPr>
        <p:spPr/>
        <p:txBody>
          <a:bodyPr/>
          <a:lstStyle/>
          <a:p>
            <a:fld id="{B1E81D03-0386-1448-BCBB-5C49E9D65F15}" type="slidenum">
              <a:rPr lang="en-US" smtClean="0"/>
              <a:t>1</a:t>
            </a:fld>
            <a:endParaRPr lang="en-US"/>
          </a:p>
        </p:txBody>
      </p:sp>
    </p:spTree>
    <p:extLst>
      <p:ext uri="{BB962C8B-B14F-4D97-AF65-F5344CB8AC3E}">
        <p14:creationId xmlns:p14="http://schemas.microsoft.com/office/powerpoint/2010/main" val="411769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1" u="none" strike="noStrike" baseline="0" dirty="0">
                <a:solidFill>
                  <a:srgbClr val="000000"/>
                </a:solidFill>
                <a:latin typeface="Times New Roman" panose="02020603050405020304" pitchFamily="18" charset="0"/>
              </a:rPr>
              <a:t>Nodes </a:t>
            </a:r>
            <a:r>
              <a:rPr lang="en-US" sz="1800" b="0" i="0" u="none" strike="noStrike" baseline="0" dirty="0">
                <a:solidFill>
                  <a:srgbClr val="000000"/>
                </a:solidFill>
                <a:latin typeface="Times New Roman" panose="02020603050405020304" pitchFamily="18" charset="0"/>
              </a:rPr>
              <a:t>represent a treatment. </a:t>
            </a:r>
            <a:r>
              <a:rPr lang="en-US" sz="1800" b="0" i="1" u="none" strike="noStrike" baseline="0" dirty="0">
                <a:solidFill>
                  <a:srgbClr val="000000"/>
                </a:solidFill>
                <a:latin typeface="Times New Roman" panose="02020603050405020304" pitchFamily="18" charset="0"/>
              </a:rPr>
              <a:t>Node colors </a:t>
            </a:r>
            <a:r>
              <a:rPr lang="en-US" sz="1800" b="0" i="0" u="none" strike="noStrike" baseline="0" dirty="0">
                <a:solidFill>
                  <a:srgbClr val="000000"/>
                </a:solidFill>
                <a:latin typeface="Times New Roman" panose="02020603050405020304" pitchFamily="18" charset="0"/>
              </a:rPr>
              <a:t>indicate broader groups of the studied interventions. Labels represent included RCTs with direct comparisons for the corresponding edge. Line widths connecting the nodes are proportional to the number of studies that included a specific comparison. </a:t>
            </a:r>
          </a:p>
          <a:p>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CBT=cognitive-behavioral therapy; CBT-E=enhanced cognitive-behavioral therapy for eating disorders; ECHO=Experienced Caregivers Helping Others; IPT=interpersonal psychotherapy; MANTRA=Maudsley Model of Anorexia Nervosa Treatment for Adults; SSCM=Specialist Supportive Clinical Management; TAU=treatment as usual. </a:t>
            </a:r>
          </a:p>
        </p:txBody>
      </p:sp>
      <p:sp>
        <p:nvSpPr>
          <p:cNvPr id="4" name="Slide Number Placeholder 3"/>
          <p:cNvSpPr>
            <a:spLocks noGrp="1"/>
          </p:cNvSpPr>
          <p:nvPr>
            <p:ph type="sldNum" sz="quarter" idx="5"/>
          </p:nvPr>
        </p:nvSpPr>
        <p:spPr/>
        <p:txBody>
          <a:bodyPr/>
          <a:lstStyle/>
          <a:p>
            <a:fld id="{B1E81D03-0386-1448-BCBB-5C49E9D65F15}" type="slidenum">
              <a:rPr lang="en-US" smtClean="0"/>
              <a:t>42</a:t>
            </a:fld>
            <a:endParaRPr lang="en-US"/>
          </a:p>
        </p:txBody>
      </p:sp>
    </p:spTree>
    <p:extLst>
      <p:ext uri="{BB962C8B-B14F-4D97-AF65-F5344CB8AC3E}">
        <p14:creationId xmlns:p14="http://schemas.microsoft.com/office/powerpoint/2010/main" val="8418695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err="1">
                <a:effectLst/>
              </a:rPr>
              <a:t>IndividualDyn</a:t>
            </a:r>
            <a:r>
              <a:rPr lang="en-US" sz="1800" dirty="0">
                <a:effectLst/>
              </a:rPr>
              <a:t>=</a:t>
            </a:r>
            <a:r>
              <a:rPr lang="en-US" sz="1800" b="0" i="0" u="none" strike="noStrike" baseline="0" dirty="0">
                <a:solidFill>
                  <a:srgbClr val="000000"/>
                </a:solidFill>
                <a:latin typeface="Times New Roman" panose="02020603050405020304" pitchFamily="18" charset="0"/>
              </a:rPr>
              <a:t>Individual dynamic therapies; </a:t>
            </a:r>
            <a:r>
              <a:rPr lang="en-US" sz="1200" b="0" i="0" u="none" strike="noStrike" baseline="0" dirty="0">
                <a:solidFill>
                  <a:srgbClr val="000000"/>
                </a:solidFill>
                <a:latin typeface="Times New Roman" panose="02020603050405020304" pitchFamily="18" charset="0"/>
              </a:rPr>
              <a:t>MANTRA=Maudsley Model of Anorexia Nervosa Treatment for Adults; NMA=network meta-analysis; SSCM=Specialist Supportive Clinical Management; TAU=treatment as usual. </a:t>
            </a:r>
            <a:endParaRPr lang="en-US" dirty="0"/>
          </a:p>
        </p:txBody>
      </p:sp>
      <p:sp>
        <p:nvSpPr>
          <p:cNvPr id="4" name="Slide Number Placeholder 3"/>
          <p:cNvSpPr>
            <a:spLocks noGrp="1"/>
          </p:cNvSpPr>
          <p:nvPr>
            <p:ph type="sldNum" sz="quarter" idx="5"/>
          </p:nvPr>
        </p:nvSpPr>
        <p:spPr/>
        <p:txBody>
          <a:bodyPr/>
          <a:lstStyle/>
          <a:p>
            <a:fld id="{B1E81D03-0386-1448-BCBB-5C49E9D65F15}" type="slidenum">
              <a:rPr lang="en-US" smtClean="0"/>
              <a:t>43</a:t>
            </a:fld>
            <a:endParaRPr lang="en-US"/>
          </a:p>
        </p:txBody>
      </p:sp>
    </p:spTree>
    <p:extLst>
      <p:ext uri="{BB962C8B-B14F-4D97-AF65-F5344CB8AC3E}">
        <p14:creationId xmlns:p14="http://schemas.microsoft.com/office/powerpoint/2010/main" val="13837757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E81D03-0386-1448-BCBB-5C49E9D65F15}" type="slidenum">
              <a:rPr lang="en-US" smtClean="0"/>
              <a:t>44</a:t>
            </a:fld>
            <a:endParaRPr lang="en-US"/>
          </a:p>
        </p:txBody>
      </p:sp>
    </p:spTree>
    <p:extLst>
      <p:ext uri="{BB962C8B-B14F-4D97-AF65-F5344CB8AC3E}">
        <p14:creationId xmlns:p14="http://schemas.microsoft.com/office/powerpoint/2010/main" val="13848863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PalatinoLTStd-Roman"/>
              </a:rPr>
              <a:t>AFT=adolescent focused individual therapy; CBT-AN=cognitive-behavioral therapy for anorexia nervosa; CBT-E=enhanced cognitive-behavioral therapy for eating disorders; ECHO=Experienced </a:t>
            </a:r>
            <a:r>
              <a:rPr lang="en-US" sz="1800" b="0" i="0" u="none" strike="noStrike" baseline="0" dirty="0" err="1">
                <a:latin typeface="PalatinoLTStd-Roman"/>
              </a:rPr>
              <a:t>Carers</a:t>
            </a:r>
            <a:r>
              <a:rPr lang="en-US" sz="1800" b="0" i="0" u="none" strike="noStrike" baseline="0" dirty="0">
                <a:latin typeface="PalatinoLTStd-Roman"/>
              </a:rPr>
              <a:t> Helping Others; FBT=family-based therapy/treatment;</a:t>
            </a:r>
          </a:p>
          <a:p>
            <a:pPr algn="l"/>
            <a:r>
              <a:rPr lang="en-US" sz="1800" b="0" i="0" u="none" strike="noStrike" baseline="0" dirty="0">
                <a:latin typeface="PalatinoLTStd-Roman"/>
              </a:rPr>
              <a:t>FPT=focal psychodynamic psychotherapy; MANTRA=Maudsley Model of Anorexia Nervosa Treatment for Adults; SSCM=specialist supportive clinical management.</a:t>
            </a:r>
            <a:endParaRPr lang="en-US" dirty="0"/>
          </a:p>
        </p:txBody>
      </p:sp>
      <p:sp>
        <p:nvSpPr>
          <p:cNvPr id="4" name="Slide Number Placeholder 3"/>
          <p:cNvSpPr>
            <a:spLocks noGrp="1"/>
          </p:cNvSpPr>
          <p:nvPr>
            <p:ph type="sldNum" sz="quarter" idx="5"/>
          </p:nvPr>
        </p:nvSpPr>
        <p:spPr/>
        <p:txBody>
          <a:bodyPr/>
          <a:lstStyle/>
          <a:p>
            <a:fld id="{B1E81D03-0386-1448-BCBB-5C49E9D65F15}" type="slidenum">
              <a:rPr lang="en-US" smtClean="0"/>
              <a:t>46</a:t>
            </a:fld>
            <a:endParaRPr lang="en-US"/>
          </a:p>
        </p:txBody>
      </p:sp>
    </p:spTree>
    <p:extLst>
      <p:ext uri="{BB962C8B-B14F-4D97-AF65-F5344CB8AC3E}">
        <p14:creationId xmlns:p14="http://schemas.microsoft.com/office/powerpoint/2010/main" val="29243157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0" i="0" u="none" strike="noStrike" baseline="0" dirty="0">
              <a:latin typeface="PalatinoLTStd-Roman"/>
            </a:endParaRPr>
          </a:p>
        </p:txBody>
      </p:sp>
      <p:sp>
        <p:nvSpPr>
          <p:cNvPr id="4" name="Slide Number Placeholder 3"/>
          <p:cNvSpPr>
            <a:spLocks noGrp="1"/>
          </p:cNvSpPr>
          <p:nvPr>
            <p:ph type="sldNum" sz="quarter" idx="5"/>
          </p:nvPr>
        </p:nvSpPr>
        <p:spPr/>
        <p:txBody>
          <a:bodyPr/>
          <a:lstStyle/>
          <a:p>
            <a:fld id="{B1E81D03-0386-1448-BCBB-5C49E9D65F15}" type="slidenum">
              <a:rPr lang="en-US" smtClean="0"/>
              <a:t>48</a:t>
            </a:fld>
            <a:endParaRPr lang="en-US"/>
          </a:p>
        </p:txBody>
      </p:sp>
    </p:spTree>
    <p:extLst>
      <p:ext uri="{BB962C8B-B14F-4D97-AF65-F5344CB8AC3E}">
        <p14:creationId xmlns:p14="http://schemas.microsoft.com/office/powerpoint/2010/main" val="13540471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i="1" u="none" strike="noStrike" baseline="0" dirty="0">
                <a:solidFill>
                  <a:srgbClr val="000000"/>
                </a:solidFill>
                <a:latin typeface="Times New Roman" panose="02020603050405020304" pitchFamily="18" charset="0"/>
              </a:rPr>
              <a:t>Nodes </a:t>
            </a:r>
            <a:r>
              <a:rPr lang="en-US" sz="1800" b="0" i="0" u="none" strike="noStrike" baseline="0" dirty="0">
                <a:solidFill>
                  <a:srgbClr val="000000"/>
                </a:solidFill>
                <a:latin typeface="Times New Roman" panose="02020603050405020304" pitchFamily="18" charset="0"/>
              </a:rPr>
              <a:t>represent a treatment. </a:t>
            </a:r>
            <a:r>
              <a:rPr lang="en-US" sz="1800" b="0" i="1" u="none" strike="noStrike" baseline="0" dirty="0">
                <a:solidFill>
                  <a:srgbClr val="000000"/>
                </a:solidFill>
                <a:latin typeface="Times New Roman" panose="02020603050405020304" pitchFamily="18" charset="0"/>
              </a:rPr>
              <a:t>Node colors </a:t>
            </a:r>
            <a:r>
              <a:rPr lang="en-US" sz="1800" b="0" i="0" u="none" strike="noStrike" baseline="0" dirty="0">
                <a:solidFill>
                  <a:srgbClr val="000000"/>
                </a:solidFill>
                <a:latin typeface="Times New Roman" panose="02020603050405020304" pitchFamily="18" charset="0"/>
              </a:rPr>
              <a:t>indicate broader groups of the studied interventions. Labels represent included RCTs with direct comparisons for the corresponding edge. Line widths connecting the nodes are proportional to the number of studies that included a specific comparison.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b="0" i="0" u="none" strike="noStrike" baseline="0" dirty="0">
              <a:solidFill>
                <a:srgbClr val="000000"/>
              </a:solidFill>
              <a:latin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000000"/>
                </a:solidFill>
                <a:latin typeface="Times New Roman" panose="02020603050405020304" pitchFamily="18" charset="0"/>
              </a:rPr>
              <a:t>BN=bulimia nervosa; CBT=cognitive-behavioral therapy; PBO=placebo; </a:t>
            </a:r>
            <a:r>
              <a:rPr lang="en-US" sz="1800" b="0" i="0" u="none" strike="noStrike" baseline="0" dirty="0" err="1">
                <a:solidFill>
                  <a:srgbClr val="000000"/>
                </a:solidFill>
                <a:latin typeface="Times New Roman" panose="02020603050405020304" pitchFamily="18" charset="0"/>
              </a:rPr>
              <a:t>Prev</a:t>
            </a:r>
            <a:r>
              <a:rPr lang="en-US" sz="1800" b="0" i="0" u="none" strike="noStrike" baseline="0" dirty="0">
                <a:solidFill>
                  <a:srgbClr val="000000"/>
                </a:solidFill>
                <a:latin typeface="Times New Roman" panose="02020603050405020304" pitchFamily="18" charset="0"/>
              </a:rPr>
              <a:t>=prevention; TOP=topiramate. 	</a:t>
            </a:r>
          </a:p>
          <a:p>
            <a:endParaRPr lang="en-US" dirty="0"/>
          </a:p>
        </p:txBody>
      </p:sp>
      <p:sp>
        <p:nvSpPr>
          <p:cNvPr id="4" name="Slide Number Placeholder 3"/>
          <p:cNvSpPr>
            <a:spLocks noGrp="1"/>
          </p:cNvSpPr>
          <p:nvPr>
            <p:ph type="sldNum" sz="quarter" idx="5"/>
          </p:nvPr>
        </p:nvSpPr>
        <p:spPr/>
        <p:txBody>
          <a:bodyPr/>
          <a:lstStyle/>
          <a:p>
            <a:fld id="{B1E81D03-0386-1448-BCBB-5C49E9D65F15}" type="slidenum">
              <a:rPr lang="en-US" smtClean="0"/>
              <a:t>51</a:t>
            </a:fld>
            <a:endParaRPr lang="en-US"/>
          </a:p>
        </p:txBody>
      </p:sp>
    </p:spTree>
    <p:extLst>
      <p:ext uri="{BB962C8B-B14F-4D97-AF65-F5344CB8AC3E}">
        <p14:creationId xmlns:p14="http://schemas.microsoft.com/office/powerpoint/2010/main" val="24487613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000000"/>
                </a:solidFill>
                <a:latin typeface="Times New Roman" panose="02020603050405020304" pitchFamily="18" charset="0"/>
              </a:rPr>
              <a:t>Statistically significant differences are present for antidepressants compared to CBT and for antidepressants, CBT, and the combination of CBT and antidepressant as compared to placebo (PBO). 	</a:t>
            </a:r>
          </a:p>
          <a:p>
            <a:endParaRPr lang="en-US" dirty="0"/>
          </a:p>
        </p:txBody>
      </p:sp>
      <p:sp>
        <p:nvSpPr>
          <p:cNvPr id="4" name="Slide Number Placeholder 3"/>
          <p:cNvSpPr>
            <a:spLocks noGrp="1"/>
          </p:cNvSpPr>
          <p:nvPr>
            <p:ph type="sldNum" sz="quarter" idx="5"/>
          </p:nvPr>
        </p:nvSpPr>
        <p:spPr/>
        <p:txBody>
          <a:bodyPr/>
          <a:lstStyle/>
          <a:p>
            <a:fld id="{B1E81D03-0386-1448-BCBB-5C49E9D65F15}" type="slidenum">
              <a:rPr lang="en-US" smtClean="0"/>
              <a:t>53</a:t>
            </a:fld>
            <a:endParaRPr lang="en-US"/>
          </a:p>
        </p:txBody>
      </p:sp>
    </p:spTree>
    <p:extLst>
      <p:ext uri="{BB962C8B-B14F-4D97-AF65-F5344CB8AC3E}">
        <p14:creationId xmlns:p14="http://schemas.microsoft.com/office/powerpoint/2010/main" val="34636599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Times New Roman" panose="02020603050405020304" pitchFamily="18" charset="0"/>
              </a:rPr>
              <a:t>Note: Statistically significant differences compared to no treatment are present for CBT and for guided self-help. </a:t>
            </a:r>
          </a:p>
          <a:p>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PBO=placebo; </a:t>
            </a:r>
            <a:r>
              <a:rPr lang="en-US" sz="1800" b="0" i="0" u="none" strike="noStrike" baseline="0" dirty="0" err="1">
                <a:solidFill>
                  <a:srgbClr val="000000"/>
                </a:solidFill>
                <a:latin typeface="Times New Roman" panose="02020603050405020304" pitchFamily="18" charset="0"/>
              </a:rPr>
              <a:t>ResponsePrev</a:t>
            </a:r>
            <a:r>
              <a:rPr lang="en-US" sz="1800" b="0" i="0" u="none" strike="noStrike" baseline="0" dirty="0">
                <a:solidFill>
                  <a:srgbClr val="000000"/>
                </a:solidFill>
                <a:latin typeface="Times New Roman" panose="02020603050405020304" pitchFamily="18" charset="0"/>
              </a:rPr>
              <a:t>=Response prevention; TOP=topiramate. 	</a:t>
            </a:r>
          </a:p>
          <a:p>
            <a:endParaRPr lang="en-US" dirty="0"/>
          </a:p>
        </p:txBody>
      </p:sp>
      <p:sp>
        <p:nvSpPr>
          <p:cNvPr id="4" name="Slide Number Placeholder 3"/>
          <p:cNvSpPr>
            <a:spLocks noGrp="1"/>
          </p:cNvSpPr>
          <p:nvPr>
            <p:ph type="sldNum" sz="quarter" idx="5"/>
          </p:nvPr>
        </p:nvSpPr>
        <p:spPr/>
        <p:txBody>
          <a:bodyPr/>
          <a:lstStyle/>
          <a:p>
            <a:fld id="{B1E81D03-0386-1448-BCBB-5C49E9D65F15}" type="slidenum">
              <a:rPr lang="en-US" smtClean="0"/>
              <a:t>54</a:t>
            </a:fld>
            <a:endParaRPr lang="en-US"/>
          </a:p>
        </p:txBody>
      </p:sp>
    </p:spTree>
    <p:extLst>
      <p:ext uri="{BB962C8B-B14F-4D97-AF65-F5344CB8AC3E}">
        <p14:creationId xmlns:p14="http://schemas.microsoft.com/office/powerpoint/2010/main" val="40581040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000000"/>
                </a:solidFill>
                <a:latin typeface="Times New Roman" panose="02020603050405020304" pitchFamily="18" charset="0"/>
              </a:rPr>
              <a:t>CBT=cognitive-behavioral therapy; RMD=relative mean difference; RR=relative risk. 	</a:t>
            </a:r>
          </a:p>
          <a:p>
            <a:endParaRPr lang="en-US" dirty="0"/>
          </a:p>
        </p:txBody>
      </p:sp>
      <p:sp>
        <p:nvSpPr>
          <p:cNvPr id="4" name="Slide Number Placeholder 3"/>
          <p:cNvSpPr>
            <a:spLocks noGrp="1"/>
          </p:cNvSpPr>
          <p:nvPr>
            <p:ph type="sldNum" sz="quarter" idx="5"/>
          </p:nvPr>
        </p:nvSpPr>
        <p:spPr/>
        <p:txBody>
          <a:bodyPr/>
          <a:lstStyle/>
          <a:p>
            <a:fld id="{B1E81D03-0386-1448-BCBB-5C49E9D65F15}" type="slidenum">
              <a:rPr lang="en-US" smtClean="0"/>
              <a:t>55</a:t>
            </a:fld>
            <a:endParaRPr lang="en-US"/>
          </a:p>
        </p:txBody>
      </p:sp>
    </p:spTree>
    <p:extLst>
      <p:ext uri="{BB962C8B-B14F-4D97-AF65-F5344CB8AC3E}">
        <p14:creationId xmlns:p14="http://schemas.microsoft.com/office/powerpoint/2010/main" val="41121922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E81D03-0386-1448-BCBB-5C49E9D65F15}" type="slidenum">
              <a:rPr lang="en-US" smtClean="0"/>
              <a:t>56</a:t>
            </a:fld>
            <a:endParaRPr lang="en-US"/>
          </a:p>
        </p:txBody>
      </p:sp>
    </p:spTree>
    <p:extLst>
      <p:ext uri="{BB962C8B-B14F-4D97-AF65-F5344CB8AC3E}">
        <p14:creationId xmlns:p14="http://schemas.microsoft.com/office/powerpoint/2010/main" val="205637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PalatinoLTStd-Roman"/>
              </a:rPr>
              <a:t>American Psychiatric Association: Diagnostic and Statistical Manual of Mental Disorders, 5th Ed. Text Revision. Washington DC, </a:t>
            </a:r>
            <a:r>
              <a:rPr lang="it-IT" sz="1800" b="0" i="0" u="none" strike="noStrike" baseline="0" dirty="0">
                <a:latin typeface="PalatinoLTStd-Roman"/>
              </a:rPr>
              <a:t>American Psychiatric Association, 2022</a:t>
            </a:r>
            <a:endParaRPr lang="en-US" dirty="0"/>
          </a:p>
        </p:txBody>
      </p:sp>
      <p:sp>
        <p:nvSpPr>
          <p:cNvPr id="4" name="Slide Number Placeholder 3"/>
          <p:cNvSpPr>
            <a:spLocks noGrp="1"/>
          </p:cNvSpPr>
          <p:nvPr>
            <p:ph type="sldNum" sz="quarter" idx="5"/>
          </p:nvPr>
        </p:nvSpPr>
        <p:spPr/>
        <p:txBody>
          <a:bodyPr/>
          <a:lstStyle/>
          <a:p>
            <a:fld id="{B1E81D03-0386-1448-BCBB-5C49E9D65F15}" type="slidenum">
              <a:rPr lang="en-US" smtClean="0"/>
              <a:t>10</a:t>
            </a:fld>
            <a:endParaRPr lang="en-US"/>
          </a:p>
        </p:txBody>
      </p:sp>
    </p:spTree>
    <p:extLst>
      <p:ext uri="{BB962C8B-B14F-4D97-AF65-F5344CB8AC3E}">
        <p14:creationId xmlns:p14="http://schemas.microsoft.com/office/powerpoint/2010/main" val="28397166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E81D03-0386-1448-BCBB-5C49E9D65F15}" type="slidenum">
              <a:rPr lang="en-US" smtClean="0"/>
              <a:t>57</a:t>
            </a:fld>
            <a:endParaRPr lang="en-US"/>
          </a:p>
        </p:txBody>
      </p:sp>
    </p:spTree>
    <p:extLst>
      <p:ext uri="{BB962C8B-B14F-4D97-AF65-F5344CB8AC3E}">
        <p14:creationId xmlns:p14="http://schemas.microsoft.com/office/powerpoint/2010/main" val="25804295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E81D03-0386-1448-BCBB-5C49E9D65F15}" type="slidenum">
              <a:rPr lang="en-US" smtClean="0"/>
              <a:t>59</a:t>
            </a:fld>
            <a:endParaRPr lang="en-US"/>
          </a:p>
        </p:txBody>
      </p:sp>
    </p:spTree>
    <p:extLst>
      <p:ext uri="{BB962C8B-B14F-4D97-AF65-F5344CB8AC3E}">
        <p14:creationId xmlns:p14="http://schemas.microsoft.com/office/powerpoint/2010/main" val="3870500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i="1" u="none" strike="noStrike" baseline="0" dirty="0">
                <a:solidFill>
                  <a:srgbClr val="000000"/>
                </a:solidFill>
                <a:latin typeface="Times New Roman" panose="02020603050405020304" pitchFamily="18" charset="0"/>
              </a:rPr>
              <a:t>Nodes </a:t>
            </a:r>
            <a:r>
              <a:rPr lang="en-US" sz="1800" b="0" i="0" u="none" strike="noStrike" baseline="0" dirty="0">
                <a:solidFill>
                  <a:srgbClr val="000000"/>
                </a:solidFill>
                <a:latin typeface="Times New Roman" panose="02020603050405020304" pitchFamily="18" charset="0"/>
              </a:rPr>
              <a:t>represent a treatment. </a:t>
            </a:r>
            <a:r>
              <a:rPr lang="en-US" sz="1800" b="0" i="1" u="none" strike="noStrike" baseline="0" dirty="0">
                <a:solidFill>
                  <a:srgbClr val="000000"/>
                </a:solidFill>
                <a:latin typeface="Times New Roman" panose="02020603050405020304" pitchFamily="18" charset="0"/>
              </a:rPr>
              <a:t>Node colors </a:t>
            </a:r>
            <a:r>
              <a:rPr lang="en-US" sz="1800" b="0" i="0" u="none" strike="noStrike" baseline="0" dirty="0">
                <a:solidFill>
                  <a:srgbClr val="000000"/>
                </a:solidFill>
                <a:latin typeface="Times New Roman" panose="02020603050405020304" pitchFamily="18" charset="0"/>
              </a:rPr>
              <a:t>indicate broader groups of the studied interventions. Labels represent included RCTs with direct comparisons for the corresponding edge. Line widths connecting the nodes are proportional to the number of studies that included a specific comparison.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b="0" i="0" u="none" strike="noStrike" baseline="0" dirty="0">
              <a:solidFill>
                <a:srgbClr val="000000"/>
              </a:solidFill>
              <a:latin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000000"/>
                </a:solidFill>
                <a:latin typeface="Times New Roman" panose="02020603050405020304" pitchFamily="18" charset="0"/>
              </a:rPr>
              <a:t>ACP=acamprosate; BWL=behavioral weight loss; CBT=cognitive-behavioral therapy; </a:t>
            </a:r>
            <a:r>
              <a:rPr lang="en-US" sz="1800" b="0" i="0" u="none" strike="noStrike" baseline="0" dirty="0" err="1">
                <a:solidFill>
                  <a:srgbClr val="000000"/>
                </a:solidFill>
                <a:latin typeface="Times New Roman" panose="02020603050405020304" pitchFamily="18" charset="0"/>
              </a:rPr>
              <a:t>CPsupplement</a:t>
            </a:r>
            <a:r>
              <a:rPr lang="en-US" sz="1800" b="0" i="0" u="none" strike="noStrike" baseline="0" dirty="0">
                <a:solidFill>
                  <a:srgbClr val="000000"/>
                </a:solidFill>
                <a:latin typeface="Times New Roman" panose="02020603050405020304" pitchFamily="18" charset="0"/>
              </a:rPr>
              <a:t>=chromium picolinate supplement; DBT=dialectical behavior therapy; DC=dietary counseling; EMA=ecological momentary assessment; GSH=guided self-help; IPT=interpersonal psychotherapy; ORL=orlistat; PBO=placebo; SH=self-help; SI=spouse involvement; Tx=treatment; WLT=weight loss treatment 	</a:t>
            </a:r>
          </a:p>
          <a:p>
            <a:endParaRPr lang="en-US" dirty="0"/>
          </a:p>
        </p:txBody>
      </p:sp>
      <p:sp>
        <p:nvSpPr>
          <p:cNvPr id="4" name="Slide Number Placeholder 3"/>
          <p:cNvSpPr>
            <a:spLocks noGrp="1"/>
          </p:cNvSpPr>
          <p:nvPr>
            <p:ph type="sldNum" sz="quarter" idx="5"/>
          </p:nvPr>
        </p:nvSpPr>
        <p:spPr/>
        <p:txBody>
          <a:bodyPr/>
          <a:lstStyle/>
          <a:p>
            <a:fld id="{B1E81D03-0386-1448-BCBB-5C49E9D65F15}" type="slidenum">
              <a:rPr lang="en-US" smtClean="0"/>
              <a:t>62</a:t>
            </a:fld>
            <a:endParaRPr lang="en-US"/>
          </a:p>
        </p:txBody>
      </p:sp>
    </p:spTree>
    <p:extLst>
      <p:ext uri="{BB962C8B-B14F-4D97-AF65-F5344CB8AC3E}">
        <p14:creationId xmlns:p14="http://schemas.microsoft.com/office/powerpoint/2010/main" val="13762565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1E81D03-0386-1448-BCBB-5C49E9D65F15}" type="slidenum">
              <a:rPr lang="en-US" smtClean="0"/>
              <a:t>63</a:t>
            </a:fld>
            <a:endParaRPr lang="en-US"/>
          </a:p>
        </p:txBody>
      </p:sp>
    </p:spTree>
    <p:extLst>
      <p:ext uri="{BB962C8B-B14F-4D97-AF65-F5344CB8AC3E}">
        <p14:creationId xmlns:p14="http://schemas.microsoft.com/office/powerpoint/2010/main" val="15748036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E81D03-0386-1448-BCBB-5C49E9D65F15}" type="slidenum">
              <a:rPr lang="en-US" smtClean="0"/>
              <a:t>65</a:t>
            </a:fld>
            <a:endParaRPr lang="en-US"/>
          </a:p>
        </p:txBody>
      </p:sp>
    </p:spTree>
    <p:extLst>
      <p:ext uri="{BB962C8B-B14F-4D97-AF65-F5344CB8AC3E}">
        <p14:creationId xmlns:p14="http://schemas.microsoft.com/office/powerpoint/2010/main" val="356831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B1E81D03-0386-1448-BCBB-5C49E9D65F15}" type="slidenum">
              <a:rPr lang="en-US" smtClean="0"/>
              <a:t>14</a:t>
            </a:fld>
            <a:endParaRPr lang="en-US"/>
          </a:p>
        </p:txBody>
      </p:sp>
    </p:spTree>
    <p:extLst>
      <p:ext uri="{BB962C8B-B14F-4D97-AF65-F5344CB8AC3E}">
        <p14:creationId xmlns:p14="http://schemas.microsoft.com/office/powerpoint/2010/main" val="3457039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B1E81D03-0386-1448-BCBB-5C49E9D65F15}" type="slidenum">
              <a:rPr lang="en-US" smtClean="0"/>
              <a:t>15</a:t>
            </a:fld>
            <a:endParaRPr lang="en-US"/>
          </a:p>
        </p:txBody>
      </p:sp>
    </p:spTree>
    <p:extLst>
      <p:ext uri="{BB962C8B-B14F-4D97-AF65-F5344CB8AC3E}">
        <p14:creationId xmlns:p14="http://schemas.microsoft.com/office/powerpoint/2010/main" val="2381527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B1E81D03-0386-1448-BCBB-5C49E9D65F15}" type="slidenum">
              <a:rPr lang="en-US" smtClean="0"/>
              <a:t>22</a:t>
            </a:fld>
            <a:endParaRPr lang="en-US"/>
          </a:p>
        </p:txBody>
      </p:sp>
    </p:spTree>
    <p:extLst>
      <p:ext uri="{BB962C8B-B14F-4D97-AF65-F5344CB8AC3E}">
        <p14:creationId xmlns:p14="http://schemas.microsoft.com/office/powerpoint/2010/main" val="731330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E81D03-0386-1448-BCBB-5C49E9D65F15}" type="slidenum">
              <a:rPr lang="en-US" smtClean="0"/>
              <a:t>23</a:t>
            </a:fld>
            <a:endParaRPr lang="en-US"/>
          </a:p>
        </p:txBody>
      </p:sp>
    </p:spTree>
    <p:extLst>
      <p:ext uri="{BB962C8B-B14F-4D97-AF65-F5344CB8AC3E}">
        <p14:creationId xmlns:p14="http://schemas.microsoft.com/office/powerpoint/2010/main" val="2092790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B1E81D03-0386-1448-BCBB-5C49E9D65F15}" type="slidenum">
              <a:rPr lang="en-US" smtClean="0"/>
              <a:t>27</a:t>
            </a:fld>
            <a:endParaRPr lang="en-US"/>
          </a:p>
        </p:txBody>
      </p:sp>
    </p:spTree>
    <p:extLst>
      <p:ext uri="{BB962C8B-B14F-4D97-AF65-F5344CB8AC3E}">
        <p14:creationId xmlns:p14="http://schemas.microsoft.com/office/powerpoint/2010/main" val="1493963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E81D03-0386-1448-BCBB-5C49E9D65F15}" type="slidenum">
              <a:rPr lang="en-US" smtClean="0"/>
              <a:t>37</a:t>
            </a:fld>
            <a:endParaRPr lang="en-US"/>
          </a:p>
        </p:txBody>
      </p:sp>
    </p:spTree>
    <p:extLst>
      <p:ext uri="{BB962C8B-B14F-4D97-AF65-F5344CB8AC3E}">
        <p14:creationId xmlns:p14="http://schemas.microsoft.com/office/powerpoint/2010/main" val="3273190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E81D03-0386-1448-BCBB-5C49E9D65F15}" type="slidenum">
              <a:rPr lang="en-US" smtClean="0"/>
              <a:t>38</a:t>
            </a:fld>
            <a:endParaRPr lang="en-US"/>
          </a:p>
        </p:txBody>
      </p:sp>
    </p:spTree>
    <p:extLst>
      <p:ext uri="{BB962C8B-B14F-4D97-AF65-F5344CB8AC3E}">
        <p14:creationId xmlns:p14="http://schemas.microsoft.com/office/powerpoint/2010/main" val="41702131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descr="brain.png"/>
          <p:cNvPicPr>
            <a:picLocks noChangeAspect="1"/>
          </p:cNvPicPr>
          <p:nvPr userDrawn="1"/>
        </p:nvPicPr>
        <p:blipFill rotWithShape="1">
          <a:blip r:embed="rId2">
            <a:extLst>
              <a:ext uri="{28A0092B-C50C-407E-A947-70E740481C1C}">
                <a14:useLocalDpi xmlns:a14="http://schemas.microsoft.com/office/drawing/2010/main" val="0"/>
              </a:ext>
            </a:extLst>
          </a:blip>
          <a:srcRect r="20014" b="25379"/>
          <a:stretch/>
        </p:blipFill>
        <p:spPr>
          <a:xfrm>
            <a:off x="3850809" y="1228725"/>
            <a:ext cx="5293191" cy="5629275"/>
          </a:xfrm>
          <a:prstGeom prst="rect">
            <a:avLst/>
          </a:prstGeom>
        </p:spPr>
      </p:pic>
      <p:cxnSp>
        <p:nvCxnSpPr>
          <p:cNvPr id="8" name="Straight Connector 7"/>
          <p:cNvCxnSpPr/>
          <p:nvPr userDrawn="1"/>
        </p:nvCxnSpPr>
        <p:spPr>
          <a:xfrm>
            <a:off x="671284" y="3060551"/>
            <a:ext cx="0" cy="2481679"/>
          </a:xfrm>
          <a:prstGeom prst="line">
            <a:avLst/>
          </a:prstGeom>
          <a:ln>
            <a:solidFill>
              <a:srgbClr val="FFFFFF"/>
            </a:solidFill>
          </a:ln>
          <a:effectLst/>
        </p:spPr>
        <p:style>
          <a:lnRef idx="3">
            <a:schemeClr val="accent3"/>
          </a:lnRef>
          <a:fillRef idx="0">
            <a:schemeClr val="accent3"/>
          </a:fillRef>
          <a:effectRef idx="2">
            <a:schemeClr val="accent3"/>
          </a:effectRef>
          <a:fontRef idx="minor">
            <a:schemeClr val="tx1"/>
          </a:fontRef>
        </p:style>
      </p:cxnSp>
      <p:sp>
        <p:nvSpPr>
          <p:cNvPr id="18" name="Title 1"/>
          <p:cNvSpPr>
            <a:spLocks noGrp="1"/>
          </p:cNvSpPr>
          <p:nvPr>
            <p:ph type="title" hasCustomPrompt="1"/>
          </p:nvPr>
        </p:nvSpPr>
        <p:spPr>
          <a:xfrm>
            <a:off x="870854" y="3152569"/>
            <a:ext cx="5987146" cy="1290386"/>
          </a:xfrm>
        </p:spPr>
        <p:txBody>
          <a:bodyPr>
            <a:noAutofit/>
          </a:bodyPr>
          <a:lstStyle>
            <a:lvl1pPr algn="l">
              <a:defRPr sz="4000" cap="all"/>
            </a:lvl1pPr>
          </a:lstStyle>
          <a:p>
            <a:r>
              <a:rPr lang="en-US" dirty="0"/>
              <a:t>PRESENTATION TITLE</a:t>
            </a:r>
            <a:br>
              <a:rPr lang="en-US" dirty="0"/>
            </a:br>
            <a:r>
              <a:rPr lang="en-US" dirty="0"/>
              <a:t>UP TO TWO LINES</a:t>
            </a:r>
          </a:p>
        </p:txBody>
      </p:sp>
      <p:sp>
        <p:nvSpPr>
          <p:cNvPr id="25" name="Subtitle 2"/>
          <p:cNvSpPr>
            <a:spLocks noGrp="1"/>
          </p:cNvSpPr>
          <p:nvPr>
            <p:ph type="subTitle" idx="1" hasCustomPrompt="1"/>
          </p:nvPr>
        </p:nvSpPr>
        <p:spPr>
          <a:xfrm>
            <a:off x="870855" y="4470731"/>
            <a:ext cx="5415645" cy="1071499"/>
          </a:xfrm>
        </p:spPr>
        <p:txBody>
          <a:bodyPr>
            <a:normAutofit/>
          </a:bodyPr>
          <a:lstStyle>
            <a:lvl1pPr marL="0" indent="0" algn="l">
              <a:buNone/>
              <a:defRPr sz="250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Presentation subhead goes here, and can also be up to two lines long.</a:t>
            </a:r>
          </a:p>
        </p:txBody>
      </p:sp>
      <p:sp>
        <p:nvSpPr>
          <p:cNvPr id="13" name="Text Placeholder 2"/>
          <p:cNvSpPr>
            <a:spLocks noGrp="1"/>
          </p:cNvSpPr>
          <p:nvPr>
            <p:ph type="body" idx="10" hasCustomPrompt="1"/>
          </p:nvPr>
        </p:nvSpPr>
        <p:spPr>
          <a:xfrm>
            <a:off x="870855" y="5751975"/>
            <a:ext cx="7772400" cy="476105"/>
          </a:xfrm>
        </p:spPr>
        <p:txBody>
          <a:bodyPr anchor="t">
            <a:normAutofit/>
          </a:bodyPr>
          <a:lstStyle>
            <a:lvl1pPr marL="0" indent="0">
              <a:buNone/>
              <a:defRPr sz="1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Author: John Smith | April 30, 2019</a:t>
            </a:r>
          </a:p>
        </p:txBody>
      </p:sp>
      <p:sp>
        <p:nvSpPr>
          <p:cNvPr id="7" name="TextBox 6"/>
          <p:cNvSpPr txBox="1"/>
          <p:nvPr userDrawn="1"/>
        </p:nvSpPr>
        <p:spPr>
          <a:xfrm>
            <a:off x="4733039" y="6208252"/>
            <a:ext cx="3992283" cy="246221"/>
          </a:xfrm>
          <a:prstGeom prst="rect">
            <a:avLst/>
          </a:prstGeom>
          <a:noFill/>
        </p:spPr>
        <p:txBody>
          <a:bodyPr wrap="square" rtlCol="0" anchor="ctr">
            <a:spAutoFit/>
          </a:bodyPr>
          <a:lstStyle/>
          <a:p>
            <a:pPr algn="r"/>
            <a:r>
              <a:rPr lang="en-US" sz="1000" kern="1200">
                <a:solidFill>
                  <a:schemeClr val="tx1"/>
                </a:solidFill>
                <a:effectLst/>
                <a:latin typeface="+mn-lt"/>
                <a:ea typeface="+mn-ea"/>
                <a:cs typeface="+mn-cs"/>
              </a:rPr>
              <a:t>© 2023 </a:t>
            </a:r>
            <a:r>
              <a:rPr lang="en-US" sz="1000" kern="1200" dirty="0">
                <a:solidFill>
                  <a:schemeClr val="tx1"/>
                </a:solidFill>
                <a:effectLst/>
                <a:latin typeface="+mn-lt"/>
                <a:ea typeface="+mn-ea"/>
                <a:cs typeface="+mn-cs"/>
              </a:rPr>
              <a:t>American Psychiatric Association. All rights reserved. </a:t>
            </a:r>
          </a:p>
        </p:txBody>
      </p:sp>
      <p:pic>
        <p:nvPicPr>
          <p:cNvPr id="9" name="Picture 8"/>
          <p:cNvPicPr>
            <a:picLocks noChangeAspect="1"/>
          </p:cNvPicPr>
          <p:nvPr userDrawn="1"/>
        </p:nvPicPr>
        <p:blipFill>
          <a:blip r:embed="rId3"/>
          <a:stretch>
            <a:fillRect/>
          </a:stretch>
        </p:blipFill>
        <p:spPr>
          <a:xfrm>
            <a:off x="6717551" y="272678"/>
            <a:ext cx="2148066" cy="892818"/>
          </a:xfrm>
          <a:prstGeom prst="rect">
            <a:avLst/>
          </a:prstGeom>
        </p:spPr>
      </p:pic>
    </p:spTree>
    <p:extLst>
      <p:ext uri="{BB962C8B-B14F-4D97-AF65-F5344CB8AC3E}">
        <p14:creationId xmlns:p14="http://schemas.microsoft.com/office/powerpoint/2010/main" val="687469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pic>
        <p:nvPicPr>
          <p:cNvPr id="2" name="Picture 1" descr="brain.png"/>
          <p:cNvPicPr>
            <a:picLocks noChangeAspect="1"/>
          </p:cNvPicPr>
          <p:nvPr userDrawn="1"/>
        </p:nvPicPr>
        <p:blipFill rotWithShape="1">
          <a:blip r:embed="rId2">
            <a:extLst>
              <a:ext uri="{28A0092B-C50C-407E-A947-70E740481C1C}">
                <a14:useLocalDpi xmlns:a14="http://schemas.microsoft.com/office/drawing/2010/main" val="0"/>
              </a:ext>
            </a:extLst>
          </a:blip>
          <a:srcRect l="12971" t="10187" b="27721"/>
          <a:stretch/>
        </p:blipFill>
        <p:spPr>
          <a:xfrm>
            <a:off x="0" y="0"/>
            <a:ext cx="8432187" cy="6858000"/>
          </a:xfrm>
          <a:prstGeom prst="rect">
            <a:avLst/>
          </a:prstGeom>
        </p:spPr>
      </p:pic>
      <p:sp>
        <p:nvSpPr>
          <p:cNvPr id="11" name="Rectangle 10"/>
          <p:cNvSpPr/>
          <p:nvPr userDrawn="1"/>
        </p:nvSpPr>
        <p:spPr>
          <a:xfrm>
            <a:off x="-71120" y="3348182"/>
            <a:ext cx="9144000" cy="2286000"/>
          </a:xfrm>
          <a:prstGeom prst="rect">
            <a:avLst/>
          </a:prstGeom>
          <a:solidFill>
            <a:schemeClr val="tx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itle 1"/>
          <p:cNvSpPr>
            <a:spLocks noGrp="1"/>
          </p:cNvSpPr>
          <p:nvPr>
            <p:ph type="title" hasCustomPrompt="1"/>
          </p:nvPr>
        </p:nvSpPr>
        <p:spPr>
          <a:xfrm>
            <a:off x="870854" y="3348182"/>
            <a:ext cx="5987146" cy="2286000"/>
          </a:xfrm>
        </p:spPr>
        <p:txBody>
          <a:bodyPr>
            <a:normAutofit/>
          </a:bodyPr>
          <a:lstStyle>
            <a:lvl1pPr algn="l">
              <a:defRPr sz="4000" cap="all"/>
            </a:lvl1pPr>
          </a:lstStyle>
          <a:p>
            <a:r>
              <a:rPr lang="en-US" dirty="0"/>
              <a:t>SECTION TITLE</a:t>
            </a:r>
          </a:p>
        </p:txBody>
      </p:sp>
      <p:pic>
        <p:nvPicPr>
          <p:cNvPr id="5" name="Picture 4"/>
          <p:cNvPicPr>
            <a:picLocks noChangeAspect="1"/>
          </p:cNvPicPr>
          <p:nvPr userDrawn="1"/>
        </p:nvPicPr>
        <p:blipFill>
          <a:blip r:embed="rId3"/>
          <a:stretch>
            <a:fillRect/>
          </a:stretch>
        </p:blipFill>
        <p:spPr>
          <a:xfrm>
            <a:off x="6717551" y="272678"/>
            <a:ext cx="2148066" cy="892818"/>
          </a:xfrm>
          <a:prstGeom prst="rect">
            <a:avLst/>
          </a:prstGeom>
        </p:spPr>
      </p:pic>
    </p:spTree>
    <p:extLst>
      <p:ext uri="{BB962C8B-B14F-4D97-AF65-F5344CB8AC3E}">
        <p14:creationId xmlns:p14="http://schemas.microsoft.com/office/powerpoint/2010/main" val="3342296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HITE BKG">
    <p:bg>
      <p:bgRef idx="1001">
        <a:schemeClr val="bg1"/>
      </p:bgRef>
    </p:bg>
    <p:spTree>
      <p:nvGrpSpPr>
        <p:cNvPr id="1" name=""/>
        <p:cNvGrpSpPr/>
        <p:nvPr/>
      </p:nvGrpSpPr>
      <p:grpSpPr>
        <a:xfrm>
          <a:off x="0" y="0"/>
          <a:ext cx="0" cy="0"/>
          <a:chOff x="0" y="0"/>
          <a:chExt cx="0" cy="0"/>
        </a:xfrm>
      </p:grpSpPr>
      <p:sp>
        <p:nvSpPr>
          <p:cNvPr id="12" name="Rectangle 11"/>
          <p:cNvSpPr/>
          <p:nvPr userDrawn="1"/>
        </p:nvSpPr>
        <p:spPr>
          <a:xfrm>
            <a:off x="0" y="6148443"/>
            <a:ext cx="9144000" cy="386138"/>
          </a:xfrm>
          <a:prstGeom prst="rect">
            <a:avLst/>
          </a:prstGeom>
          <a:solidFill>
            <a:srgbClr val="0033A3"/>
          </a:solidFill>
          <a:ln>
            <a:noFill/>
          </a:ln>
          <a:effectLst/>
        </p:spPr>
        <p:style>
          <a:lnRef idx="3">
            <a:schemeClr val="lt1"/>
          </a:lnRef>
          <a:fillRef idx="1">
            <a:schemeClr val="accent6"/>
          </a:fillRef>
          <a:effectRef idx="1">
            <a:schemeClr val="accent6"/>
          </a:effectRef>
          <a:fontRef idx="minor">
            <a:schemeClr val="lt1"/>
          </a:fontRef>
        </p:style>
        <p:txBody>
          <a:bodyPr rtlCol="0" anchor="b"/>
          <a:lstStyle/>
          <a:p>
            <a:pPr algn="ctr"/>
            <a:endParaRPr lang="en-US"/>
          </a:p>
        </p:txBody>
      </p:sp>
      <p:pic>
        <p:nvPicPr>
          <p:cNvPr id="18" name="Picture 17"/>
          <p:cNvPicPr>
            <a:picLocks noChangeAspect="1"/>
          </p:cNvPicPr>
          <p:nvPr userDrawn="1"/>
        </p:nvPicPr>
        <p:blipFill>
          <a:blip r:embed="rId2"/>
          <a:stretch>
            <a:fillRect/>
          </a:stretch>
        </p:blipFill>
        <p:spPr>
          <a:xfrm>
            <a:off x="6729181" y="266699"/>
            <a:ext cx="2103359" cy="692293"/>
          </a:xfrm>
          <a:prstGeom prst="rect">
            <a:avLst/>
          </a:prstGeom>
        </p:spPr>
      </p:pic>
      <p:cxnSp>
        <p:nvCxnSpPr>
          <p:cNvPr id="19" name="Straight Connector 18"/>
          <p:cNvCxnSpPr/>
          <p:nvPr userDrawn="1"/>
        </p:nvCxnSpPr>
        <p:spPr>
          <a:xfrm>
            <a:off x="0" y="1016249"/>
            <a:ext cx="6517502" cy="0"/>
          </a:xfrm>
          <a:prstGeom prst="line">
            <a:avLst/>
          </a:prstGeom>
          <a:ln>
            <a:solidFill>
              <a:srgbClr val="003399"/>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userDrawn="1"/>
        </p:nvSpPr>
        <p:spPr>
          <a:xfrm>
            <a:off x="4733039" y="6208252"/>
            <a:ext cx="3992283" cy="246221"/>
          </a:xfrm>
          <a:prstGeom prst="rect">
            <a:avLst/>
          </a:prstGeom>
          <a:noFill/>
        </p:spPr>
        <p:txBody>
          <a:bodyPr wrap="square" rtlCol="0" anchor="ctr">
            <a:spAutoFit/>
          </a:bodyPr>
          <a:lstStyle/>
          <a:p>
            <a:pPr algn="r"/>
            <a:r>
              <a:rPr lang="en-US" sz="1000" kern="1200">
                <a:solidFill>
                  <a:schemeClr val="bg1"/>
                </a:solidFill>
                <a:effectLst/>
                <a:latin typeface="+mn-lt"/>
                <a:ea typeface="+mn-ea"/>
                <a:cs typeface="+mn-cs"/>
              </a:rPr>
              <a:t>© 2023 </a:t>
            </a:r>
            <a:r>
              <a:rPr lang="en-US" sz="1000" kern="1200" dirty="0">
                <a:solidFill>
                  <a:schemeClr val="bg1"/>
                </a:solidFill>
                <a:effectLst/>
                <a:latin typeface="+mn-lt"/>
                <a:ea typeface="+mn-ea"/>
                <a:cs typeface="+mn-cs"/>
              </a:rPr>
              <a:t>American Psychiatric Association. All rights reserved. </a:t>
            </a:r>
          </a:p>
        </p:txBody>
      </p:sp>
      <p:sp>
        <p:nvSpPr>
          <p:cNvPr id="23" name="Title 1"/>
          <p:cNvSpPr>
            <a:spLocks noGrp="1"/>
          </p:cNvSpPr>
          <p:nvPr>
            <p:ph type="title" hasCustomPrompt="1"/>
          </p:nvPr>
        </p:nvSpPr>
        <p:spPr>
          <a:xfrm>
            <a:off x="457200" y="307788"/>
            <a:ext cx="6060302" cy="586541"/>
          </a:xfrm>
        </p:spPr>
        <p:txBody>
          <a:bodyPr>
            <a:normAutofit/>
          </a:bodyPr>
          <a:lstStyle>
            <a:lvl1pPr algn="l">
              <a:defRPr sz="2400" cap="all">
                <a:solidFill>
                  <a:srgbClr val="003399"/>
                </a:solidFill>
              </a:defRPr>
            </a:lvl1pPr>
          </a:lstStyle>
          <a:p>
            <a:r>
              <a:rPr lang="en-US" dirty="0"/>
              <a:t>SECTION TITLE</a:t>
            </a:r>
          </a:p>
        </p:txBody>
      </p:sp>
      <p:sp>
        <p:nvSpPr>
          <p:cNvPr id="28" name="Content Placeholder 25"/>
          <p:cNvSpPr>
            <a:spLocks noGrp="1"/>
          </p:cNvSpPr>
          <p:nvPr>
            <p:ph sz="quarter" idx="13"/>
          </p:nvPr>
        </p:nvSpPr>
        <p:spPr>
          <a:xfrm>
            <a:off x="457200" y="1361440"/>
            <a:ext cx="7815262" cy="4571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p:cNvSpPr txBox="1">
            <a:spLocks/>
          </p:cNvSpPr>
          <p:nvPr userDrawn="1"/>
        </p:nvSpPr>
        <p:spPr>
          <a:xfrm>
            <a:off x="457200" y="6149136"/>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5CCB00-38B5-9543-8B3D-7DAFB5B0A7B3}"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417412165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UE BKG">
    <p:spTree>
      <p:nvGrpSpPr>
        <p:cNvPr id="1" name=""/>
        <p:cNvGrpSpPr/>
        <p:nvPr/>
      </p:nvGrpSpPr>
      <p:grpSpPr>
        <a:xfrm>
          <a:off x="0" y="0"/>
          <a:ext cx="0" cy="0"/>
          <a:chOff x="0" y="0"/>
          <a:chExt cx="0" cy="0"/>
        </a:xfrm>
      </p:grpSpPr>
      <p:sp>
        <p:nvSpPr>
          <p:cNvPr id="10" name="Rectangle 9"/>
          <p:cNvSpPr/>
          <p:nvPr userDrawn="1"/>
        </p:nvSpPr>
        <p:spPr>
          <a:xfrm>
            <a:off x="0" y="6148443"/>
            <a:ext cx="9144000" cy="386138"/>
          </a:xfrm>
          <a:prstGeom prst="rect">
            <a:avLst/>
          </a:prstGeom>
          <a:solidFill>
            <a:srgbClr val="FFFFFF"/>
          </a:solidFill>
          <a:ln>
            <a:noFill/>
          </a:ln>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5" name="Title 1"/>
          <p:cNvSpPr>
            <a:spLocks noGrp="1"/>
          </p:cNvSpPr>
          <p:nvPr>
            <p:ph type="title" hasCustomPrompt="1"/>
          </p:nvPr>
        </p:nvSpPr>
        <p:spPr>
          <a:xfrm>
            <a:off x="457200" y="307788"/>
            <a:ext cx="6060302" cy="586541"/>
          </a:xfrm>
        </p:spPr>
        <p:txBody>
          <a:bodyPr>
            <a:normAutofit/>
          </a:bodyPr>
          <a:lstStyle>
            <a:lvl1pPr algn="l">
              <a:defRPr sz="2400" cap="all"/>
            </a:lvl1pPr>
          </a:lstStyle>
          <a:p>
            <a:r>
              <a:rPr lang="en-US" dirty="0"/>
              <a:t>SECTION TITLE</a:t>
            </a:r>
          </a:p>
        </p:txBody>
      </p:sp>
      <p:cxnSp>
        <p:nvCxnSpPr>
          <p:cNvPr id="8" name="Straight Connector 7"/>
          <p:cNvCxnSpPr/>
          <p:nvPr userDrawn="1"/>
        </p:nvCxnSpPr>
        <p:spPr>
          <a:xfrm>
            <a:off x="0" y="1006089"/>
            <a:ext cx="6517502" cy="56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4733039" y="6211415"/>
            <a:ext cx="3992283" cy="246221"/>
          </a:xfrm>
          <a:prstGeom prst="rect">
            <a:avLst/>
          </a:prstGeom>
          <a:noFill/>
        </p:spPr>
        <p:txBody>
          <a:bodyPr wrap="square" rtlCol="0" anchor="ctr">
            <a:spAutoFit/>
          </a:bodyPr>
          <a:lstStyle/>
          <a:p>
            <a:pPr algn="r"/>
            <a:r>
              <a:rPr lang="en-US" sz="1000" kern="1200">
                <a:solidFill>
                  <a:schemeClr val="bg2"/>
                </a:solidFill>
                <a:effectLst/>
                <a:latin typeface="+mn-lt"/>
                <a:ea typeface="+mn-ea"/>
                <a:cs typeface="+mn-cs"/>
              </a:rPr>
              <a:t>© 2023 </a:t>
            </a:r>
            <a:r>
              <a:rPr lang="en-US" sz="1000" kern="1200" dirty="0">
                <a:solidFill>
                  <a:schemeClr val="bg2"/>
                </a:solidFill>
                <a:effectLst/>
                <a:latin typeface="+mn-lt"/>
                <a:ea typeface="+mn-ea"/>
                <a:cs typeface="+mn-cs"/>
              </a:rPr>
              <a:t>American Psychiatric Association. All rights reserved. </a:t>
            </a:r>
          </a:p>
        </p:txBody>
      </p:sp>
      <p:sp>
        <p:nvSpPr>
          <p:cNvPr id="7" name="Rectangle 6"/>
          <p:cNvSpPr/>
          <p:nvPr userDrawn="1"/>
        </p:nvSpPr>
        <p:spPr>
          <a:xfrm>
            <a:off x="6517502" y="995680"/>
            <a:ext cx="2626498" cy="27432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Content Placeholder 25"/>
          <p:cNvSpPr>
            <a:spLocks noGrp="1"/>
          </p:cNvSpPr>
          <p:nvPr>
            <p:ph sz="quarter" idx="13"/>
          </p:nvPr>
        </p:nvSpPr>
        <p:spPr>
          <a:xfrm>
            <a:off x="457200" y="1361440"/>
            <a:ext cx="7815262" cy="457199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txBox="1">
            <a:spLocks/>
          </p:cNvSpPr>
          <p:nvPr userDrawn="1"/>
        </p:nvSpPr>
        <p:spPr>
          <a:xfrm>
            <a:off x="457200" y="6149136"/>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5CCB00-38B5-9543-8B3D-7DAFB5B0A7B3}" type="slidenum">
              <a:rPr lang="en-US" smtClean="0">
                <a:solidFill>
                  <a:schemeClr val="bg2"/>
                </a:solidFill>
              </a:rPr>
              <a:pPr/>
              <a:t>‹#›</a:t>
            </a:fld>
            <a:endParaRPr lang="en-US" dirty="0">
              <a:solidFill>
                <a:schemeClr val="bg2"/>
              </a:solidFill>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29586" y="234743"/>
            <a:ext cx="2301054" cy="757430"/>
          </a:xfrm>
          <a:prstGeom prst="rect">
            <a:avLst/>
          </a:prstGeom>
        </p:spPr>
      </p:pic>
    </p:spTree>
    <p:extLst>
      <p:ext uri="{BB962C8B-B14F-4D97-AF65-F5344CB8AC3E}">
        <p14:creationId xmlns:p14="http://schemas.microsoft.com/office/powerpoint/2010/main" val="17399531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457200" y="6147176"/>
            <a:ext cx="21336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F35CCB00-38B5-9543-8B3D-7DAFB5B0A7B3}" type="slidenum">
              <a:rPr lang="en-US" smtClean="0"/>
              <a:pPr/>
              <a:t>‹#›</a:t>
            </a:fld>
            <a:endParaRPr lang="en-US" dirty="0"/>
          </a:p>
        </p:txBody>
      </p:sp>
    </p:spTree>
    <p:extLst>
      <p:ext uri="{BB962C8B-B14F-4D97-AF65-F5344CB8AC3E}">
        <p14:creationId xmlns:p14="http://schemas.microsoft.com/office/powerpoint/2010/main" val="2132548080"/>
      </p:ext>
    </p:extLst>
  </p:cSld>
  <p:clrMap bg1="dk1" tx1="lt1" bg2="dk2" tx2="lt2" accent1="accent1" accent2="accent2" accent3="accent3" accent4="accent4" accent5="accent5" accent6="accent6" hlink="hlink" folHlink="folHlink"/>
  <p:sldLayoutIdLst>
    <p:sldLayoutId id="2147483649" r:id="rId1"/>
    <p:sldLayoutId id="2147483651" r:id="rId2"/>
    <p:sldLayoutId id="2147483654" r:id="rId3"/>
    <p:sldLayoutId id="2147483655" r:id="rId4"/>
  </p:sldLayoutIdLst>
  <p:hf hdr="0" ftr="0" dt="0"/>
  <p:txStyles>
    <p:titleStyle>
      <a:lvl1pPr algn="l" defTabSz="457200" rtl="0" eaLnBrk="1" latinLnBrk="0" hangingPunct="1">
        <a:spcBef>
          <a:spcPct val="0"/>
        </a:spcBef>
        <a:buNone/>
        <a:defRPr sz="2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4.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853" y="3152569"/>
            <a:ext cx="6282505" cy="1290386"/>
          </a:xfrm>
        </p:spPr>
        <p:txBody>
          <a:bodyPr/>
          <a:lstStyle/>
          <a:p>
            <a:r>
              <a:rPr lang="en-US" sz="3200" u="sng" dirty="0"/>
              <a:t>APA Practice guideline for the treatment of patients with eating disorders</a:t>
            </a:r>
            <a:endParaRPr lang="en-US" sz="3200" dirty="0"/>
          </a:p>
        </p:txBody>
      </p:sp>
      <p:sp>
        <p:nvSpPr>
          <p:cNvPr id="3" name="TextBox 2">
            <a:extLst>
              <a:ext uri="{FF2B5EF4-FFF2-40B4-BE49-F238E27FC236}">
                <a16:creationId xmlns:a16="http://schemas.microsoft.com/office/drawing/2014/main" id="{1CADBBF2-FB15-87E8-FE6F-EE4843112062}"/>
              </a:ext>
            </a:extLst>
          </p:cNvPr>
          <p:cNvSpPr txBox="1"/>
          <p:nvPr/>
        </p:nvSpPr>
        <p:spPr>
          <a:xfrm>
            <a:off x="573741" y="6051176"/>
            <a:ext cx="4715435" cy="692497"/>
          </a:xfrm>
          <a:prstGeom prst="rect">
            <a:avLst/>
          </a:prstGeom>
          <a:noFill/>
        </p:spPr>
        <p:txBody>
          <a:bodyPr wrap="square" rtlCol="0">
            <a:spAutoFit/>
          </a:bodyPr>
          <a:lstStyle/>
          <a:p>
            <a:r>
              <a:rPr lang="en-US" sz="1050" i="1" dirty="0">
                <a:effectLst/>
                <a:latin typeface="Calibri" panose="020F0502020204030204" pitchFamily="34" charset="0"/>
                <a:ea typeface="Calibri" panose="020F0502020204030204" pitchFamily="34" charset="0"/>
              </a:rPr>
              <a:t>These training slides are funded by the Gordon and Betty Moore Foundation through a grant program administered by the Council of Medical Specialty Societies.</a:t>
            </a:r>
            <a:endParaRPr lang="en-US" sz="1050" dirty="0">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1686429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370FE-B789-4D8E-AA58-03769EB1E5C1}"/>
              </a:ext>
            </a:extLst>
          </p:cNvPr>
          <p:cNvSpPr>
            <a:spLocks noGrp="1"/>
          </p:cNvSpPr>
          <p:nvPr>
            <p:ph type="title"/>
          </p:nvPr>
        </p:nvSpPr>
        <p:spPr/>
        <p:txBody>
          <a:bodyPr/>
          <a:lstStyle/>
          <a:p>
            <a:r>
              <a:rPr lang="en-US" dirty="0"/>
              <a:t>EATING DISORDERS: Initial Evaluation</a:t>
            </a:r>
          </a:p>
        </p:txBody>
      </p:sp>
      <p:sp>
        <p:nvSpPr>
          <p:cNvPr id="3" name="Content Placeholder 2">
            <a:extLst>
              <a:ext uri="{FF2B5EF4-FFF2-40B4-BE49-F238E27FC236}">
                <a16:creationId xmlns:a16="http://schemas.microsoft.com/office/drawing/2014/main" id="{754930EA-DF4B-43FD-88BD-F93E68A2375F}"/>
              </a:ext>
            </a:extLst>
          </p:cNvPr>
          <p:cNvSpPr>
            <a:spLocks noGrp="1"/>
          </p:cNvSpPr>
          <p:nvPr>
            <p:ph sz="quarter" idx="13"/>
          </p:nvPr>
        </p:nvSpPr>
        <p:spPr>
          <a:xfrm>
            <a:off x="197427" y="1140432"/>
            <a:ext cx="8754067" cy="4793008"/>
          </a:xfrm>
        </p:spPr>
        <p:txBody>
          <a:bodyPr>
            <a:noAutofit/>
          </a:bodyPr>
          <a:lstStyle/>
          <a:p>
            <a:pPr marL="0" indent="0">
              <a:buNone/>
            </a:pPr>
            <a:r>
              <a:rPr lang="en-US" dirty="0"/>
              <a:t>When conducting an assessment for an eating disorder, consider the full range of possible disorders including atypical eating disorders and avoidant/restrictive food intake disorder (ARFID).</a:t>
            </a:r>
          </a:p>
          <a:p>
            <a:pPr marL="0" indent="0">
              <a:buNone/>
            </a:pPr>
            <a:endParaRPr lang="en-US" sz="800" dirty="0"/>
          </a:p>
          <a:p>
            <a:pPr marL="0" indent="0">
              <a:buNone/>
            </a:pPr>
            <a:r>
              <a:rPr lang="en-US" sz="1800" dirty="0"/>
              <a:t>ARFID Diagnostic Criteria (F50.82)</a:t>
            </a:r>
          </a:p>
          <a:p>
            <a:r>
              <a:rPr lang="en-US" sz="1400" dirty="0"/>
              <a:t>An eating or feeding disturbance (e.g., apparent lack of interest in eating or food; avoidance based on the sensory characteristics of food; concern about aversive consequences of eating) associated with one (or more) of the following:</a:t>
            </a:r>
          </a:p>
          <a:p>
            <a:pPr lvl="1"/>
            <a:r>
              <a:rPr lang="en-US" sz="1400" dirty="0"/>
              <a:t>Significant weight loss (or failure to achieve expected weight gain or faltering growth in children).</a:t>
            </a:r>
          </a:p>
          <a:p>
            <a:pPr lvl="1"/>
            <a:r>
              <a:rPr lang="en-US" sz="1400" dirty="0"/>
              <a:t>Significant nutritional deficiency.</a:t>
            </a:r>
          </a:p>
          <a:p>
            <a:pPr lvl="1"/>
            <a:r>
              <a:rPr lang="en-US" sz="1400" dirty="0"/>
              <a:t>Dependence on enteral feeding or oral nutritional supplements.</a:t>
            </a:r>
          </a:p>
          <a:p>
            <a:pPr lvl="1"/>
            <a:r>
              <a:rPr lang="en-US" sz="1400" dirty="0"/>
              <a:t>Marked interference with psychosocial functioning.</a:t>
            </a:r>
          </a:p>
          <a:p>
            <a:r>
              <a:rPr lang="en-US" sz="1400" dirty="0"/>
              <a:t>The disturbance is not better explained by lack of available food or by an associated culturally sanctioned practice.</a:t>
            </a:r>
          </a:p>
          <a:p>
            <a:r>
              <a:rPr lang="en-US" sz="1400" dirty="0"/>
              <a:t>The eating disturbance does not occur exclusively during the course of anorexia nervosa or bulimia nervosa, and there is no evidence of a disturbance in the way in which one’s body weight or shape is experienced.</a:t>
            </a:r>
          </a:p>
          <a:p>
            <a:r>
              <a:rPr lang="en-US" sz="1400" dirty="0"/>
              <a:t>The eating disturbance is not attributable to a concurrent medical condition or not better explained by another mental disorder. When the eating disturbance occurs in the context of another condition or disorder, the severity of the eating disturbance exceeds that routinely associated with the condition or disorder and warrants additional clinical attention. </a:t>
            </a:r>
          </a:p>
        </p:txBody>
      </p:sp>
    </p:spTree>
    <p:extLst>
      <p:ext uri="{BB962C8B-B14F-4D97-AF65-F5344CB8AC3E}">
        <p14:creationId xmlns:p14="http://schemas.microsoft.com/office/powerpoint/2010/main" val="390765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A377F-FFA1-4246-9CD9-055791F7B86B}"/>
              </a:ext>
            </a:extLst>
          </p:cNvPr>
          <p:cNvSpPr>
            <a:spLocks noGrp="1"/>
          </p:cNvSpPr>
          <p:nvPr>
            <p:ph type="title"/>
          </p:nvPr>
        </p:nvSpPr>
        <p:spPr/>
        <p:txBody>
          <a:bodyPr>
            <a:normAutofit/>
          </a:bodyPr>
          <a:lstStyle/>
          <a:p>
            <a:r>
              <a:rPr lang="en-US" dirty="0"/>
              <a:t>EATING DISORDERS: Quantitative Measures </a:t>
            </a:r>
          </a:p>
        </p:txBody>
      </p:sp>
      <p:sp>
        <p:nvSpPr>
          <p:cNvPr id="3" name="Content Placeholder 2">
            <a:extLst>
              <a:ext uri="{FF2B5EF4-FFF2-40B4-BE49-F238E27FC236}">
                <a16:creationId xmlns:a16="http://schemas.microsoft.com/office/drawing/2014/main" id="{45FE9CA1-9523-4DBF-8510-3F82F6DF2956}"/>
              </a:ext>
            </a:extLst>
          </p:cNvPr>
          <p:cNvSpPr>
            <a:spLocks noGrp="1"/>
          </p:cNvSpPr>
          <p:nvPr>
            <p:ph sz="quarter" idx="13"/>
          </p:nvPr>
        </p:nvSpPr>
        <p:spPr>
          <a:xfrm>
            <a:off x="457200" y="1361440"/>
            <a:ext cx="8256494" cy="4571999"/>
          </a:xfrm>
        </p:spPr>
        <p:txBody>
          <a:bodyPr>
            <a:normAutofit lnSpcReduction="10000"/>
          </a:bodyPr>
          <a:lstStyle/>
          <a:p>
            <a:pPr marL="0" indent="0">
              <a:buNone/>
            </a:pPr>
            <a:r>
              <a:rPr lang="en-US" sz="2400" b="1" dirty="0">
                <a:effectLst>
                  <a:outerShdw blurRad="38100" dist="38100" dir="2700000" algn="tl">
                    <a:srgbClr val="000000">
                      <a:alpha val="43137"/>
                    </a:srgbClr>
                  </a:outerShdw>
                </a:effectLst>
              </a:rPr>
              <a:t>Statement 3 - APA recommends (1C) that the initial psychiatric evaluation of a patient with a possible eating disorder include weighing the patient and quantifying eating and weight control behaviors (e.g., frequency, intensity, or time spent on dietary restriction, binge eating, purging, exercise, and other compensatory behaviors).</a:t>
            </a:r>
          </a:p>
          <a:p>
            <a:pPr marL="0" indent="0">
              <a:buNone/>
            </a:pPr>
            <a:endParaRPr lang="en-US" dirty="0"/>
          </a:p>
          <a:p>
            <a:pPr marL="0" indent="0">
              <a:buNone/>
            </a:pPr>
            <a:r>
              <a:rPr lang="en-US" dirty="0"/>
              <a:t>Rationale: </a:t>
            </a:r>
          </a:p>
          <a:p>
            <a:r>
              <a:rPr lang="en-US" dirty="0"/>
              <a:t>Establishes level of severity, in part aligning with DSM criteria. </a:t>
            </a:r>
          </a:p>
          <a:p>
            <a:r>
              <a:rPr lang="en-US" dirty="0"/>
              <a:t>Permits tracking of relative changes in symptoms over time with greater reliability than retrospective recall.</a:t>
            </a:r>
          </a:p>
          <a:p>
            <a:r>
              <a:rPr lang="en-US" dirty="0"/>
              <a:t>Consistent with suggestion in psychiatric evaluation guidelines and other guidelines to use quantitative measures.</a:t>
            </a:r>
          </a:p>
          <a:p>
            <a:endParaRPr lang="en-US" dirty="0"/>
          </a:p>
        </p:txBody>
      </p:sp>
    </p:spTree>
    <p:extLst>
      <p:ext uri="{BB962C8B-B14F-4D97-AF65-F5344CB8AC3E}">
        <p14:creationId xmlns:p14="http://schemas.microsoft.com/office/powerpoint/2010/main" val="7033699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92C78-4663-0FC6-DB67-3117478F204B}"/>
              </a:ext>
            </a:extLst>
          </p:cNvPr>
          <p:cNvSpPr>
            <a:spLocks noGrp="1"/>
          </p:cNvSpPr>
          <p:nvPr>
            <p:ph type="title"/>
          </p:nvPr>
        </p:nvSpPr>
        <p:spPr/>
        <p:txBody>
          <a:bodyPr>
            <a:normAutofit fontScale="90000"/>
          </a:bodyPr>
          <a:lstStyle/>
          <a:p>
            <a:r>
              <a:rPr lang="en-US" dirty="0"/>
              <a:t>EATING DISORDERS: Examples of Patient and clinician rated Scales</a:t>
            </a:r>
          </a:p>
        </p:txBody>
      </p:sp>
      <p:sp>
        <p:nvSpPr>
          <p:cNvPr id="3" name="Content Placeholder 2">
            <a:extLst>
              <a:ext uri="{FF2B5EF4-FFF2-40B4-BE49-F238E27FC236}">
                <a16:creationId xmlns:a16="http://schemas.microsoft.com/office/drawing/2014/main" id="{CB221D68-C1C0-981F-A59A-533AC38F8E43}"/>
              </a:ext>
            </a:extLst>
          </p:cNvPr>
          <p:cNvSpPr>
            <a:spLocks noGrp="1"/>
          </p:cNvSpPr>
          <p:nvPr>
            <p:ph sz="quarter" idx="13"/>
          </p:nvPr>
        </p:nvSpPr>
        <p:spPr>
          <a:xfrm>
            <a:off x="457200" y="1438382"/>
            <a:ext cx="8245736" cy="4366517"/>
          </a:xfrm>
        </p:spPr>
        <p:txBody>
          <a:bodyPr>
            <a:normAutofit/>
          </a:bodyPr>
          <a:lstStyle/>
          <a:p>
            <a:pPr marL="400050">
              <a:buFont typeface="Wingdings" panose="05000000000000000000" pitchFamily="2" charset="2"/>
              <a:buChar char="v"/>
            </a:pPr>
            <a:r>
              <a:rPr lang="en-US" sz="2200" dirty="0"/>
              <a:t>SCOFF Questionnaire </a:t>
            </a:r>
          </a:p>
          <a:p>
            <a:pPr marL="400050">
              <a:buFont typeface="Wingdings" panose="05000000000000000000" pitchFamily="2" charset="2"/>
              <a:buChar char="v"/>
            </a:pPr>
            <a:r>
              <a:rPr lang="en-US" sz="2200" dirty="0"/>
              <a:t>Eating Disorder Assessment for DSM-5 (EDA-5)</a:t>
            </a:r>
          </a:p>
          <a:p>
            <a:pPr marL="400050">
              <a:buFont typeface="Wingdings" panose="05000000000000000000" pitchFamily="2" charset="2"/>
              <a:buChar char="v"/>
            </a:pPr>
            <a:r>
              <a:rPr lang="en-US" sz="2200" dirty="0"/>
              <a:t>Eating Disorders Examination (EDE)</a:t>
            </a:r>
          </a:p>
          <a:p>
            <a:pPr marL="400050">
              <a:buFont typeface="Wingdings" panose="05000000000000000000" pitchFamily="2" charset="2"/>
              <a:buChar char="v"/>
            </a:pPr>
            <a:r>
              <a:rPr lang="en-US" sz="2200" dirty="0"/>
              <a:t>Eating Disorders Examination Questionnaire (EDE-Q) </a:t>
            </a:r>
          </a:p>
          <a:p>
            <a:pPr marL="400050">
              <a:buFont typeface="Wingdings" panose="05000000000000000000" pitchFamily="2" charset="2"/>
              <a:buChar char="v"/>
            </a:pPr>
            <a:r>
              <a:rPr lang="en-US" sz="2200" dirty="0"/>
              <a:t>Eating Disorders 15 (ED-15)</a:t>
            </a:r>
          </a:p>
          <a:p>
            <a:pPr marL="400050">
              <a:buFont typeface="Wingdings" panose="05000000000000000000" pitchFamily="2" charset="2"/>
              <a:buChar char="v"/>
            </a:pPr>
            <a:r>
              <a:rPr lang="en-US" sz="2200" dirty="0"/>
              <a:t>Clinical Impairment Assessment (CIA) </a:t>
            </a:r>
          </a:p>
          <a:p>
            <a:pPr marL="400050">
              <a:buFont typeface="Wingdings" panose="05000000000000000000" pitchFamily="2" charset="2"/>
              <a:buChar char="v"/>
            </a:pPr>
            <a:r>
              <a:rPr lang="en-US" sz="2200" dirty="0"/>
              <a:t>Kids’ Eating Disorders Survey</a:t>
            </a:r>
          </a:p>
          <a:p>
            <a:pPr marL="400050">
              <a:buFont typeface="Wingdings" panose="05000000000000000000" pitchFamily="2" charset="2"/>
              <a:buChar char="v"/>
            </a:pPr>
            <a:r>
              <a:rPr lang="en-US" sz="2200" dirty="0"/>
              <a:t>Eating Disorders in Youth Questionnaire</a:t>
            </a:r>
          </a:p>
          <a:p>
            <a:pPr marL="400050">
              <a:buFont typeface="Wingdings" panose="05000000000000000000" pitchFamily="2" charset="2"/>
              <a:buChar char="v"/>
            </a:pPr>
            <a:r>
              <a:rPr lang="en-US" sz="2200" dirty="0"/>
              <a:t>Nine Item Avoidant/Restrictive Food Intake Disorder Screen</a:t>
            </a:r>
          </a:p>
          <a:p>
            <a:pPr marL="400050">
              <a:buFont typeface="Wingdings" panose="05000000000000000000" pitchFamily="2" charset="2"/>
              <a:buChar char="v"/>
            </a:pPr>
            <a:r>
              <a:rPr lang="en-US" sz="2200" dirty="0"/>
              <a:t>Pica, ARFID, and Rumination Disorder Interview (PARDI)</a:t>
            </a:r>
          </a:p>
          <a:p>
            <a:endParaRPr lang="en-US" dirty="0"/>
          </a:p>
          <a:p>
            <a:endParaRPr lang="en-US" dirty="0"/>
          </a:p>
        </p:txBody>
      </p:sp>
    </p:spTree>
    <p:extLst>
      <p:ext uri="{BB962C8B-B14F-4D97-AF65-F5344CB8AC3E}">
        <p14:creationId xmlns:p14="http://schemas.microsoft.com/office/powerpoint/2010/main" val="1601382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B79C9-CDBF-4888-807A-5C8DBE7A2BCF}"/>
              </a:ext>
            </a:extLst>
          </p:cNvPr>
          <p:cNvSpPr>
            <a:spLocks noGrp="1"/>
          </p:cNvSpPr>
          <p:nvPr>
            <p:ph type="title"/>
          </p:nvPr>
        </p:nvSpPr>
        <p:spPr/>
        <p:txBody>
          <a:bodyPr>
            <a:normAutofit fontScale="90000"/>
          </a:bodyPr>
          <a:lstStyle/>
          <a:p>
            <a:r>
              <a:rPr lang="en-US" dirty="0"/>
              <a:t>EATING DISORDERS: Identification of Co-occurring Conditions</a:t>
            </a:r>
          </a:p>
        </p:txBody>
      </p:sp>
      <p:sp>
        <p:nvSpPr>
          <p:cNvPr id="3" name="Content Placeholder 2">
            <a:extLst>
              <a:ext uri="{FF2B5EF4-FFF2-40B4-BE49-F238E27FC236}">
                <a16:creationId xmlns:a16="http://schemas.microsoft.com/office/drawing/2014/main" id="{4511D0D8-9DF2-4FE9-9C06-96024E9827FD}"/>
              </a:ext>
            </a:extLst>
          </p:cNvPr>
          <p:cNvSpPr>
            <a:spLocks noGrp="1"/>
          </p:cNvSpPr>
          <p:nvPr>
            <p:ph sz="quarter" idx="13"/>
          </p:nvPr>
        </p:nvSpPr>
        <p:spPr>
          <a:xfrm>
            <a:off x="457199" y="1361440"/>
            <a:ext cx="8306657" cy="4571999"/>
          </a:xfrm>
        </p:spPr>
        <p:txBody>
          <a:bodyPr>
            <a:normAutofit/>
          </a:bodyPr>
          <a:lstStyle/>
          <a:p>
            <a:pPr marL="0" indent="0">
              <a:buNone/>
            </a:pPr>
            <a:r>
              <a:rPr lang="en-US" sz="2400" b="1" dirty="0">
                <a:effectLst>
                  <a:outerShdw blurRad="38100" dist="38100" dir="2700000" algn="tl">
                    <a:srgbClr val="000000">
                      <a:alpha val="43137"/>
                    </a:srgbClr>
                  </a:outerShdw>
                </a:effectLst>
              </a:rPr>
              <a:t>Statement 4 - APA recommends (1C) that the initial psychiatric evaluation of a patient with a possible eating disorder identify co-occurring health conditions, including co-occurring psychiatric disorders.</a:t>
            </a:r>
            <a:endParaRPr lang="en-US" sz="2400" dirty="0">
              <a:effectLst>
                <a:outerShdw blurRad="38100" dist="38100" dir="2700000" algn="tl">
                  <a:srgbClr val="000000">
                    <a:alpha val="43137"/>
                  </a:srgbClr>
                </a:outerShdw>
              </a:effectLst>
            </a:endParaRPr>
          </a:p>
          <a:p>
            <a:pPr marL="0" indent="0">
              <a:buNone/>
            </a:pPr>
            <a:endParaRPr lang="en-US" dirty="0"/>
          </a:p>
          <a:p>
            <a:pPr marL="0" indent="0">
              <a:buNone/>
            </a:pPr>
            <a:r>
              <a:rPr lang="en-US" dirty="0"/>
              <a:t>Rationale: </a:t>
            </a:r>
          </a:p>
          <a:p>
            <a:r>
              <a:rPr lang="en-US" dirty="0"/>
              <a:t>Physical health conditions can confound diagnosis, be associated with higher rates of eating disorders, and contribute to complications of eating disorders.</a:t>
            </a:r>
          </a:p>
          <a:p>
            <a:r>
              <a:rPr lang="en-US" dirty="0"/>
              <a:t>Rates of psychiatric comorbidity are high (e.g., depression, anxiety, trauma-related disorders, ADHD, misuse of substances such as stimulants).</a:t>
            </a:r>
          </a:p>
          <a:p>
            <a:pPr marL="0" indent="0">
              <a:buNone/>
            </a:pPr>
            <a:endParaRPr lang="en-US" dirty="0"/>
          </a:p>
          <a:p>
            <a:endParaRPr lang="en-US" dirty="0"/>
          </a:p>
        </p:txBody>
      </p:sp>
    </p:spTree>
    <p:extLst>
      <p:ext uri="{BB962C8B-B14F-4D97-AF65-F5344CB8AC3E}">
        <p14:creationId xmlns:p14="http://schemas.microsoft.com/office/powerpoint/2010/main" val="1530050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B79C9-CDBF-4888-807A-5C8DBE7A2BCF}"/>
              </a:ext>
            </a:extLst>
          </p:cNvPr>
          <p:cNvSpPr>
            <a:spLocks noGrp="1"/>
          </p:cNvSpPr>
          <p:nvPr>
            <p:ph type="title"/>
          </p:nvPr>
        </p:nvSpPr>
        <p:spPr/>
        <p:txBody>
          <a:bodyPr>
            <a:normAutofit fontScale="90000"/>
          </a:bodyPr>
          <a:lstStyle/>
          <a:p>
            <a:r>
              <a:rPr lang="en-US" dirty="0"/>
              <a:t>EATING DISORDERS: Identification of Co-occurring Conditions, part 2</a:t>
            </a:r>
          </a:p>
        </p:txBody>
      </p:sp>
      <p:sp>
        <p:nvSpPr>
          <p:cNvPr id="11" name="Content Placeholder 10">
            <a:extLst>
              <a:ext uri="{FF2B5EF4-FFF2-40B4-BE49-F238E27FC236}">
                <a16:creationId xmlns:a16="http://schemas.microsoft.com/office/drawing/2014/main" id="{1EEFBCED-D946-2194-CB58-E4F75A3EEF82}"/>
              </a:ext>
            </a:extLst>
          </p:cNvPr>
          <p:cNvSpPr>
            <a:spLocks noGrp="1"/>
          </p:cNvSpPr>
          <p:nvPr>
            <p:ph sz="quarter" idx="13"/>
          </p:nvPr>
        </p:nvSpPr>
        <p:spPr>
          <a:xfrm>
            <a:off x="457199" y="1361440"/>
            <a:ext cx="7936787" cy="4571999"/>
          </a:xfrm>
        </p:spPr>
        <p:txBody>
          <a:bodyPr>
            <a:normAutofit fontScale="92500" lnSpcReduction="20000"/>
          </a:bodyPr>
          <a:lstStyle/>
          <a:p>
            <a:pPr marL="0" lvl="0" indent="0">
              <a:buNone/>
            </a:pPr>
            <a:r>
              <a:rPr lang="en-US" sz="2400" b="1" dirty="0">
                <a:effectLst>
                  <a:glow rad="63500">
                    <a:schemeClr val="accent2">
                      <a:satMod val="175000"/>
                      <a:alpha val="40000"/>
                    </a:schemeClr>
                  </a:glow>
                  <a:innerShdw blurRad="63500" dist="50800" dir="18900000">
                    <a:prstClr val="black">
                      <a:alpha val="50000"/>
                    </a:prstClr>
                  </a:innerShdw>
                </a:effectLst>
              </a:rPr>
              <a:t>Co-occurring health conditions may be...</a:t>
            </a:r>
          </a:p>
          <a:p>
            <a:pPr>
              <a:buFont typeface="Wingdings" panose="05000000000000000000" pitchFamily="2" charset="2"/>
              <a:buChar char="Ø"/>
            </a:pPr>
            <a:r>
              <a:rPr lang="en-US" sz="2200" dirty="0"/>
              <a:t>a sequela of an eating disorder (e.g., gastroesophageal reflux disease, irritable bowel syndrome, gastroparesis, other GI motility disorders).</a:t>
            </a:r>
          </a:p>
          <a:p>
            <a:pPr>
              <a:buFont typeface="Wingdings" panose="05000000000000000000" pitchFamily="2" charset="2"/>
              <a:buChar char="Ø"/>
            </a:pPr>
            <a:r>
              <a:rPr lang="en-US" sz="2200" dirty="0"/>
              <a:t>complications of eating disorders (e.g., diabetes, inflammatory bowel disease, celiac disease).</a:t>
            </a:r>
          </a:p>
          <a:p>
            <a:pPr>
              <a:buFont typeface="Wingdings" panose="05000000000000000000" pitchFamily="2" charset="2"/>
              <a:buChar char="Ø"/>
            </a:pPr>
            <a:endParaRPr lang="en-US" dirty="0"/>
          </a:p>
          <a:p>
            <a:pPr marL="0" indent="0">
              <a:buNone/>
            </a:pPr>
            <a:r>
              <a:rPr lang="en-US" sz="2400" b="1" dirty="0">
                <a:effectLst>
                  <a:glow rad="63500">
                    <a:schemeClr val="accent2">
                      <a:satMod val="175000"/>
                      <a:alpha val="40000"/>
                    </a:schemeClr>
                  </a:glow>
                  <a:innerShdw blurRad="63500" dist="50800" dir="18900000">
                    <a:prstClr val="black">
                      <a:alpha val="50000"/>
                    </a:prstClr>
                  </a:innerShdw>
                </a:effectLst>
              </a:rPr>
              <a:t>When another psychiatric condition is present,</a:t>
            </a:r>
          </a:p>
          <a:p>
            <a:pPr>
              <a:buFont typeface="Wingdings" panose="05000000000000000000" pitchFamily="2" charset="2"/>
              <a:buChar char="Ø"/>
            </a:pPr>
            <a:r>
              <a:rPr lang="en-US" sz="2200" dirty="0"/>
              <a:t>determine whether psychiatric symptoms (depression, anxiety, </a:t>
            </a:r>
            <a:r>
              <a:rPr lang="en-US" sz="2200" dirty="0" err="1"/>
              <a:t>obsessionality</a:t>
            </a:r>
            <a:r>
              <a:rPr lang="en-US" sz="2200" dirty="0"/>
              <a:t>) reflect an independent co-occurring disorder or have developed as a result of the eating disorder.</a:t>
            </a:r>
          </a:p>
          <a:p>
            <a:pPr marL="0" indent="0">
              <a:buNone/>
            </a:pPr>
            <a:endParaRPr lang="en-US" sz="2200" dirty="0"/>
          </a:p>
          <a:p>
            <a:pPr marL="0" lvl="0" indent="0">
              <a:buNone/>
            </a:pPr>
            <a:r>
              <a:rPr lang="en-US" sz="2400" b="1" dirty="0">
                <a:effectLst>
                  <a:glow rad="63500">
                    <a:schemeClr val="accent2">
                      <a:satMod val="175000"/>
                      <a:alpha val="40000"/>
                    </a:schemeClr>
                  </a:glow>
                  <a:innerShdw blurRad="63500" dist="50800" dir="18900000">
                    <a:prstClr val="black">
                      <a:alpha val="50000"/>
                    </a:prstClr>
                  </a:innerShdw>
                </a:effectLst>
              </a:rPr>
              <a:t>ARFID is commonly comorbid with…</a:t>
            </a:r>
          </a:p>
          <a:p>
            <a:pPr>
              <a:buFont typeface="Wingdings" panose="05000000000000000000" pitchFamily="2" charset="2"/>
              <a:buChar char="Ø"/>
            </a:pPr>
            <a:r>
              <a:rPr lang="en-US" sz="2200" dirty="0"/>
              <a:t>GI disease (e.g., achalasia, eosinophilic esophagitis, celiac disease, inflammatory bowel disease), autism spectrum disorder, ADHD, a</a:t>
            </a:r>
            <a:r>
              <a:rPr lang="da-DK" sz="2200" dirty="0"/>
              <a:t>nxiety symptoms and diagnoses, and depressive symptoms.</a:t>
            </a:r>
            <a:endParaRPr lang="en-US" sz="2200" dirty="0"/>
          </a:p>
        </p:txBody>
      </p:sp>
    </p:spTree>
    <p:extLst>
      <p:ext uri="{BB962C8B-B14F-4D97-AF65-F5344CB8AC3E}">
        <p14:creationId xmlns:p14="http://schemas.microsoft.com/office/powerpoint/2010/main" val="3036288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B79C9-CDBF-4888-807A-5C8DBE7A2BCF}"/>
              </a:ext>
            </a:extLst>
          </p:cNvPr>
          <p:cNvSpPr>
            <a:spLocks noGrp="1"/>
          </p:cNvSpPr>
          <p:nvPr>
            <p:ph type="title"/>
          </p:nvPr>
        </p:nvSpPr>
        <p:spPr/>
        <p:txBody>
          <a:bodyPr>
            <a:normAutofit fontScale="90000"/>
          </a:bodyPr>
          <a:lstStyle/>
          <a:p>
            <a:r>
              <a:rPr lang="en-US" dirty="0"/>
              <a:t>EATING DISORDERS: Identification of Co-occurring Conditions, part 3</a:t>
            </a:r>
          </a:p>
        </p:txBody>
      </p:sp>
      <p:sp>
        <p:nvSpPr>
          <p:cNvPr id="6" name="Content Placeholder 5">
            <a:extLst>
              <a:ext uri="{FF2B5EF4-FFF2-40B4-BE49-F238E27FC236}">
                <a16:creationId xmlns:a16="http://schemas.microsoft.com/office/drawing/2014/main" id="{D74240B1-8A55-3C36-ADBB-48183EE49463}"/>
              </a:ext>
            </a:extLst>
          </p:cNvPr>
          <p:cNvSpPr>
            <a:spLocks noGrp="1"/>
          </p:cNvSpPr>
          <p:nvPr>
            <p:ph sz="quarter" idx="13"/>
          </p:nvPr>
        </p:nvSpPr>
        <p:spPr>
          <a:xfrm>
            <a:off x="457200" y="1143000"/>
            <a:ext cx="8399124" cy="4571999"/>
          </a:xfrm>
        </p:spPr>
        <p:txBody>
          <a:bodyPr>
            <a:noAutofit/>
          </a:bodyPr>
          <a:lstStyle/>
          <a:p>
            <a:pPr marL="0" indent="0">
              <a:lnSpc>
                <a:spcPct val="80000"/>
              </a:lnSpc>
              <a:buNone/>
            </a:pPr>
            <a:r>
              <a:rPr lang="en-US" sz="2200" b="1" dirty="0">
                <a:effectLst>
                  <a:glow rad="63500">
                    <a:schemeClr val="accent2">
                      <a:satMod val="175000"/>
                      <a:alpha val="40000"/>
                    </a:schemeClr>
                  </a:glow>
                  <a:innerShdw blurRad="63500" dist="50800" dir="18900000">
                    <a:prstClr val="black">
                      <a:alpha val="50000"/>
                    </a:prstClr>
                  </a:innerShdw>
                </a:effectLst>
              </a:rPr>
              <a:t>Substance use history such as…</a:t>
            </a:r>
          </a:p>
          <a:p>
            <a:pPr>
              <a:buFont typeface="Wingdings" panose="05000000000000000000" pitchFamily="2" charset="2"/>
              <a:buChar char="Ø"/>
            </a:pPr>
            <a:r>
              <a:rPr lang="en-US" dirty="0"/>
              <a:t>the use of caffeine, tobacco, alcohol, cannabinoids, and other substances</a:t>
            </a:r>
          </a:p>
          <a:p>
            <a:pPr>
              <a:buFont typeface="Wingdings" panose="05000000000000000000" pitchFamily="2" charset="2"/>
              <a:buChar char="Ø"/>
            </a:pPr>
            <a:r>
              <a:rPr lang="en-US" dirty="0"/>
              <a:t>cigarette smoking (including electronic cigarettes or vaping) to suppress appetite</a:t>
            </a:r>
          </a:p>
          <a:p>
            <a:pPr>
              <a:buFont typeface="Wingdings" panose="05000000000000000000" pitchFamily="2" charset="2"/>
              <a:buChar char="Ø"/>
            </a:pPr>
            <a:r>
              <a:rPr lang="en-US" dirty="0"/>
              <a:t>the use or misuse of prescribed or non-prescribed medications that suppress appetite (e.g., OTC weight loss products, stimulants) or enhance muscularity (e.g., supplements, androgens)</a:t>
            </a:r>
          </a:p>
          <a:p>
            <a:pPr>
              <a:buFont typeface="Wingdings" panose="05000000000000000000" pitchFamily="2" charset="2"/>
              <a:buChar char="Ø"/>
            </a:pPr>
            <a:endParaRPr lang="en-US" sz="1000" dirty="0"/>
          </a:p>
          <a:p>
            <a:pPr marL="0" lvl="0" indent="0">
              <a:lnSpc>
                <a:spcPct val="80000"/>
              </a:lnSpc>
              <a:buNone/>
            </a:pPr>
            <a:r>
              <a:rPr lang="en-US" sz="2200" b="1" dirty="0">
                <a:effectLst>
                  <a:glow rad="63500">
                    <a:schemeClr val="accent2">
                      <a:satMod val="175000"/>
                      <a:alpha val="40000"/>
                    </a:schemeClr>
                  </a:glow>
                  <a:innerShdw blurRad="63500" dist="50800" dir="18900000">
                    <a:prstClr val="black">
                      <a:alpha val="50000"/>
                    </a:prstClr>
                  </a:innerShdw>
                </a:effectLst>
              </a:rPr>
              <a:t>Trauma history such as…</a:t>
            </a:r>
          </a:p>
          <a:p>
            <a:pPr>
              <a:buFont typeface="Wingdings" panose="05000000000000000000" pitchFamily="2" charset="2"/>
              <a:buChar char="Ø"/>
            </a:pPr>
            <a:r>
              <a:rPr lang="en-US" dirty="0"/>
              <a:t>physical, emotional, or sexual abuse; bullying (including cyberbullying); neglect (including food insecurity); symptoms related to PTSD</a:t>
            </a:r>
          </a:p>
          <a:p>
            <a:pPr>
              <a:buFont typeface="Wingdings" panose="05000000000000000000" pitchFamily="2" charset="2"/>
              <a:buChar char="Ø"/>
            </a:pPr>
            <a:endParaRPr lang="en-US" sz="1000" dirty="0"/>
          </a:p>
          <a:p>
            <a:pPr marL="0" indent="0">
              <a:buNone/>
            </a:pPr>
            <a:r>
              <a:rPr lang="en-US" sz="2200" b="1" dirty="0">
                <a:effectLst>
                  <a:glow rad="63500">
                    <a:schemeClr val="accent2">
                      <a:satMod val="175000"/>
                      <a:alpha val="40000"/>
                    </a:schemeClr>
                  </a:glow>
                  <a:innerShdw blurRad="63500" dist="50800" dir="18900000">
                    <a:prstClr val="black">
                      <a:alpha val="50000"/>
                    </a:prstClr>
                  </a:innerShdw>
                </a:effectLst>
              </a:rPr>
              <a:t>Suicide risk assessment such as…</a:t>
            </a:r>
          </a:p>
          <a:p>
            <a:pPr>
              <a:buFont typeface="Wingdings" panose="05000000000000000000" pitchFamily="2" charset="2"/>
              <a:buChar char="Ø"/>
            </a:pPr>
            <a:r>
              <a:rPr lang="en-US" dirty="0"/>
              <a:t>suicide risk, including current suicidal ideas, plans, or intentions, prior suicidal plans or attempts, and the presence of non-suicidal self-injury</a:t>
            </a:r>
          </a:p>
        </p:txBody>
      </p:sp>
    </p:spTree>
    <p:extLst>
      <p:ext uri="{BB962C8B-B14F-4D97-AF65-F5344CB8AC3E}">
        <p14:creationId xmlns:p14="http://schemas.microsoft.com/office/powerpoint/2010/main" val="4152703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B79C9-CDBF-4888-807A-5C8DBE7A2BCF}"/>
              </a:ext>
            </a:extLst>
          </p:cNvPr>
          <p:cNvSpPr>
            <a:spLocks noGrp="1"/>
          </p:cNvSpPr>
          <p:nvPr>
            <p:ph type="title"/>
          </p:nvPr>
        </p:nvSpPr>
        <p:spPr/>
        <p:txBody>
          <a:bodyPr>
            <a:normAutofit fontScale="90000"/>
          </a:bodyPr>
          <a:lstStyle/>
          <a:p>
            <a:r>
              <a:rPr lang="en-US" dirty="0"/>
              <a:t>EATING DISORDERS: Initial Review of Systems</a:t>
            </a:r>
          </a:p>
        </p:txBody>
      </p:sp>
      <p:sp>
        <p:nvSpPr>
          <p:cNvPr id="3" name="Content Placeholder 2">
            <a:extLst>
              <a:ext uri="{FF2B5EF4-FFF2-40B4-BE49-F238E27FC236}">
                <a16:creationId xmlns:a16="http://schemas.microsoft.com/office/drawing/2014/main" id="{4511D0D8-9DF2-4FE9-9C06-96024E9827FD}"/>
              </a:ext>
            </a:extLst>
          </p:cNvPr>
          <p:cNvSpPr>
            <a:spLocks noGrp="1"/>
          </p:cNvSpPr>
          <p:nvPr>
            <p:ph sz="quarter" idx="13"/>
          </p:nvPr>
        </p:nvSpPr>
        <p:spPr/>
        <p:txBody>
          <a:bodyPr/>
          <a:lstStyle/>
          <a:p>
            <a:pPr marL="0" indent="0">
              <a:buNone/>
            </a:pPr>
            <a:r>
              <a:rPr lang="en-US" sz="2400" b="1" dirty="0">
                <a:effectLst>
                  <a:outerShdw blurRad="38100" dist="38100" dir="2700000" algn="tl">
                    <a:srgbClr val="000000">
                      <a:alpha val="43137"/>
                    </a:srgbClr>
                  </a:outerShdw>
                </a:effectLst>
              </a:rPr>
              <a:t>Statement 5 - APA recommends (1C) that the initial psychiatric evaluation of a patient with a possible eating disorder include a comprehensive review of systems.</a:t>
            </a:r>
            <a:br>
              <a:rPr lang="en-US" sz="2400" dirty="0"/>
            </a:br>
            <a:endParaRPr lang="en-US" sz="2400" dirty="0"/>
          </a:p>
          <a:p>
            <a:pPr marL="0" indent="0">
              <a:buNone/>
            </a:pPr>
            <a:r>
              <a:rPr lang="en-US" dirty="0"/>
              <a:t>Rationale: </a:t>
            </a:r>
          </a:p>
          <a:p>
            <a:r>
              <a:rPr lang="en-US" dirty="0"/>
              <a:t>Somatic symptoms are common in individuals with eating disorders.</a:t>
            </a:r>
          </a:p>
          <a:p>
            <a:r>
              <a:rPr lang="en-US" dirty="0"/>
              <a:t>Physical health complications of eating disorders often warrant additional intervention or monitoring.</a:t>
            </a:r>
          </a:p>
          <a:p>
            <a:endParaRPr lang="en-US" dirty="0"/>
          </a:p>
        </p:txBody>
      </p:sp>
    </p:spTree>
    <p:extLst>
      <p:ext uri="{BB962C8B-B14F-4D97-AF65-F5344CB8AC3E}">
        <p14:creationId xmlns:p14="http://schemas.microsoft.com/office/powerpoint/2010/main" val="14023555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5D36F-823D-4E31-918F-B9AA0C87D878}"/>
              </a:ext>
            </a:extLst>
          </p:cNvPr>
          <p:cNvSpPr>
            <a:spLocks noGrp="1"/>
          </p:cNvSpPr>
          <p:nvPr>
            <p:ph type="title"/>
          </p:nvPr>
        </p:nvSpPr>
        <p:spPr/>
        <p:txBody>
          <a:bodyPr>
            <a:normAutofit/>
          </a:bodyPr>
          <a:lstStyle/>
          <a:p>
            <a:r>
              <a:rPr lang="en-US" dirty="0"/>
              <a:t>EATING DISORDERS: Signs and symptoms</a:t>
            </a:r>
          </a:p>
        </p:txBody>
      </p:sp>
      <p:graphicFrame>
        <p:nvGraphicFramePr>
          <p:cNvPr id="4" name="Table 3" descr="Table shows symptoms and signs related to nutritional restriction in one column and those related to purging in next column. Symptoms and signs are organized by organ system. This slide include whole body and central nervous system signs and symptoms.">
            <a:extLst>
              <a:ext uri="{FF2B5EF4-FFF2-40B4-BE49-F238E27FC236}">
                <a16:creationId xmlns:a16="http://schemas.microsoft.com/office/drawing/2014/main" id="{B4491B79-E565-4928-A57B-5BE9F7622C6C}"/>
              </a:ext>
            </a:extLst>
          </p:cNvPr>
          <p:cNvGraphicFramePr>
            <a:graphicFrameLocks noGrp="1"/>
          </p:cNvGraphicFramePr>
          <p:nvPr>
            <p:extLst>
              <p:ext uri="{D42A27DB-BD31-4B8C-83A1-F6EECF244321}">
                <p14:modId xmlns:p14="http://schemas.microsoft.com/office/powerpoint/2010/main" val="1771816035"/>
              </p:ext>
            </p:extLst>
          </p:nvPr>
        </p:nvGraphicFramePr>
        <p:xfrm>
          <a:off x="155442" y="1098047"/>
          <a:ext cx="8844720" cy="4984792"/>
        </p:xfrm>
        <a:graphic>
          <a:graphicData uri="http://schemas.openxmlformats.org/drawingml/2006/table">
            <a:tbl>
              <a:tblPr firstRow="1" firstCol="1" bandRow="1">
                <a:tableStyleId>{5C22544A-7EE6-4342-B048-85BDC9FD1C3A}</a:tableStyleId>
              </a:tblPr>
              <a:tblGrid>
                <a:gridCol w="2388963">
                  <a:extLst>
                    <a:ext uri="{9D8B030D-6E8A-4147-A177-3AD203B41FA5}">
                      <a16:colId xmlns:a16="http://schemas.microsoft.com/office/drawing/2014/main" val="2339702505"/>
                    </a:ext>
                  </a:extLst>
                </a:gridCol>
                <a:gridCol w="3805024">
                  <a:extLst>
                    <a:ext uri="{9D8B030D-6E8A-4147-A177-3AD203B41FA5}">
                      <a16:colId xmlns:a16="http://schemas.microsoft.com/office/drawing/2014/main" val="746802200"/>
                    </a:ext>
                  </a:extLst>
                </a:gridCol>
                <a:gridCol w="2650733">
                  <a:extLst>
                    <a:ext uri="{9D8B030D-6E8A-4147-A177-3AD203B41FA5}">
                      <a16:colId xmlns:a16="http://schemas.microsoft.com/office/drawing/2014/main" val="1377418443"/>
                    </a:ext>
                  </a:extLst>
                </a:gridCol>
              </a:tblGrid>
              <a:tr h="175283">
                <a:tc>
                  <a:txBody>
                    <a:bodyPr/>
                    <a:lstStyle/>
                    <a:p>
                      <a:pPr marL="0" marR="0">
                        <a:spcBef>
                          <a:spcPts val="0"/>
                        </a:spcBef>
                        <a:spcAft>
                          <a:spcPts val="0"/>
                        </a:spcAft>
                      </a:pPr>
                      <a:r>
                        <a:rPr lang="en-US" sz="1800" dirty="0">
                          <a:effectLst/>
                        </a:rPr>
                        <a:t>Organ System</a:t>
                      </a:r>
                      <a:endParaRPr lang="en-US" sz="1800" i="1" dirty="0">
                        <a:effectLst/>
                        <a:latin typeface="Calibri" panose="020F0502020204030204" pitchFamily="34" charset="0"/>
                        <a:ea typeface="DengXian" panose="02010600030101010101" pitchFamily="2" charset="-122"/>
                        <a:cs typeface="Arial" panose="020B0604020202020204" pitchFamily="34" charset="0"/>
                      </a:endParaRPr>
                    </a:p>
                  </a:txBody>
                  <a:tcPr marL="31724" marR="31724" marT="0" marB="0" anchor="b"/>
                </a:tc>
                <a:tc>
                  <a:txBody>
                    <a:bodyPr/>
                    <a:lstStyle/>
                    <a:p>
                      <a:pPr marL="0" marR="0">
                        <a:spcBef>
                          <a:spcPts val="0"/>
                        </a:spcBef>
                        <a:spcAft>
                          <a:spcPts val="0"/>
                        </a:spcAft>
                      </a:pPr>
                      <a:r>
                        <a:rPr lang="en-US" sz="1800" dirty="0">
                          <a:effectLst/>
                        </a:rPr>
                        <a:t>Symptom/</a:t>
                      </a:r>
                      <a:r>
                        <a:rPr lang="en-US" sz="1800" i="1" dirty="0">
                          <a:effectLst/>
                        </a:rPr>
                        <a:t>Sign</a:t>
                      </a:r>
                    </a:p>
                    <a:p>
                      <a:pPr marL="0" marR="0">
                        <a:spcBef>
                          <a:spcPts val="0"/>
                        </a:spcBef>
                        <a:spcAft>
                          <a:spcPts val="0"/>
                        </a:spcAft>
                      </a:pPr>
                      <a:r>
                        <a:rPr lang="en-US" sz="1800" dirty="0">
                          <a:effectLst/>
                        </a:rPr>
                        <a:t>Related to nutritional restriction</a:t>
                      </a:r>
                      <a:endParaRPr lang="en-US" sz="1800" dirty="0">
                        <a:effectLst/>
                        <a:latin typeface="Calibri" panose="020F0502020204030204" pitchFamily="34" charset="0"/>
                        <a:ea typeface="DengXian" panose="02010600030101010101" pitchFamily="2" charset="-122"/>
                        <a:cs typeface="Arial" panose="020B0604020202020204" pitchFamily="34" charset="0"/>
                      </a:endParaRPr>
                    </a:p>
                  </a:txBody>
                  <a:tcPr marL="31724" marR="31724" marT="0" marB="0" anchor="b"/>
                </a:tc>
                <a:tc>
                  <a:txBody>
                    <a:bodyPr/>
                    <a:lstStyle/>
                    <a:p>
                      <a:pPr marL="0" marR="0">
                        <a:spcBef>
                          <a:spcPts val="0"/>
                        </a:spcBef>
                        <a:spcAft>
                          <a:spcPts val="0"/>
                        </a:spcAft>
                      </a:pPr>
                      <a:r>
                        <a:rPr lang="en-US" sz="1800" dirty="0">
                          <a:effectLst/>
                        </a:rPr>
                        <a:t>Symptom/</a:t>
                      </a:r>
                      <a:r>
                        <a:rPr lang="en-US" sz="1800" i="1" dirty="0">
                          <a:effectLst/>
                        </a:rPr>
                        <a:t>Sign</a:t>
                      </a:r>
                    </a:p>
                    <a:p>
                      <a:pPr marL="0" marR="0">
                        <a:spcBef>
                          <a:spcPts val="0"/>
                        </a:spcBef>
                        <a:spcAft>
                          <a:spcPts val="0"/>
                        </a:spcAft>
                      </a:pPr>
                      <a:r>
                        <a:rPr lang="en-US" sz="1800" dirty="0">
                          <a:effectLst/>
                        </a:rPr>
                        <a:t>Related to purging</a:t>
                      </a:r>
                      <a:endParaRPr lang="en-US" sz="1800" dirty="0">
                        <a:effectLst/>
                        <a:latin typeface="Calibri" panose="020F0502020204030204" pitchFamily="34" charset="0"/>
                        <a:ea typeface="DengXian" panose="02010600030101010101" pitchFamily="2" charset="-122"/>
                        <a:cs typeface="Arial" panose="020B0604020202020204" pitchFamily="34" charset="0"/>
                      </a:endParaRPr>
                    </a:p>
                  </a:txBody>
                  <a:tcPr marL="31724" marR="31724" marT="0" marB="0" anchor="b"/>
                </a:tc>
                <a:extLst>
                  <a:ext uri="{0D108BD9-81ED-4DB2-BD59-A6C34878D82A}">
                    <a16:rowId xmlns:a16="http://schemas.microsoft.com/office/drawing/2014/main" val="179042340"/>
                  </a:ext>
                </a:extLst>
              </a:tr>
              <a:tr h="189462">
                <a:tc>
                  <a:txBody>
                    <a:bodyPr/>
                    <a:lstStyle/>
                    <a:p>
                      <a:pPr marL="0" marR="0">
                        <a:spcBef>
                          <a:spcPts val="0"/>
                        </a:spcBef>
                        <a:spcAft>
                          <a:spcPts val="0"/>
                        </a:spcAft>
                      </a:pPr>
                      <a:r>
                        <a:rPr lang="en-US" sz="1800">
                          <a:effectLst/>
                        </a:rPr>
                        <a:t>Whole body</a:t>
                      </a:r>
                      <a:endParaRPr lang="en-US" sz="1800">
                        <a:effectLst/>
                        <a:latin typeface="Calibri" panose="020F0502020204030204" pitchFamily="34" charset="0"/>
                        <a:ea typeface="DengXian" panose="02010600030101010101" pitchFamily="2" charset="-122"/>
                        <a:cs typeface="Arial" panose="020B0604020202020204" pitchFamily="34" charset="0"/>
                      </a:endParaRPr>
                    </a:p>
                  </a:txBody>
                  <a:tcPr marL="31724" marR="31724" marT="0" marB="0" anchor="b"/>
                </a:tc>
                <a:tc>
                  <a:txBody>
                    <a:bodyPr/>
                    <a:lstStyle/>
                    <a:p>
                      <a:pPr marL="0" marR="0">
                        <a:spcBef>
                          <a:spcPts val="0"/>
                        </a:spcBef>
                        <a:spcAft>
                          <a:spcPts val="0"/>
                        </a:spcAft>
                      </a:pPr>
                      <a:r>
                        <a:rPr lang="en-US" sz="1800" i="1" dirty="0">
                          <a:effectLst/>
                        </a:rPr>
                        <a:t>Low body weight, cachexia</a:t>
                      </a:r>
                      <a:endParaRPr lang="en-US" sz="1800" i="1" dirty="0">
                        <a:effectLst/>
                        <a:latin typeface="Calibri" panose="020F0502020204030204" pitchFamily="34" charset="0"/>
                        <a:ea typeface="DengXian" panose="02010600030101010101" pitchFamily="2" charset="-122"/>
                        <a:cs typeface="Arial" panose="020B0604020202020204" pitchFamily="34" charset="0"/>
                      </a:endParaRPr>
                    </a:p>
                  </a:txBody>
                  <a:tcPr marL="31724" marR="31724" marT="0" marB="0" anchor="b"/>
                </a:tc>
                <a:tc>
                  <a:txBody>
                    <a:bodyPr/>
                    <a:lstStyle/>
                    <a:p>
                      <a:endParaRPr lang="en-US" sz="1800">
                        <a:effectLst/>
                        <a:latin typeface="Calibri" panose="020F0502020204030204" pitchFamily="34" charset="0"/>
                        <a:cs typeface="Arial" panose="020B0604020202020204" pitchFamily="34" charset="0"/>
                      </a:endParaRPr>
                    </a:p>
                  </a:txBody>
                  <a:tcPr marL="31724" marR="31724" marT="0" marB="0" anchor="b"/>
                </a:tc>
                <a:extLst>
                  <a:ext uri="{0D108BD9-81ED-4DB2-BD59-A6C34878D82A}">
                    <a16:rowId xmlns:a16="http://schemas.microsoft.com/office/drawing/2014/main" val="2486784843"/>
                  </a:ext>
                </a:extLst>
              </a:tr>
              <a:tr h="189462">
                <a:tc>
                  <a:txBody>
                    <a:bodyPr/>
                    <a:lstStyle/>
                    <a:p>
                      <a:pPr marL="0" marR="0">
                        <a:spcBef>
                          <a:spcPts val="0"/>
                        </a:spcBef>
                        <a:spcAft>
                          <a:spcPts val="0"/>
                        </a:spcAft>
                      </a:pPr>
                      <a:r>
                        <a:rPr lang="en-US" sz="1800" dirty="0">
                          <a:effectLst/>
                        </a:rPr>
                        <a:t>Whole body</a:t>
                      </a:r>
                      <a:endParaRPr lang="en-US" sz="1800" dirty="0">
                        <a:effectLst/>
                        <a:latin typeface="Calibri" panose="020F0502020204030204" pitchFamily="34" charset="0"/>
                        <a:ea typeface="DengXian" panose="02010600030101010101" pitchFamily="2" charset="-122"/>
                        <a:cs typeface="Arial" panose="020B0604020202020204" pitchFamily="34" charset="0"/>
                      </a:endParaRPr>
                    </a:p>
                  </a:txBody>
                  <a:tcPr marL="31724" marR="31724" marT="0" marB="0" anchor="b"/>
                </a:tc>
                <a:tc>
                  <a:txBody>
                    <a:bodyPr/>
                    <a:lstStyle/>
                    <a:p>
                      <a:pPr marL="0" marR="0">
                        <a:spcBef>
                          <a:spcPts val="0"/>
                        </a:spcBef>
                        <a:spcAft>
                          <a:spcPts val="0"/>
                        </a:spcAft>
                      </a:pPr>
                      <a:r>
                        <a:rPr lang="en-US" sz="1800" dirty="0">
                          <a:effectLst/>
                        </a:rPr>
                        <a:t>Fatigue</a:t>
                      </a:r>
                      <a:endParaRPr lang="en-US" sz="1800" dirty="0">
                        <a:effectLst/>
                        <a:latin typeface="Calibri" panose="020F0502020204030204" pitchFamily="34" charset="0"/>
                        <a:ea typeface="DengXian" panose="02010600030101010101" pitchFamily="2" charset="-122"/>
                        <a:cs typeface="Arial" panose="020B0604020202020204" pitchFamily="34" charset="0"/>
                      </a:endParaRPr>
                    </a:p>
                  </a:txBody>
                  <a:tcPr marL="31724" marR="31724" marT="0" marB="0" anchor="b"/>
                </a:tc>
                <a:tc>
                  <a:txBody>
                    <a:bodyPr/>
                    <a:lstStyle/>
                    <a:p>
                      <a:endParaRPr lang="en-US" sz="1800">
                        <a:effectLst/>
                        <a:latin typeface="Calibri" panose="020F0502020204030204" pitchFamily="34" charset="0"/>
                        <a:cs typeface="Arial" panose="020B0604020202020204" pitchFamily="34" charset="0"/>
                      </a:endParaRPr>
                    </a:p>
                  </a:txBody>
                  <a:tcPr marL="31724" marR="31724" marT="0" marB="0" anchor="b"/>
                </a:tc>
                <a:extLst>
                  <a:ext uri="{0D108BD9-81ED-4DB2-BD59-A6C34878D82A}">
                    <a16:rowId xmlns:a16="http://schemas.microsoft.com/office/drawing/2014/main" val="1285780710"/>
                  </a:ext>
                </a:extLst>
              </a:tr>
              <a:tr h="175283">
                <a:tc>
                  <a:txBody>
                    <a:bodyPr/>
                    <a:lstStyle/>
                    <a:p>
                      <a:pPr marL="0" marR="0">
                        <a:spcBef>
                          <a:spcPts val="0"/>
                        </a:spcBef>
                        <a:spcAft>
                          <a:spcPts val="0"/>
                        </a:spcAft>
                      </a:pPr>
                      <a:r>
                        <a:rPr lang="en-US" sz="1800">
                          <a:effectLst/>
                        </a:rPr>
                        <a:t>Whole body</a:t>
                      </a:r>
                      <a:endParaRPr lang="en-US" sz="1800">
                        <a:effectLst/>
                        <a:latin typeface="Calibri" panose="020F0502020204030204" pitchFamily="34" charset="0"/>
                        <a:ea typeface="DengXian" panose="02010600030101010101" pitchFamily="2" charset="-122"/>
                        <a:cs typeface="Arial" panose="020B0604020202020204" pitchFamily="34" charset="0"/>
                      </a:endParaRPr>
                    </a:p>
                  </a:txBody>
                  <a:tcPr marL="31724" marR="31724" marT="0" marB="0" anchor="b"/>
                </a:tc>
                <a:tc>
                  <a:txBody>
                    <a:bodyPr/>
                    <a:lstStyle/>
                    <a:p>
                      <a:pPr marL="0" marR="0">
                        <a:spcBef>
                          <a:spcPts val="0"/>
                        </a:spcBef>
                        <a:spcAft>
                          <a:spcPts val="0"/>
                        </a:spcAft>
                      </a:pPr>
                      <a:r>
                        <a:rPr lang="en-US" sz="1800" i="1" dirty="0">
                          <a:effectLst/>
                        </a:rPr>
                        <a:t>Weakness</a:t>
                      </a:r>
                      <a:endParaRPr lang="en-US" sz="1800" i="1" dirty="0">
                        <a:effectLst/>
                        <a:latin typeface="Calibri" panose="020F0502020204030204" pitchFamily="34" charset="0"/>
                        <a:ea typeface="DengXian" panose="02010600030101010101" pitchFamily="2" charset="-122"/>
                        <a:cs typeface="Arial" panose="020B0604020202020204" pitchFamily="34" charset="0"/>
                      </a:endParaRPr>
                    </a:p>
                  </a:txBody>
                  <a:tcPr marL="31724" marR="31724" marT="0" marB="0" anchor="b"/>
                </a:tc>
                <a:tc>
                  <a:txBody>
                    <a:bodyPr/>
                    <a:lstStyle/>
                    <a:p>
                      <a:pPr marL="0" marR="0">
                        <a:spcBef>
                          <a:spcPts val="0"/>
                        </a:spcBef>
                        <a:spcAft>
                          <a:spcPts val="0"/>
                        </a:spcAft>
                      </a:pPr>
                      <a:r>
                        <a:rPr lang="en-US" sz="1800" i="1" dirty="0">
                          <a:effectLst/>
                        </a:rPr>
                        <a:t>Weakness</a:t>
                      </a:r>
                      <a:endParaRPr lang="en-US" sz="1800" i="1" dirty="0">
                        <a:effectLst/>
                        <a:latin typeface="Calibri" panose="020F0502020204030204" pitchFamily="34" charset="0"/>
                        <a:ea typeface="DengXian" panose="02010600030101010101" pitchFamily="2" charset="-122"/>
                        <a:cs typeface="Arial" panose="020B0604020202020204" pitchFamily="34" charset="0"/>
                      </a:endParaRPr>
                    </a:p>
                  </a:txBody>
                  <a:tcPr marL="31724" marR="31724" marT="0" marB="0" anchor="b"/>
                </a:tc>
                <a:extLst>
                  <a:ext uri="{0D108BD9-81ED-4DB2-BD59-A6C34878D82A}">
                    <a16:rowId xmlns:a16="http://schemas.microsoft.com/office/drawing/2014/main" val="371601363"/>
                  </a:ext>
                </a:extLst>
              </a:tr>
              <a:tr h="189462">
                <a:tc>
                  <a:txBody>
                    <a:bodyPr/>
                    <a:lstStyle/>
                    <a:p>
                      <a:pPr marL="0" marR="0">
                        <a:spcBef>
                          <a:spcPts val="0"/>
                        </a:spcBef>
                        <a:spcAft>
                          <a:spcPts val="0"/>
                        </a:spcAft>
                      </a:pPr>
                      <a:r>
                        <a:rPr lang="en-US" sz="1800">
                          <a:effectLst/>
                        </a:rPr>
                        <a:t>Whole body</a:t>
                      </a:r>
                      <a:endParaRPr lang="en-US" sz="1800">
                        <a:effectLst/>
                        <a:latin typeface="Calibri" panose="020F0502020204030204" pitchFamily="34" charset="0"/>
                        <a:ea typeface="DengXian" panose="02010600030101010101" pitchFamily="2" charset="-122"/>
                        <a:cs typeface="Arial" panose="020B0604020202020204" pitchFamily="34" charset="0"/>
                      </a:endParaRPr>
                    </a:p>
                  </a:txBody>
                  <a:tcPr marL="31724" marR="31724" marT="0" marB="0" anchor="b"/>
                </a:tc>
                <a:tc>
                  <a:txBody>
                    <a:bodyPr/>
                    <a:lstStyle/>
                    <a:p>
                      <a:pPr marL="0" marR="0">
                        <a:spcBef>
                          <a:spcPts val="0"/>
                        </a:spcBef>
                        <a:spcAft>
                          <a:spcPts val="0"/>
                        </a:spcAft>
                      </a:pPr>
                      <a:r>
                        <a:rPr lang="en-US" sz="1800" i="1" dirty="0">
                          <a:effectLst/>
                        </a:rPr>
                        <a:t>Dehydration</a:t>
                      </a:r>
                      <a:endParaRPr lang="en-US" sz="1800" i="1" dirty="0">
                        <a:effectLst/>
                        <a:latin typeface="Calibri" panose="020F0502020204030204" pitchFamily="34" charset="0"/>
                        <a:ea typeface="DengXian" panose="02010600030101010101" pitchFamily="2" charset="-122"/>
                        <a:cs typeface="Arial" panose="020B0604020202020204" pitchFamily="34" charset="0"/>
                      </a:endParaRPr>
                    </a:p>
                  </a:txBody>
                  <a:tcPr marL="31724" marR="31724" marT="0" marB="0" anchor="b"/>
                </a:tc>
                <a:tc>
                  <a:txBody>
                    <a:bodyPr/>
                    <a:lstStyle/>
                    <a:p>
                      <a:endParaRPr lang="en-US" sz="1800" dirty="0">
                        <a:effectLst/>
                        <a:latin typeface="Calibri" panose="020F0502020204030204" pitchFamily="34" charset="0"/>
                        <a:cs typeface="Arial" panose="020B0604020202020204" pitchFamily="34" charset="0"/>
                      </a:endParaRPr>
                    </a:p>
                  </a:txBody>
                  <a:tcPr marL="31724" marR="31724" marT="0" marB="0" anchor="b"/>
                </a:tc>
                <a:extLst>
                  <a:ext uri="{0D108BD9-81ED-4DB2-BD59-A6C34878D82A}">
                    <a16:rowId xmlns:a16="http://schemas.microsoft.com/office/drawing/2014/main" val="1684206731"/>
                  </a:ext>
                </a:extLst>
              </a:tr>
              <a:tr h="321352">
                <a:tc>
                  <a:txBody>
                    <a:bodyPr/>
                    <a:lstStyle/>
                    <a:p>
                      <a:pPr marL="0" marR="0">
                        <a:spcBef>
                          <a:spcPts val="0"/>
                        </a:spcBef>
                        <a:spcAft>
                          <a:spcPts val="0"/>
                        </a:spcAft>
                      </a:pPr>
                      <a:r>
                        <a:rPr lang="en-US" sz="1800" dirty="0">
                          <a:effectLst/>
                        </a:rPr>
                        <a:t>Whole body</a:t>
                      </a:r>
                      <a:endParaRPr lang="en-US" sz="1800" dirty="0">
                        <a:effectLst/>
                        <a:latin typeface="Calibri" panose="020F0502020204030204" pitchFamily="34" charset="0"/>
                        <a:ea typeface="DengXian" panose="02010600030101010101" pitchFamily="2" charset="-122"/>
                        <a:cs typeface="Arial" panose="020B0604020202020204" pitchFamily="34" charset="0"/>
                      </a:endParaRPr>
                    </a:p>
                  </a:txBody>
                  <a:tcPr marL="31724" marR="31724" marT="0" marB="0" anchor="b"/>
                </a:tc>
                <a:tc>
                  <a:txBody>
                    <a:bodyPr/>
                    <a:lstStyle/>
                    <a:p>
                      <a:pPr marL="0" marR="0">
                        <a:spcBef>
                          <a:spcPts val="0"/>
                        </a:spcBef>
                        <a:spcAft>
                          <a:spcPts val="0"/>
                        </a:spcAft>
                      </a:pPr>
                      <a:r>
                        <a:rPr lang="en-US" sz="1800" dirty="0">
                          <a:effectLst/>
                        </a:rPr>
                        <a:t>Cold intolerance, </a:t>
                      </a:r>
                      <a:r>
                        <a:rPr lang="en-US" sz="1800" i="1" dirty="0">
                          <a:effectLst/>
                        </a:rPr>
                        <a:t>low body temperature</a:t>
                      </a:r>
                      <a:endParaRPr lang="en-US" sz="1800" i="1" dirty="0">
                        <a:effectLst/>
                        <a:latin typeface="Calibri" panose="020F0502020204030204" pitchFamily="34" charset="0"/>
                        <a:ea typeface="DengXian" panose="02010600030101010101" pitchFamily="2" charset="-122"/>
                        <a:cs typeface="Arial" panose="020B0604020202020204" pitchFamily="34" charset="0"/>
                      </a:endParaRPr>
                    </a:p>
                  </a:txBody>
                  <a:tcPr marL="31724" marR="31724" marT="0" marB="0" anchor="b"/>
                </a:tc>
                <a:tc>
                  <a:txBody>
                    <a:bodyPr/>
                    <a:lstStyle/>
                    <a:p>
                      <a:endParaRPr lang="en-US" sz="1800" dirty="0">
                        <a:effectLst/>
                        <a:latin typeface="Calibri" panose="020F0502020204030204" pitchFamily="34" charset="0"/>
                        <a:cs typeface="Arial" panose="020B0604020202020204" pitchFamily="34" charset="0"/>
                      </a:endParaRPr>
                    </a:p>
                  </a:txBody>
                  <a:tcPr marL="31724" marR="31724" marT="0" marB="0" anchor="b"/>
                </a:tc>
                <a:extLst>
                  <a:ext uri="{0D108BD9-81ED-4DB2-BD59-A6C34878D82A}">
                    <a16:rowId xmlns:a16="http://schemas.microsoft.com/office/drawing/2014/main" val="1169890157"/>
                  </a:ext>
                </a:extLst>
              </a:tr>
              <a:tr h="17528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rPr>
                        <a:t>Whole body</a:t>
                      </a:r>
                      <a:endParaRPr lang="en-US" sz="1800" dirty="0">
                        <a:effectLst/>
                        <a:latin typeface="Calibri" panose="020F0502020204030204" pitchFamily="34" charset="0"/>
                        <a:ea typeface="DengXian" panose="02010600030101010101" pitchFamily="2" charset="-122"/>
                        <a:cs typeface="Arial" panose="020B0604020202020204" pitchFamily="34" charset="0"/>
                      </a:endParaRPr>
                    </a:p>
                  </a:txBody>
                  <a:tcPr marL="31724" marR="31724" marT="0" marB="0" anchor="b"/>
                </a:tc>
                <a:tc>
                  <a:txBody>
                    <a:bodyPr/>
                    <a:lstStyle/>
                    <a:p>
                      <a:pPr marL="0" marR="0">
                        <a:spcBef>
                          <a:spcPts val="0"/>
                        </a:spcBef>
                        <a:spcAft>
                          <a:spcPts val="0"/>
                        </a:spcAft>
                      </a:pPr>
                      <a:r>
                        <a:rPr lang="en-US" sz="1800" dirty="0">
                          <a:effectLst/>
                          <a:latin typeface="Calibri" panose="020F0502020204030204" pitchFamily="34" charset="0"/>
                          <a:ea typeface="DengXian" panose="02010600030101010101" pitchFamily="2" charset="-122"/>
                          <a:cs typeface="Arial" panose="020B0604020202020204" pitchFamily="34" charset="0"/>
                        </a:rPr>
                        <a:t>Hot flashes, sweating</a:t>
                      </a:r>
                    </a:p>
                  </a:txBody>
                  <a:tcPr marL="31724" marR="31724" marT="0" marB="0" anchor="b"/>
                </a:tc>
                <a:tc>
                  <a:txBody>
                    <a:bodyPr/>
                    <a:lstStyle/>
                    <a:p>
                      <a:pPr marL="0" marR="0">
                        <a:spcBef>
                          <a:spcPts val="0"/>
                        </a:spcBef>
                        <a:spcAft>
                          <a:spcPts val="0"/>
                        </a:spcAft>
                      </a:pPr>
                      <a:endParaRPr lang="en-US" sz="1800" dirty="0">
                        <a:effectLst/>
                        <a:latin typeface="Calibri" panose="020F0502020204030204" pitchFamily="34" charset="0"/>
                        <a:ea typeface="DengXian" panose="02010600030101010101" pitchFamily="2" charset="-122"/>
                        <a:cs typeface="Arial" panose="020B0604020202020204" pitchFamily="34" charset="0"/>
                      </a:endParaRPr>
                    </a:p>
                  </a:txBody>
                  <a:tcPr marL="31724" marR="31724" marT="0" marB="0" anchor="b"/>
                </a:tc>
                <a:extLst>
                  <a:ext uri="{0D108BD9-81ED-4DB2-BD59-A6C34878D82A}">
                    <a16:rowId xmlns:a16="http://schemas.microsoft.com/office/drawing/2014/main" val="304301822"/>
                  </a:ext>
                </a:extLst>
              </a:tr>
              <a:tr h="175283">
                <a:tc>
                  <a:txBody>
                    <a:bodyPr/>
                    <a:lstStyle/>
                    <a:p>
                      <a:pPr marL="0" marR="0">
                        <a:spcBef>
                          <a:spcPts val="0"/>
                        </a:spcBef>
                        <a:spcAft>
                          <a:spcPts val="0"/>
                        </a:spcAft>
                      </a:pPr>
                      <a:r>
                        <a:rPr lang="en-US" sz="1800" dirty="0">
                          <a:effectLst/>
                        </a:rPr>
                        <a:t>Central nervous system</a:t>
                      </a:r>
                      <a:endParaRPr lang="en-US" sz="1800" dirty="0">
                        <a:effectLst/>
                        <a:latin typeface="Calibri" panose="020F0502020204030204" pitchFamily="34" charset="0"/>
                        <a:ea typeface="DengXian" panose="02010600030101010101" pitchFamily="2" charset="-122"/>
                        <a:cs typeface="Arial" panose="020B0604020202020204" pitchFamily="34" charset="0"/>
                      </a:endParaRPr>
                    </a:p>
                  </a:txBody>
                  <a:tcPr marL="31724" marR="31724" marT="0" marB="0" anchor="b"/>
                </a:tc>
                <a:tc>
                  <a:txBody>
                    <a:bodyPr/>
                    <a:lstStyle/>
                    <a:p>
                      <a:pPr marL="0" marR="0">
                        <a:spcBef>
                          <a:spcPts val="0"/>
                        </a:spcBef>
                        <a:spcAft>
                          <a:spcPts val="0"/>
                        </a:spcAft>
                      </a:pPr>
                      <a:r>
                        <a:rPr lang="en-US" sz="1800" dirty="0">
                          <a:effectLst/>
                        </a:rPr>
                        <a:t>Anxiety, depression, or irritability</a:t>
                      </a:r>
                      <a:endParaRPr lang="en-US" sz="1800" dirty="0">
                        <a:effectLst/>
                        <a:latin typeface="Calibri" panose="020F0502020204030204" pitchFamily="34" charset="0"/>
                        <a:ea typeface="DengXian" panose="02010600030101010101" pitchFamily="2" charset="-122"/>
                        <a:cs typeface="Arial" panose="020B0604020202020204" pitchFamily="34" charset="0"/>
                      </a:endParaRPr>
                    </a:p>
                  </a:txBody>
                  <a:tcPr marL="31724" marR="31724" marT="0" marB="0" anchor="b"/>
                </a:tc>
                <a:tc>
                  <a:txBody>
                    <a:bodyPr/>
                    <a:lstStyle/>
                    <a:p>
                      <a:pPr marL="0" marR="0">
                        <a:spcBef>
                          <a:spcPts val="0"/>
                        </a:spcBef>
                        <a:spcAft>
                          <a:spcPts val="0"/>
                        </a:spcAft>
                      </a:pPr>
                      <a:r>
                        <a:rPr lang="en-US" sz="1800" dirty="0">
                          <a:effectLst/>
                        </a:rPr>
                        <a:t>Anxiety, depression, or irritability</a:t>
                      </a:r>
                      <a:endParaRPr lang="en-US" sz="1800" dirty="0">
                        <a:effectLst/>
                        <a:latin typeface="Calibri" panose="020F0502020204030204" pitchFamily="34" charset="0"/>
                        <a:ea typeface="DengXian" panose="02010600030101010101" pitchFamily="2" charset="-122"/>
                        <a:cs typeface="Arial" panose="020B0604020202020204" pitchFamily="34" charset="0"/>
                      </a:endParaRPr>
                    </a:p>
                  </a:txBody>
                  <a:tcPr marL="31724" marR="31724" marT="0" marB="0" anchor="b"/>
                </a:tc>
                <a:extLst>
                  <a:ext uri="{0D108BD9-81ED-4DB2-BD59-A6C34878D82A}">
                    <a16:rowId xmlns:a16="http://schemas.microsoft.com/office/drawing/2014/main" val="3018872899"/>
                  </a:ext>
                </a:extLst>
              </a:tr>
              <a:tr h="175283">
                <a:tc>
                  <a:txBody>
                    <a:bodyPr/>
                    <a:lstStyle/>
                    <a:p>
                      <a:pPr marL="0" marR="0">
                        <a:spcBef>
                          <a:spcPts val="0"/>
                        </a:spcBef>
                        <a:spcAft>
                          <a:spcPts val="0"/>
                        </a:spcAft>
                      </a:pPr>
                      <a:r>
                        <a:rPr lang="en-US" sz="1800">
                          <a:effectLst/>
                        </a:rPr>
                        <a:t>Central nervous system</a:t>
                      </a:r>
                      <a:endParaRPr lang="en-US" sz="1800">
                        <a:effectLst/>
                        <a:latin typeface="Calibri" panose="020F0502020204030204" pitchFamily="34" charset="0"/>
                        <a:ea typeface="DengXian" panose="02010600030101010101" pitchFamily="2" charset="-122"/>
                        <a:cs typeface="Arial" panose="020B0604020202020204" pitchFamily="34" charset="0"/>
                      </a:endParaRPr>
                    </a:p>
                  </a:txBody>
                  <a:tcPr marL="31724" marR="31724" marT="0" marB="0" anchor="b"/>
                </a:tc>
                <a:tc>
                  <a:txBody>
                    <a:bodyPr/>
                    <a:lstStyle/>
                    <a:p>
                      <a:pPr marL="0" marR="0">
                        <a:spcBef>
                          <a:spcPts val="0"/>
                        </a:spcBef>
                        <a:spcAft>
                          <a:spcPts val="0"/>
                        </a:spcAft>
                      </a:pPr>
                      <a:r>
                        <a:rPr lang="en-US" sz="1800">
                          <a:effectLst/>
                        </a:rPr>
                        <a:t>Apathy</a:t>
                      </a:r>
                      <a:endParaRPr lang="en-US" sz="1800">
                        <a:effectLst/>
                        <a:latin typeface="Calibri" panose="020F0502020204030204" pitchFamily="34" charset="0"/>
                        <a:ea typeface="DengXian" panose="02010600030101010101" pitchFamily="2" charset="-122"/>
                        <a:cs typeface="Arial" panose="020B0604020202020204" pitchFamily="34" charset="0"/>
                      </a:endParaRPr>
                    </a:p>
                  </a:txBody>
                  <a:tcPr marL="31724" marR="31724" marT="0" marB="0" anchor="b"/>
                </a:tc>
                <a:tc>
                  <a:txBody>
                    <a:bodyPr/>
                    <a:lstStyle/>
                    <a:p>
                      <a:pPr marL="0" marR="0">
                        <a:spcBef>
                          <a:spcPts val="0"/>
                        </a:spcBef>
                        <a:spcAft>
                          <a:spcPts val="0"/>
                        </a:spcAft>
                      </a:pPr>
                      <a:r>
                        <a:rPr lang="en-US" sz="1800">
                          <a:effectLst/>
                        </a:rPr>
                        <a:t>Apathy</a:t>
                      </a:r>
                      <a:endParaRPr lang="en-US" sz="1800">
                        <a:effectLst/>
                        <a:latin typeface="Calibri" panose="020F0502020204030204" pitchFamily="34" charset="0"/>
                        <a:ea typeface="DengXian" panose="02010600030101010101" pitchFamily="2" charset="-122"/>
                        <a:cs typeface="Arial" panose="020B0604020202020204" pitchFamily="34" charset="0"/>
                      </a:endParaRPr>
                    </a:p>
                  </a:txBody>
                  <a:tcPr marL="31724" marR="31724" marT="0" marB="0" anchor="b"/>
                </a:tc>
                <a:extLst>
                  <a:ext uri="{0D108BD9-81ED-4DB2-BD59-A6C34878D82A}">
                    <a16:rowId xmlns:a16="http://schemas.microsoft.com/office/drawing/2014/main" val="2670914508"/>
                  </a:ext>
                </a:extLst>
              </a:tr>
              <a:tr h="175283">
                <a:tc>
                  <a:txBody>
                    <a:bodyPr/>
                    <a:lstStyle/>
                    <a:p>
                      <a:pPr marL="0" marR="0">
                        <a:spcBef>
                          <a:spcPts val="0"/>
                        </a:spcBef>
                        <a:spcAft>
                          <a:spcPts val="0"/>
                        </a:spcAft>
                      </a:pPr>
                      <a:r>
                        <a:rPr lang="en-US" sz="1800">
                          <a:effectLst/>
                        </a:rPr>
                        <a:t>Central nervous system</a:t>
                      </a:r>
                      <a:endParaRPr lang="en-US" sz="1800">
                        <a:effectLst/>
                        <a:latin typeface="Calibri" panose="020F0502020204030204" pitchFamily="34" charset="0"/>
                        <a:ea typeface="DengXian" panose="02010600030101010101" pitchFamily="2" charset="-122"/>
                        <a:cs typeface="Arial" panose="020B0604020202020204" pitchFamily="34" charset="0"/>
                      </a:endParaRPr>
                    </a:p>
                  </a:txBody>
                  <a:tcPr marL="31724" marR="31724" marT="0" marB="0" anchor="b"/>
                </a:tc>
                <a:tc>
                  <a:txBody>
                    <a:bodyPr/>
                    <a:lstStyle/>
                    <a:p>
                      <a:pPr marL="0" marR="0">
                        <a:spcBef>
                          <a:spcPts val="0"/>
                        </a:spcBef>
                        <a:spcAft>
                          <a:spcPts val="0"/>
                        </a:spcAft>
                      </a:pPr>
                      <a:r>
                        <a:rPr lang="en-US" sz="1800">
                          <a:effectLst/>
                        </a:rPr>
                        <a:t>Poor concentration</a:t>
                      </a:r>
                      <a:endParaRPr lang="en-US" sz="1800">
                        <a:effectLst/>
                        <a:latin typeface="Calibri" panose="020F0502020204030204" pitchFamily="34" charset="0"/>
                        <a:ea typeface="DengXian" panose="02010600030101010101" pitchFamily="2" charset="-122"/>
                        <a:cs typeface="Arial" panose="020B0604020202020204" pitchFamily="34" charset="0"/>
                      </a:endParaRPr>
                    </a:p>
                  </a:txBody>
                  <a:tcPr marL="31724" marR="31724" marT="0" marB="0" anchor="b"/>
                </a:tc>
                <a:tc>
                  <a:txBody>
                    <a:bodyPr/>
                    <a:lstStyle/>
                    <a:p>
                      <a:pPr marL="0" marR="0">
                        <a:spcBef>
                          <a:spcPts val="0"/>
                        </a:spcBef>
                        <a:spcAft>
                          <a:spcPts val="0"/>
                        </a:spcAft>
                      </a:pPr>
                      <a:r>
                        <a:rPr lang="en-US" sz="1800" dirty="0">
                          <a:effectLst/>
                        </a:rPr>
                        <a:t>Poor concentration</a:t>
                      </a:r>
                      <a:endParaRPr lang="en-US" sz="1800" dirty="0">
                        <a:effectLst/>
                        <a:latin typeface="Calibri" panose="020F0502020204030204" pitchFamily="34" charset="0"/>
                        <a:ea typeface="DengXian" panose="02010600030101010101" pitchFamily="2" charset="-122"/>
                        <a:cs typeface="Arial" panose="020B0604020202020204" pitchFamily="34" charset="0"/>
                      </a:endParaRPr>
                    </a:p>
                  </a:txBody>
                  <a:tcPr marL="31724" marR="31724" marT="0" marB="0" anchor="b"/>
                </a:tc>
                <a:extLst>
                  <a:ext uri="{0D108BD9-81ED-4DB2-BD59-A6C34878D82A}">
                    <a16:rowId xmlns:a16="http://schemas.microsoft.com/office/drawing/2014/main" val="410283755"/>
                  </a:ext>
                </a:extLst>
              </a:tr>
              <a:tr h="175283">
                <a:tc>
                  <a:txBody>
                    <a:bodyPr/>
                    <a:lstStyle/>
                    <a:p>
                      <a:pPr marL="0" marR="0">
                        <a:spcBef>
                          <a:spcPts val="0"/>
                        </a:spcBef>
                        <a:spcAft>
                          <a:spcPts val="0"/>
                        </a:spcAft>
                      </a:pPr>
                      <a:r>
                        <a:rPr lang="en-US" sz="1800">
                          <a:effectLst/>
                        </a:rPr>
                        <a:t>Central nervous system</a:t>
                      </a:r>
                      <a:endParaRPr lang="en-US" sz="1800">
                        <a:effectLst/>
                        <a:latin typeface="Calibri" panose="020F0502020204030204" pitchFamily="34" charset="0"/>
                        <a:ea typeface="DengXian" panose="02010600030101010101" pitchFamily="2" charset="-122"/>
                        <a:cs typeface="Arial" panose="020B0604020202020204" pitchFamily="34" charset="0"/>
                      </a:endParaRPr>
                    </a:p>
                  </a:txBody>
                  <a:tcPr marL="31724" marR="31724" marT="0" marB="0" anchor="b"/>
                </a:tc>
                <a:tc>
                  <a:txBody>
                    <a:bodyPr/>
                    <a:lstStyle/>
                    <a:p>
                      <a:pPr marL="0" marR="0">
                        <a:spcBef>
                          <a:spcPts val="0"/>
                        </a:spcBef>
                        <a:spcAft>
                          <a:spcPts val="0"/>
                        </a:spcAft>
                      </a:pPr>
                      <a:r>
                        <a:rPr lang="en-US" sz="1800" dirty="0">
                          <a:effectLst/>
                        </a:rPr>
                        <a:t>Headache</a:t>
                      </a:r>
                      <a:endParaRPr lang="en-US" sz="1800" dirty="0">
                        <a:effectLst/>
                        <a:latin typeface="Calibri" panose="020F0502020204030204" pitchFamily="34" charset="0"/>
                        <a:ea typeface="DengXian" panose="02010600030101010101" pitchFamily="2" charset="-122"/>
                        <a:cs typeface="Arial" panose="020B0604020202020204" pitchFamily="34" charset="0"/>
                      </a:endParaRPr>
                    </a:p>
                  </a:txBody>
                  <a:tcPr marL="31724" marR="31724" marT="0" marB="0" anchor="b"/>
                </a:tc>
                <a:tc>
                  <a:txBody>
                    <a:bodyPr/>
                    <a:lstStyle/>
                    <a:p>
                      <a:pPr marL="0" marR="0">
                        <a:spcBef>
                          <a:spcPts val="0"/>
                        </a:spcBef>
                        <a:spcAft>
                          <a:spcPts val="0"/>
                        </a:spcAft>
                      </a:pPr>
                      <a:r>
                        <a:rPr lang="en-US" sz="1800">
                          <a:effectLst/>
                        </a:rPr>
                        <a:t>Headache</a:t>
                      </a:r>
                      <a:endParaRPr lang="en-US" sz="1800">
                        <a:effectLst/>
                        <a:latin typeface="Calibri" panose="020F0502020204030204" pitchFamily="34" charset="0"/>
                        <a:ea typeface="DengXian" panose="02010600030101010101" pitchFamily="2" charset="-122"/>
                        <a:cs typeface="Arial" panose="020B0604020202020204" pitchFamily="34" charset="0"/>
                      </a:endParaRPr>
                    </a:p>
                  </a:txBody>
                  <a:tcPr marL="31724" marR="31724" marT="0" marB="0" anchor="b"/>
                </a:tc>
                <a:extLst>
                  <a:ext uri="{0D108BD9-81ED-4DB2-BD59-A6C34878D82A}">
                    <a16:rowId xmlns:a16="http://schemas.microsoft.com/office/drawing/2014/main" val="2639217919"/>
                  </a:ext>
                </a:extLst>
              </a:tr>
              <a:tr h="175283">
                <a:tc>
                  <a:txBody>
                    <a:bodyPr/>
                    <a:lstStyle/>
                    <a:p>
                      <a:pPr marL="0" marR="0">
                        <a:spcBef>
                          <a:spcPts val="0"/>
                        </a:spcBef>
                        <a:spcAft>
                          <a:spcPts val="0"/>
                        </a:spcAft>
                      </a:pPr>
                      <a:r>
                        <a:rPr lang="en-US" sz="1800" dirty="0">
                          <a:effectLst/>
                        </a:rPr>
                        <a:t>Central nervous system</a:t>
                      </a:r>
                      <a:endParaRPr lang="en-US" sz="1800" dirty="0">
                        <a:effectLst/>
                        <a:latin typeface="Calibri" panose="020F0502020204030204" pitchFamily="34" charset="0"/>
                        <a:ea typeface="DengXian" panose="02010600030101010101" pitchFamily="2" charset="-122"/>
                        <a:cs typeface="Arial" panose="020B0604020202020204" pitchFamily="34" charset="0"/>
                      </a:endParaRPr>
                    </a:p>
                  </a:txBody>
                  <a:tcPr marL="31724" marR="31724" marT="0" marB="0" anchor="b"/>
                </a:tc>
                <a:tc>
                  <a:txBody>
                    <a:bodyPr/>
                    <a:lstStyle/>
                    <a:p>
                      <a:pPr marL="0" marR="0">
                        <a:spcBef>
                          <a:spcPts val="0"/>
                        </a:spcBef>
                        <a:spcAft>
                          <a:spcPts val="0"/>
                        </a:spcAft>
                      </a:pPr>
                      <a:r>
                        <a:rPr lang="en-US" sz="1800" i="1" dirty="0">
                          <a:effectLst/>
                        </a:rPr>
                        <a:t>Seizures</a:t>
                      </a:r>
                      <a:r>
                        <a:rPr lang="en-US" sz="1800" dirty="0">
                          <a:effectLst/>
                        </a:rPr>
                        <a:t> (in severe cases)</a:t>
                      </a:r>
                      <a:endParaRPr lang="en-US" sz="1800" dirty="0">
                        <a:effectLst/>
                        <a:latin typeface="Calibri" panose="020F0502020204030204" pitchFamily="34" charset="0"/>
                        <a:ea typeface="DengXian" panose="02010600030101010101" pitchFamily="2" charset="-122"/>
                        <a:cs typeface="Arial" panose="020B0604020202020204" pitchFamily="34" charset="0"/>
                      </a:endParaRPr>
                    </a:p>
                  </a:txBody>
                  <a:tcPr marL="31724" marR="31724" marT="0" marB="0" anchor="b"/>
                </a:tc>
                <a:tc>
                  <a:txBody>
                    <a:bodyPr/>
                    <a:lstStyle/>
                    <a:p>
                      <a:pPr marL="0" marR="0">
                        <a:spcBef>
                          <a:spcPts val="0"/>
                        </a:spcBef>
                        <a:spcAft>
                          <a:spcPts val="0"/>
                        </a:spcAft>
                      </a:pPr>
                      <a:r>
                        <a:rPr lang="en-US" sz="1800" i="1" dirty="0">
                          <a:effectLst/>
                        </a:rPr>
                        <a:t>Seizures</a:t>
                      </a:r>
                      <a:r>
                        <a:rPr lang="en-US" sz="1800" dirty="0">
                          <a:effectLst/>
                        </a:rPr>
                        <a:t> (in severe cases)</a:t>
                      </a:r>
                      <a:endParaRPr lang="en-US" sz="1800" dirty="0">
                        <a:effectLst/>
                        <a:latin typeface="Calibri" panose="020F0502020204030204" pitchFamily="34" charset="0"/>
                        <a:ea typeface="DengXian" panose="02010600030101010101" pitchFamily="2" charset="-122"/>
                        <a:cs typeface="Arial" panose="020B0604020202020204" pitchFamily="34" charset="0"/>
                      </a:endParaRPr>
                    </a:p>
                  </a:txBody>
                  <a:tcPr marL="31724" marR="31724" marT="0" marB="0" anchor="b"/>
                </a:tc>
                <a:extLst>
                  <a:ext uri="{0D108BD9-81ED-4DB2-BD59-A6C34878D82A}">
                    <a16:rowId xmlns:a16="http://schemas.microsoft.com/office/drawing/2014/main" val="614513031"/>
                  </a:ext>
                </a:extLst>
              </a:tr>
              <a:tr h="32135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rPr>
                        <a:t>Central nervous system</a:t>
                      </a:r>
                      <a:endParaRPr lang="en-US" sz="1800" dirty="0">
                        <a:effectLst/>
                        <a:latin typeface="Calibri" panose="020F0502020204030204" pitchFamily="34" charset="0"/>
                        <a:ea typeface="DengXian" panose="02010600030101010101" pitchFamily="2" charset="-122"/>
                        <a:cs typeface="Arial" panose="020B0604020202020204" pitchFamily="34" charset="0"/>
                      </a:endParaRPr>
                    </a:p>
                  </a:txBody>
                  <a:tcPr marL="31724" marR="31724" marT="0" marB="0" anchor="b"/>
                </a:tc>
                <a:tc>
                  <a:txBody>
                    <a:bodyPr/>
                    <a:lstStyle/>
                    <a:p>
                      <a:pPr marL="0" marR="0">
                        <a:spcBef>
                          <a:spcPts val="0"/>
                        </a:spcBef>
                        <a:spcAft>
                          <a:spcPts val="0"/>
                        </a:spcAft>
                      </a:pPr>
                      <a:endParaRPr lang="en-US" sz="1800" dirty="0">
                        <a:effectLst/>
                        <a:latin typeface="Calibri" panose="020F0502020204030204" pitchFamily="34" charset="0"/>
                        <a:ea typeface="DengXian" panose="02010600030101010101" pitchFamily="2" charset="-122"/>
                        <a:cs typeface="Arial" panose="020B0604020202020204" pitchFamily="34" charset="0"/>
                      </a:endParaRPr>
                    </a:p>
                  </a:txBody>
                  <a:tcPr marL="31724" marR="31724" marT="0" marB="0" anchor="b"/>
                </a:tc>
                <a:tc>
                  <a:txBody>
                    <a:bodyPr/>
                    <a:lstStyle/>
                    <a:p>
                      <a:r>
                        <a:rPr lang="en-US" sz="1800" b="0" i="0" u="none" strike="noStrike" kern="1200" baseline="0" dirty="0">
                          <a:solidFill>
                            <a:schemeClr val="dk1"/>
                          </a:solidFill>
                          <a:latin typeface="+mn-lt"/>
                          <a:ea typeface="+mn-ea"/>
                          <a:cs typeface="+mn-cs"/>
                        </a:rPr>
                        <a:t>Paresthesia (due to electrolyte abnormalities)</a:t>
                      </a:r>
                      <a:endParaRPr lang="en-US" sz="1800" dirty="0">
                        <a:effectLst/>
                        <a:latin typeface="Calibri" panose="020F0502020204030204" pitchFamily="34" charset="0"/>
                        <a:cs typeface="Arial" panose="020B0604020202020204" pitchFamily="34" charset="0"/>
                      </a:endParaRPr>
                    </a:p>
                  </a:txBody>
                  <a:tcPr marL="31724" marR="31724" marT="0" marB="0" anchor="b"/>
                </a:tc>
                <a:extLst>
                  <a:ext uri="{0D108BD9-81ED-4DB2-BD59-A6C34878D82A}">
                    <a16:rowId xmlns:a16="http://schemas.microsoft.com/office/drawing/2014/main" val="3077082799"/>
                  </a:ext>
                </a:extLst>
              </a:tr>
              <a:tr h="32135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rPr>
                        <a:t>Central nervous system</a:t>
                      </a:r>
                      <a:endParaRPr lang="en-US" sz="1800" dirty="0">
                        <a:effectLst/>
                        <a:latin typeface="Calibri" panose="020F0502020204030204" pitchFamily="34" charset="0"/>
                        <a:ea typeface="DengXian" panose="02010600030101010101" pitchFamily="2" charset="-122"/>
                        <a:cs typeface="Arial" panose="020B0604020202020204" pitchFamily="34" charset="0"/>
                      </a:endParaRPr>
                    </a:p>
                  </a:txBody>
                  <a:tcPr marL="31724" marR="31724" marT="0" marB="0" anchor="b"/>
                </a:tc>
                <a:tc>
                  <a:txBody>
                    <a:bodyPr/>
                    <a:lstStyle/>
                    <a:p>
                      <a:pPr marL="0" marR="0">
                        <a:spcBef>
                          <a:spcPts val="0"/>
                        </a:spcBef>
                        <a:spcAft>
                          <a:spcPts val="0"/>
                        </a:spcAft>
                      </a:pPr>
                      <a:r>
                        <a:rPr lang="en-US" sz="1800" i="1" dirty="0">
                          <a:effectLst/>
                        </a:rPr>
                        <a:t>Peripheral polyneuropathy </a:t>
                      </a:r>
                      <a:r>
                        <a:rPr lang="en-US" sz="1800" dirty="0">
                          <a:effectLst/>
                        </a:rPr>
                        <a:t>(in severe cases)</a:t>
                      </a:r>
                      <a:endParaRPr lang="en-US" sz="1800" dirty="0">
                        <a:effectLst/>
                        <a:latin typeface="Calibri" panose="020F0502020204030204" pitchFamily="34" charset="0"/>
                        <a:ea typeface="DengXian" panose="02010600030101010101" pitchFamily="2" charset="-122"/>
                        <a:cs typeface="Arial" panose="020B0604020202020204" pitchFamily="34" charset="0"/>
                      </a:endParaRPr>
                    </a:p>
                  </a:txBody>
                  <a:tcPr marL="31724" marR="31724" marT="0" marB="0" anchor="b"/>
                </a:tc>
                <a:tc>
                  <a:txBody>
                    <a:bodyPr/>
                    <a:lstStyle/>
                    <a:p>
                      <a:endParaRPr lang="en-US" sz="1800" dirty="0">
                        <a:effectLst/>
                        <a:latin typeface="Calibri" panose="020F0502020204030204" pitchFamily="34" charset="0"/>
                        <a:cs typeface="Arial" panose="020B0604020202020204" pitchFamily="34" charset="0"/>
                      </a:endParaRPr>
                    </a:p>
                  </a:txBody>
                  <a:tcPr marL="31724" marR="31724" marT="0" marB="0" anchor="b"/>
                </a:tc>
                <a:extLst>
                  <a:ext uri="{0D108BD9-81ED-4DB2-BD59-A6C34878D82A}">
                    <a16:rowId xmlns:a16="http://schemas.microsoft.com/office/drawing/2014/main" val="3245299303"/>
                  </a:ext>
                </a:extLst>
              </a:tr>
            </a:tbl>
          </a:graphicData>
        </a:graphic>
      </p:graphicFrame>
    </p:spTree>
    <p:extLst>
      <p:ext uri="{BB962C8B-B14F-4D97-AF65-F5344CB8AC3E}">
        <p14:creationId xmlns:p14="http://schemas.microsoft.com/office/powerpoint/2010/main" val="35939565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5D36F-823D-4E31-918F-B9AA0C87D878}"/>
              </a:ext>
            </a:extLst>
          </p:cNvPr>
          <p:cNvSpPr>
            <a:spLocks noGrp="1"/>
          </p:cNvSpPr>
          <p:nvPr>
            <p:ph type="title"/>
          </p:nvPr>
        </p:nvSpPr>
        <p:spPr/>
        <p:txBody>
          <a:bodyPr>
            <a:normAutofit fontScale="90000"/>
          </a:bodyPr>
          <a:lstStyle/>
          <a:p>
            <a:r>
              <a:rPr lang="en-US" dirty="0"/>
              <a:t>EATING DISORDERS: Signs and symptoms, part 2</a:t>
            </a:r>
          </a:p>
        </p:txBody>
      </p:sp>
      <p:graphicFrame>
        <p:nvGraphicFramePr>
          <p:cNvPr id="4" name="Table 3" descr="This table continues from the previous slide and includes oropharyngeal and gastrointestinal symptoms and signs.">
            <a:extLst>
              <a:ext uri="{FF2B5EF4-FFF2-40B4-BE49-F238E27FC236}">
                <a16:creationId xmlns:a16="http://schemas.microsoft.com/office/drawing/2014/main" id="{B4491B79-E565-4928-A57B-5BE9F7622C6C}"/>
              </a:ext>
            </a:extLst>
          </p:cNvPr>
          <p:cNvGraphicFramePr>
            <a:graphicFrameLocks noGrp="1"/>
          </p:cNvGraphicFramePr>
          <p:nvPr>
            <p:extLst>
              <p:ext uri="{D42A27DB-BD31-4B8C-83A1-F6EECF244321}">
                <p14:modId xmlns:p14="http://schemas.microsoft.com/office/powerpoint/2010/main" val="2972076517"/>
              </p:ext>
            </p:extLst>
          </p:nvPr>
        </p:nvGraphicFramePr>
        <p:xfrm>
          <a:off x="205483" y="1070437"/>
          <a:ext cx="8753582" cy="4937760"/>
        </p:xfrm>
        <a:graphic>
          <a:graphicData uri="http://schemas.openxmlformats.org/drawingml/2006/table">
            <a:tbl>
              <a:tblPr firstRow="1" firstCol="1" bandRow="1">
                <a:tableStyleId>{5C22544A-7EE6-4342-B048-85BDC9FD1C3A}</a:tableStyleId>
              </a:tblPr>
              <a:tblGrid>
                <a:gridCol w="1715784">
                  <a:extLst>
                    <a:ext uri="{9D8B030D-6E8A-4147-A177-3AD203B41FA5}">
                      <a16:colId xmlns:a16="http://schemas.microsoft.com/office/drawing/2014/main" val="2339702505"/>
                    </a:ext>
                  </a:extLst>
                </a:gridCol>
                <a:gridCol w="3020603">
                  <a:extLst>
                    <a:ext uri="{9D8B030D-6E8A-4147-A177-3AD203B41FA5}">
                      <a16:colId xmlns:a16="http://schemas.microsoft.com/office/drawing/2014/main" val="746802200"/>
                    </a:ext>
                  </a:extLst>
                </a:gridCol>
                <a:gridCol w="4017195">
                  <a:extLst>
                    <a:ext uri="{9D8B030D-6E8A-4147-A177-3AD203B41FA5}">
                      <a16:colId xmlns:a16="http://schemas.microsoft.com/office/drawing/2014/main" val="1377418443"/>
                    </a:ext>
                  </a:extLst>
                </a:gridCol>
              </a:tblGrid>
              <a:tr h="233498">
                <a:tc>
                  <a:txBody>
                    <a:bodyPr/>
                    <a:lstStyle/>
                    <a:p>
                      <a:pPr marL="0" marR="0">
                        <a:spcBef>
                          <a:spcPts val="0"/>
                        </a:spcBef>
                        <a:spcAft>
                          <a:spcPts val="0"/>
                        </a:spcAft>
                      </a:pPr>
                      <a:r>
                        <a:rPr lang="en-US" sz="1800" dirty="0">
                          <a:effectLst/>
                        </a:rPr>
                        <a:t>Organ System</a:t>
                      </a:r>
                      <a:endParaRPr lang="en-US" sz="1800" dirty="0">
                        <a:effectLst/>
                        <a:latin typeface="Calibri" panose="020F0502020204030204" pitchFamily="34" charset="0"/>
                        <a:ea typeface="DengXian" panose="02010600030101010101" pitchFamily="2" charset="-122"/>
                        <a:cs typeface="Arial" panose="020B0604020202020204" pitchFamily="34" charset="0"/>
                      </a:endParaRPr>
                    </a:p>
                  </a:txBody>
                  <a:tcPr marL="31724" marR="31724" marT="0" marB="0" anchor="b"/>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rPr>
                        <a:t>Symptom/</a:t>
                      </a:r>
                      <a:r>
                        <a:rPr lang="en-US" sz="1800" i="1" dirty="0">
                          <a:effectLst/>
                        </a:rPr>
                        <a:t>Sign</a:t>
                      </a:r>
                    </a:p>
                    <a:p>
                      <a:pPr marL="0" marR="0">
                        <a:spcBef>
                          <a:spcPts val="0"/>
                        </a:spcBef>
                        <a:spcAft>
                          <a:spcPts val="0"/>
                        </a:spcAft>
                      </a:pPr>
                      <a:r>
                        <a:rPr lang="en-US" sz="1800" dirty="0">
                          <a:effectLst/>
                        </a:rPr>
                        <a:t>Related to nutritional restriction</a:t>
                      </a:r>
                      <a:endParaRPr lang="en-US" sz="1800" dirty="0">
                        <a:effectLst/>
                        <a:latin typeface="Calibri" panose="020F0502020204030204" pitchFamily="34" charset="0"/>
                        <a:ea typeface="DengXian" panose="02010600030101010101" pitchFamily="2" charset="-122"/>
                        <a:cs typeface="Arial" panose="020B0604020202020204" pitchFamily="34" charset="0"/>
                      </a:endParaRPr>
                    </a:p>
                  </a:txBody>
                  <a:tcPr marL="31724" marR="31724" marT="0" marB="0" anchor="b"/>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rPr>
                        <a:t>Symptom/</a:t>
                      </a:r>
                      <a:r>
                        <a:rPr lang="en-US" sz="1800" i="1" dirty="0">
                          <a:effectLst/>
                        </a:rPr>
                        <a:t>Sign</a:t>
                      </a:r>
                    </a:p>
                    <a:p>
                      <a:pPr marL="0" marR="0">
                        <a:spcBef>
                          <a:spcPts val="0"/>
                        </a:spcBef>
                        <a:spcAft>
                          <a:spcPts val="0"/>
                        </a:spcAft>
                      </a:pPr>
                      <a:r>
                        <a:rPr lang="en-US" sz="1800" dirty="0">
                          <a:effectLst/>
                        </a:rPr>
                        <a:t>Related to purging</a:t>
                      </a:r>
                      <a:endParaRPr lang="en-US" sz="1800" dirty="0">
                        <a:effectLst/>
                        <a:latin typeface="Calibri" panose="020F0502020204030204" pitchFamily="34" charset="0"/>
                        <a:ea typeface="DengXian" panose="02010600030101010101" pitchFamily="2" charset="-122"/>
                        <a:cs typeface="Arial" panose="020B0604020202020204" pitchFamily="34" charset="0"/>
                      </a:endParaRPr>
                    </a:p>
                  </a:txBody>
                  <a:tcPr marL="31724" marR="31724" marT="0" marB="0" anchor="b"/>
                </a:tc>
                <a:extLst>
                  <a:ext uri="{0D108BD9-81ED-4DB2-BD59-A6C34878D82A}">
                    <a16:rowId xmlns:a16="http://schemas.microsoft.com/office/drawing/2014/main" val="179042340"/>
                  </a:ext>
                </a:extLst>
              </a:tr>
              <a:tr h="252386">
                <a:tc>
                  <a:txBody>
                    <a:bodyPr/>
                    <a:lstStyle/>
                    <a:p>
                      <a:pPr marL="0" marR="0">
                        <a:spcBef>
                          <a:spcPts val="0"/>
                        </a:spcBef>
                        <a:spcAft>
                          <a:spcPts val="0"/>
                        </a:spcAft>
                      </a:pPr>
                      <a:r>
                        <a:rPr lang="en-US" sz="1800" dirty="0">
                          <a:effectLst/>
                        </a:rPr>
                        <a:t>Oropharyngeal</a:t>
                      </a:r>
                      <a:endParaRPr lang="en-US" sz="1800" dirty="0">
                        <a:effectLst/>
                        <a:latin typeface="Calibri" panose="020F0502020204030204" pitchFamily="34" charset="0"/>
                        <a:ea typeface="DengXian" panose="02010600030101010101" pitchFamily="2" charset="-122"/>
                        <a:cs typeface="Arial" panose="020B0604020202020204" pitchFamily="34" charset="0"/>
                      </a:endParaRPr>
                    </a:p>
                  </a:txBody>
                  <a:tcPr marL="31724" marR="31724" marT="0" marB="0" anchor="b"/>
                </a:tc>
                <a:tc>
                  <a:txBody>
                    <a:bodyPr/>
                    <a:lstStyle/>
                    <a:p>
                      <a:r>
                        <a:rPr lang="en-US" sz="1800" dirty="0">
                          <a:effectLst/>
                          <a:latin typeface="Calibri" panose="020F0502020204030204" pitchFamily="34" charset="0"/>
                          <a:cs typeface="Arial" panose="020B0604020202020204" pitchFamily="34" charset="0"/>
                        </a:rPr>
                        <a:t>Dysphagia</a:t>
                      </a:r>
                    </a:p>
                  </a:txBody>
                  <a:tcPr marL="31724" marR="31724" marT="0" marB="0" anchor="b"/>
                </a:tc>
                <a:tc>
                  <a:txBody>
                    <a:bodyPr/>
                    <a:lstStyle/>
                    <a:p>
                      <a:pPr marL="0" marR="0">
                        <a:spcBef>
                          <a:spcPts val="0"/>
                        </a:spcBef>
                        <a:spcAft>
                          <a:spcPts val="0"/>
                        </a:spcAft>
                      </a:pPr>
                      <a:endParaRPr lang="en-US" sz="1800" dirty="0">
                        <a:effectLst/>
                        <a:latin typeface="Calibri" panose="020F0502020204030204" pitchFamily="34" charset="0"/>
                        <a:ea typeface="DengXian" panose="02010600030101010101" pitchFamily="2" charset="-122"/>
                        <a:cs typeface="Arial" panose="020B0604020202020204" pitchFamily="34" charset="0"/>
                      </a:endParaRPr>
                    </a:p>
                  </a:txBody>
                  <a:tcPr marL="31724" marR="31724" marT="0" marB="0" anchor="b"/>
                </a:tc>
                <a:extLst>
                  <a:ext uri="{0D108BD9-81ED-4DB2-BD59-A6C34878D82A}">
                    <a16:rowId xmlns:a16="http://schemas.microsoft.com/office/drawing/2014/main" val="3718379326"/>
                  </a:ext>
                </a:extLst>
              </a:tr>
              <a:tr h="252386">
                <a:tc>
                  <a:txBody>
                    <a:bodyPr/>
                    <a:lstStyle/>
                    <a:p>
                      <a:pPr marL="0" marR="0">
                        <a:spcBef>
                          <a:spcPts val="0"/>
                        </a:spcBef>
                        <a:spcAft>
                          <a:spcPts val="0"/>
                        </a:spcAft>
                      </a:pPr>
                      <a:r>
                        <a:rPr lang="en-US" sz="1800" dirty="0">
                          <a:effectLst/>
                        </a:rPr>
                        <a:t>Oropharyngeal</a:t>
                      </a:r>
                      <a:endParaRPr lang="en-US" sz="1800" dirty="0">
                        <a:effectLst/>
                        <a:latin typeface="Calibri" panose="020F0502020204030204" pitchFamily="34" charset="0"/>
                        <a:ea typeface="DengXian" panose="02010600030101010101" pitchFamily="2" charset="-122"/>
                        <a:cs typeface="Arial" panose="020B0604020202020204" pitchFamily="34" charset="0"/>
                      </a:endParaRPr>
                    </a:p>
                  </a:txBody>
                  <a:tcPr marL="31724" marR="31724" marT="0" marB="0" anchor="b"/>
                </a:tc>
                <a:tc>
                  <a:txBody>
                    <a:bodyPr/>
                    <a:lstStyle/>
                    <a:p>
                      <a:endParaRPr lang="en-US" sz="1800">
                        <a:effectLst/>
                        <a:latin typeface="Calibri" panose="020F0502020204030204" pitchFamily="34" charset="0"/>
                        <a:cs typeface="Arial" panose="020B0604020202020204" pitchFamily="34" charset="0"/>
                      </a:endParaRPr>
                    </a:p>
                  </a:txBody>
                  <a:tcPr marL="31724" marR="31724" marT="0" marB="0" anchor="b"/>
                </a:tc>
                <a:tc>
                  <a:txBody>
                    <a:bodyPr/>
                    <a:lstStyle/>
                    <a:p>
                      <a:pPr marL="0" marR="0">
                        <a:spcBef>
                          <a:spcPts val="0"/>
                        </a:spcBef>
                        <a:spcAft>
                          <a:spcPts val="0"/>
                        </a:spcAft>
                      </a:pPr>
                      <a:r>
                        <a:rPr lang="en-US" sz="1800" i="1" dirty="0">
                          <a:effectLst/>
                          <a:latin typeface="Calibri" panose="020F0502020204030204" pitchFamily="34" charset="0"/>
                          <a:ea typeface="DengXian" panose="02010600030101010101" pitchFamily="2" charset="-122"/>
                          <a:cs typeface="Arial" panose="020B0604020202020204" pitchFamily="34" charset="0"/>
                        </a:rPr>
                        <a:t>Dental enamel erosion and decay</a:t>
                      </a:r>
                    </a:p>
                  </a:txBody>
                  <a:tcPr marL="31724" marR="31724" marT="0" marB="0" anchor="b"/>
                </a:tc>
                <a:extLst>
                  <a:ext uri="{0D108BD9-81ED-4DB2-BD59-A6C34878D82A}">
                    <a16:rowId xmlns:a16="http://schemas.microsoft.com/office/drawing/2014/main" val="1995782082"/>
                  </a:ext>
                </a:extLst>
              </a:tr>
              <a:tr h="252386">
                <a:tc>
                  <a:txBody>
                    <a:bodyPr/>
                    <a:lstStyle/>
                    <a:p>
                      <a:pPr marL="0" marR="0">
                        <a:spcBef>
                          <a:spcPts val="0"/>
                        </a:spcBef>
                        <a:spcAft>
                          <a:spcPts val="0"/>
                        </a:spcAft>
                      </a:pPr>
                      <a:r>
                        <a:rPr lang="en-US" sz="1800" dirty="0">
                          <a:effectLst/>
                        </a:rPr>
                        <a:t>Oropharyngeal</a:t>
                      </a:r>
                      <a:endParaRPr lang="en-US" sz="1800" dirty="0">
                        <a:effectLst/>
                        <a:latin typeface="Calibri" panose="020F0502020204030204" pitchFamily="34" charset="0"/>
                        <a:ea typeface="DengXian" panose="02010600030101010101" pitchFamily="2" charset="-122"/>
                        <a:cs typeface="Arial" panose="020B0604020202020204" pitchFamily="34" charset="0"/>
                      </a:endParaRPr>
                    </a:p>
                  </a:txBody>
                  <a:tcPr marL="31724" marR="31724" marT="0" marB="0" anchor="b"/>
                </a:tc>
                <a:tc>
                  <a:txBody>
                    <a:bodyPr/>
                    <a:lstStyle/>
                    <a:p>
                      <a:endParaRPr lang="en-US" sz="1800">
                        <a:effectLst/>
                        <a:latin typeface="Calibri" panose="020F0502020204030204" pitchFamily="34" charset="0"/>
                        <a:cs typeface="Arial" panose="020B0604020202020204" pitchFamily="34" charset="0"/>
                      </a:endParaRPr>
                    </a:p>
                  </a:txBody>
                  <a:tcPr marL="31724" marR="31724" marT="0" marB="0" anchor="b"/>
                </a:tc>
                <a:tc>
                  <a:txBody>
                    <a:bodyPr/>
                    <a:lstStyle/>
                    <a:p>
                      <a:pPr marL="0" marR="0">
                        <a:spcBef>
                          <a:spcPts val="0"/>
                        </a:spcBef>
                        <a:spcAft>
                          <a:spcPts val="0"/>
                        </a:spcAft>
                      </a:pPr>
                      <a:r>
                        <a:rPr lang="en-US" sz="1800" i="1" dirty="0">
                          <a:effectLst/>
                        </a:rPr>
                        <a:t>Enlarged salivary glands</a:t>
                      </a:r>
                      <a:endParaRPr lang="en-US" sz="1800" i="1" dirty="0">
                        <a:effectLst/>
                        <a:latin typeface="Calibri" panose="020F0502020204030204" pitchFamily="34" charset="0"/>
                        <a:ea typeface="DengXian" panose="02010600030101010101" pitchFamily="2" charset="-122"/>
                        <a:cs typeface="Arial" panose="020B0604020202020204" pitchFamily="34" charset="0"/>
                      </a:endParaRPr>
                    </a:p>
                  </a:txBody>
                  <a:tcPr marL="31724" marR="31724" marT="0" marB="0" anchor="b"/>
                </a:tc>
                <a:extLst>
                  <a:ext uri="{0D108BD9-81ED-4DB2-BD59-A6C34878D82A}">
                    <a16:rowId xmlns:a16="http://schemas.microsoft.com/office/drawing/2014/main" val="981555420"/>
                  </a:ext>
                </a:extLst>
              </a:tr>
              <a:tr h="252386">
                <a:tc>
                  <a:txBody>
                    <a:bodyPr/>
                    <a:lstStyle/>
                    <a:p>
                      <a:pPr marL="0" marR="0">
                        <a:spcBef>
                          <a:spcPts val="0"/>
                        </a:spcBef>
                        <a:spcAft>
                          <a:spcPts val="0"/>
                        </a:spcAft>
                      </a:pPr>
                      <a:r>
                        <a:rPr lang="en-US" sz="1800">
                          <a:effectLst/>
                        </a:rPr>
                        <a:t>Oropharyngeal</a:t>
                      </a:r>
                      <a:endParaRPr lang="en-US" sz="1800">
                        <a:effectLst/>
                        <a:latin typeface="Calibri" panose="020F0502020204030204" pitchFamily="34" charset="0"/>
                        <a:ea typeface="DengXian" panose="02010600030101010101" pitchFamily="2" charset="-122"/>
                        <a:cs typeface="Arial" panose="020B0604020202020204" pitchFamily="34" charset="0"/>
                      </a:endParaRPr>
                    </a:p>
                  </a:txBody>
                  <a:tcPr marL="31724" marR="31724" marT="0" marB="0" anchor="b"/>
                </a:tc>
                <a:tc>
                  <a:txBody>
                    <a:bodyPr/>
                    <a:lstStyle/>
                    <a:p>
                      <a:endParaRPr lang="en-US" sz="1800" dirty="0">
                        <a:effectLst/>
                        <a:latin typeface="Calibri" panose="020F0502020204030204" pitchFamily="34" charset="0"/>
                        <a:cs typeface="Arial" panose="020B0604020202020204" pitchFamily="34" charset="0"/>
                      </a:endParaRPr>
                    </a:p>
                  </a:txBody>
                  <a:tcPr marL="31724" marR="31724" marT="0" marB="0" anchor="b"/>
                </a:tc>
                <a:tc>
                  <a:txBody>
                    <a:bodyPr/>
                    <a:lstStyle/>
                    <a:p>
                      <a:pPr marL="0" marR="0">
                        <a:spcBef>
                          <a:spcPts val="0"/>
                        </a:spcBef>
                        <a:spcAft>
                          <a:spcPts val="0"/>
                        </a:spcAft>
                      </a:pPr>
                      <a:r>
                        <a:rPr lang="en-US" sz="1800" dirty="0">
                          <a:effectLst/>
                        </a:rPr>
                        <a:t>Pharyngeal pain</a:t>
                      </a:r>
                      <a:endParaRPr lang="en-US" sz="1800" dirty="0">
                        <a:effectLst/>
                        <a:latin typeface="Calibri" panose="020F0502020204030204" pitchFamily="34" charset="0"/>
                        <a:ea typeface="DengXian" panose="02010600030101010101" pitchFamily="2" charset="-122"/>
                        <a:cs typeface="Arial" panose="020B0604020202020204" pitchFamily="34" charset="0"/>
                      </a:endParaRPr>
                    </a:p>
                  </a:txBody>
                  <a:tcPr marL="31724" marR="31724" marT="0" marB="0" anchor="b"/>
                </a:tc>
                <a:extLst>
                  <a:ext uri="{0D108BD9-81ED-4DB2-BD59-A6C34878D82A}">
                    <a16:rowId xmlns:a16="http://schemas.microsoft.com/office/drawing/2014/main" val="3766810455"/>
                  </a:ext>
                </a:extLst>
              </a:tr>
              <a:tr h="252386">
                <a:tc>
                  <a:txBody>
                    <a:bodyPr/>
                    <a:lstStyle/>
                    <a:p>
                      <a:pPr marL="0" marR="0">
                        <a:spcBef>
                          <a:spcPts val="0"/>
                        </a:spcBef>
                        <a:spcAft>
                          <a:spcPts val="0"/>
                        </a:spcAft>
                      </a:pPr>
                      <a:r>
                        <a:rPr lang="en-US" sz="1800">
                          <a:effectLst/>
                        </a:rPr>
                        <a:t>Oropharyngeal</a:t>
                      </a:r>
                      <a:endParaRPr lang="en-US" sz="1800">
                        <a:effectLst/>
                        <a:latin typeface="Calibri" panose="020F0502020204030204" pitchFamily="34" charset="0"/>
                        <a:ea typeface="DengXian" panose="02010600030101010101" pitchFamily="2" charset="-122"/>
                        <a:cs typeface="Arial" panose="020B0604020202020204" pitchFamily="34" charset="0"/>
                      </a:endParaRPr>
                    </a:p>
                  </a:txBody>
                  <a:tcPr marL="31724" marR="31724" marT="0" marB="0" anchor="b"/>
                </a:tc>
                <a:tc>
                  <a:txBody>
                    <a:bodyPr/>
                    <a:lstStyle/>
                    <a:p>
                      <a:endParaRPr lang="en-US" sz="1800">
                        <a:effectLst/>
                        <a:latin typeface="Calibri" panose="020F0502020204030204" pitchFamily="34" charset="0"/>
                        <a:cs typeface="Arial" panose="020B0604020202020204" pitchFamily="34" charset="0"/>
                      </a:endParaRPr>
                    </a:p>
                  </a:txBody>
                  <a:tcPr marL="31724" marR="31724" marT="0" marB="0" anchor="b"/>
                </a:tc>
                <a:tc>
                  <a:txBody>
                    <a:bodyPr/>
                    <a:lstStyle/>
                    <a:p>
                      <a:pPr marL="0" marR="0">
                        <a:spcBef>
                          <a:spcPts val="0"/>
                        </a:spcBef>
                        <a:spcAft>
                          <a:spcPts val="0"/>
                        </a:spcAft>
                      </a:pPr>
                      <a:r>
                        <a:rPr lang="en-US" sz="1800" i="1" dirty="0">
                          <a:effectLst/>
                        </a:rPr>
                        <a:t>Palatal scratches, erythema, or petechiae</a:t>
                      </a:r>
                      <a:endParaRPr lang="en-US" sz="1800" i="1" dirty="0">
                        <a:effectLst/>
                        <a:latin typeface="Calibri" panose="020F0502020204030204" pitchFamily="34" charset="0"/>
                        <a:ea typeface="DengXian" panose="02010600030101010101" pitchFamily="2" charset="-122"/>
                        <a:cs typeface="Arial" panose="020B0604020202020204" pitchFamily="34" charset="0"/>
                      </a:endParaRPr>
                    </a:p>
                  </a:txBody>
                  <a:tcPr marL="31724" marR="31724" marT="0" marB="0" anchor="b"/>
                </a:tc>
                <a:extLst>
                  <a:ext uri="{0D108BD9-81ED-4DB2-BD59-A6C34878D82A}">
                    <a16:rowId xmlns:a16="http://schemas.microsoft.com/office/drawing/2014/main" val="3581435628"/>
                  </a:ext>
                </a:extLst>
              </a:tr>
              <a:tr h="233498">
                <a:tc>
                  <a:txBody>
                    <a:bodyPr/>
                    <a:lstStyle/>
                    <a:p>
                      <a:pPr marL="0" marR="0">
                        <a:spcBef>
                          <a:spcPts val="0"/>
                        </a:spcBef>
                        <a:spcAft>
                          <a:spcPts val="0"/>
                        </a:spcAft>
                      </a:pPr>
                      <a:r>
                        <a:rPr lang="en-US" sz="1800">
                          <a:effectLst/>
                        </a:rPr>
                        <a:t>Gastrointestinal</a:t>
                      </a:r>
                      <a:endParaRPr lang="en-US" sz="1800">
                        <a:effectLst/>
                        <a:latin typeface="Calibri" panose="020F0502020204030204" pitchFamily="34" charset="0"/>
                        <a:ea typeface="DengXian" panose="02010600030101010101" pitchFamily="2" charset="-122"/>
                        <a:cs typeface="Arial" panose="020B0604020202020204" pitchFamily="34" charset="0"/>
                      </a:endParaRPr>
                    </a:p>
                  </a:txBody>
                  <a:tcPr marL="31724" marR="31724" marT="0" marB="0" anchor="b"/>
                </a:tc>
                <a:tc>
                  <a:txBody>
                    <a:bodyPr/>
                    <a:lstStyle/>
                    <a:p>
                      <a:pPr marL="0" marR="0">
                        <a:spcBef>
                          <a:spcPts val="0"/>
                        </a:spcBef>
                        <a:spcAft>
                          <a:spcPts val="0"/>
                        </a:spcAft>
                      </a:pPr>
                      <a:r>
                        <a:rPr lang="en-US" sz="1800" dirty="0">
                          <a:effectLst/>
                        </a:rPr>
                        <a:t>Abdominal discomfort</a:t>
                      </a:r>
                      <a:endParaRPr lang="en-US" sz="1800" dirty="0">
                        <a:effectLst/>
                        <a:latin typeface="Calibri" panose="020F0502020204030204" pitchFamily="34" charset="0"/>
                        <a:ea typeface="DengXian" panose="02010600030101010101" pitchFamily="2" charset="-122"/>
                        <a:cs typeface="Arial" panose="020B0604020202020204" pitchFamily="34" charset="0"/>
                      </a:endParaRPr>
                    </a:p>
                  </a:txBody>
                  <a:tcPr marL="31724" marR="31724" marT="0" marB="0" anchor="b"/>
                </a:tc>
                <a:tc>
                  <a:txBody>
                    <a:bodyPr/>
                    <a:lstStyle/>
                    <a:p>
                      <a:pPr marL="0" marR="0">
                        <a:spcBef>
                          <a:spcPts val="0"/>
                        </a:spcBef>
                        <a:spcAft>
                          <a:spcPts val="0"/>
                        </a:spcAft>
                      </a:pPr>
                      <a:r>
                        <a:rPr lang="en-US" sz="1800">
                          <a:effectLst/>
                        </a:rPr>
                        <a:t>Abdominal discomfort</a:t>
                      </a:r>
                      <a:endParaRPr lang="en-US" sz="1800">
                        <a:effectLst/>
                        <a:latin typeface="Calibri" panose="020F0502020204030204" pitchFamily="34" charset="0"/>
                        <a:ea typeface="DengXian" panose="02010600030101010101" pitchFamily="2" charset="-122"/>
                        <a:cs typeface="Arial" panose="020B0604020202020204" pitchFamily="34" charset="0"/>
                      </a:endParaRPr>
                    </a:p>
                  </a:txBody>
                  <a:tcPr marL="31724" marR="31724" marT="0" marB="0" anchor="b"/>
                </a:tc>
                <a:extLst>
                  <a:ext uri="{0D108BD9-81ED-4DB2-BD59-A6C34878D82A}">
                    <a16:rowId xmlns:a16="http://schemas.microsoft.com/office/drawing/2014/main" val="3965783618"/>
                  </a:ext>
                </a:extLst>
              </a:tr>
              <a:tr h="233498">
                <a:tc>
                  <a:txBody>
                    <a:bodyPr/>
                    <a:lstStyle/>
                    <a:p>
                      <a:pPr marL="0" marR="0">
                        <a:spcBef>
                          <a:spcPts val="0"/>
                        </a:spcBef>
                        <a:spcAft>
                          <a:spcPts val="0"/>
                        </a:spcAft>
                      </a:pPr>
                      <a:r>
                        <a:rPr lang="en-US" sz="1800" dirty="0">
                          <a:effectLst/>
                        </a:rPr>
                        <a:t>Gastrointestinal</a:t>
                      </a:r>
                      <a:endParaRPr lang="en-US" sz="1800" dirty="0">
                        <a:effectLst/>
                        <a:latin typeface="Calibri" panose="020F0502020204030204" pitchFamily="34" charset="0"/>
                        <a:ea typeface="DengXian" panose="02010600030101010101" pitchFamily="2" charset="-122"/>
                        <a:cs typeface="Arial" panose="020B0604020202020204" pitchFamily="34" charset="0"/>
                      </a:endParaRPr>
                    </a:p>
                  </a:txBody>
                  <a:tcPr marL="31724" marR="31724" marT="0" marB="0" anchor="b"/>
                </a:tc>
                <a:tc>
                  <a:txBody>
                    <a:bodyPr/>
                    <a:lstStyle/>
                    <a:p>
                      <a:pPr marL="0" marR="0">
                        <a:spcBef>
                          <a:spcPts val="0"/>
                        </a:spcBef>
                        <a:spcAft>
                          <a:spcPts val="0"/>
                        </a:spcAft>
                      </a:pPr>
                      <a:r>
                        <a:rPr lang="en-US" sz="1800">
                          <a:effectLst/>
                        </a:rPr>
                        <a:t>Constipation</a:t>
                      </a:r>
                      <a:endParaRPr lang="en-US" sz="1800">
                        <a:effectLst/>
                        <a:latin typeface="Calibri" panose="020F0502020204030204" pitchFamily="34" charset="0"/>
                        <a:ea typeface="DengXian" panose="02010600030101010101" pitchFamily="2" charset="-122"/>
                        <a:cs typeface="Arial" panose="020B0604020202020204" pitchFamily="34" charset="0"/>
                      </a:endParaRPr>
                    </a:p>
                  </a:txBody>
                  <a:tcPr marL="31724" marR="31724" marT="0" marB="0" anchor="b"/>
                </a:tc>
                <a:tc>
                  <a:txBody>
                    <a:bodyPr/>
                    <a:lstStyle/>
                    <a:p>
                      <a:pPr marL="0" marR="0">
                        <a:spcBef>
                          <a:spcPts val="0"/>
                        </a:spcBef>
                        <a:spcAft>
                          <a:spcPts val="0"/>
                        </a:spcAft>
                      </a:pPr>
                      <a:r>
                        <a:rPr lang="en-US" sz="1800" dirty="0">
                          <a:effectLst/>
                        </a:rPr>
                        <a:t>Constipation</a:t>
                      </a:r>
                      <a:endParaRPr lang="en-US" sz="1800" dirty="0">
                        <a:effectLst/>
                        <a:latin typeface="Calibri" panose="020F0502020204030204" pitchFamily="34" charset="0"/>
                        <a:ea typeface="DengXian" panose="02010600030101010101" pitchFamily="2" charset="-122"/>
                        <a:cs typeface="Arial" panose="020B0604020202020204" pitchFamily="34" charset="0"/>
                      </a:endParaRPr>
                    </a:p>
                  </a:txBody>
                  <a:tcPr marL="31724" marR="31724" marT="0" marB="0" anchor="b"/>
                </a:tc>
                <a:extLst>
                  <a:ext uri="{0D108BD9-81ED-4DB2-BD59-A6C34878D82A}">
                    <a16:rowId xmlns:a16="http://schemas.microsoft.com/office/drawing/2014/main" val="3554706839"/>
                  </a:ext>
                </a:extLst>
              </a:tr>
              <a:tr h="233498">
                <a:tc>
                  <a:txBody>
                    <a:bodyPr/>
                    <a:lstStyle/>
                    <a:p>
                      <a:pPr marL="0" marR="0">
                        <a:spcBef>
                          <a:spcPts val="0"/>
                        </a:spcBef>
                        <a:spcAft>
                          <a:spcPts val="0"/>
                        </a:spcAft>
                      </a:pPr>
                      <a:r>
                        <a:rPr lang="en-US" sz="1800" dirty="0">
                          <a:effectLst/>
                        </a:rPr>
                        <a:t>Gastrointestinal</a:t>
                      </a:r>
                      <a:endParaRPr lang="en-US" sz="1800" dirty="0">
                        <a:effectLst/>
                        <a:latin typeface="Calibri" panose="020F0502020204030204" pitchFamily="34" charset="0"/>
                        <a:ea typeface="DengXian" panose="02010600030101010101" pitchFamily="2" charset="-122"/>
                        <a:cs typeface="Arial" panose="020B0604020202020204" pitchFamily="34" charset="0"/>
                      </a:endParaRPr>
                    </a:p>
                  </a:txBody>
                  <a:tcPr marL="31724" marR="31724" marT="0" marB="0" anchor="b"/>
                </a:tc>
                <a:tc>
                  <a:txBody>
                    <a:bodyPr/>
                    <a:lstStyle/>
                    <a:p>
                      <a:pPr marL="0" marR="0">
                        <a:spcBef>
                          <a:spcPts val="0"/>
                        </a:spcBef>
                        <a:spcAft>
                          <a:spcPts val="0"/>
                        </a:spcAft>
                      </a:pPr>
                      <a:endParaRPr lang="en-US" sz="1800">
                        <a:effectLst/>
                        <a:latin typeface="Calibri" panose="020F0502020204030204" pitchFamily="34" charset="0"/>
                        <a:ea typeface="DengXian" panose="02010600030101010101" pitchFamily="2" charset="-122"/>
                        <a:cs typeface="Arial" panose="020B0604020202020204" pitchFamily="34" charset="0"/>
                      </a:endParaRPr>
                    </a:p>
                  </a:txBody>
                  <a:tcPr marL="31724" marR="31724" marT="0" marB="0" anchor="b"/>
                </a:tc>
                <a:tc>
                  <a:txBody>
                    <a:bodyPr/>
                    <a:lstStyle/>
                    <a:p>
                      <a:pPr marL="0" marR="0">
                        <a:spcBef>
                          <a:spcPts val="0"/>
                        </a:spcBef>
                        <a:spcAft>
                          <a:spcPts val="0"/>
                        </a:spcAft>
                      </a:pPr>
                      <a:r>
                        <a:rPr lang="en-US" sz="1800" dirty="0">
                          <a:effectLst/>
                          <a:latin typeface="Calibri" panose="020F0502020204030204" pitchFamily="34" charset="0"/>
                          <a:ea typeface="DengXian" panose="02010600030101010101" pitchFamily="2" charset="-122"/>
                          <a:cs typeface="Arial" panose="020B0604020202020204" pitchFamily="34" charset="0"/>
                        </a:rPr>
                        <a:t>Diarrhea (due to laxative use)</a:t>
                      </a:r>
                    </a:p>
                  </a:txBody>
                  <a:tcPr marL="31724" marR="31724" marT="0" marB="0" anchor="b"/>
                </a:tc>
                <a:extLst>
                  <a:ext uri="{0D108BD9-81ED-4DB2-BD59-A6C34878D82A}">
                    <a16:rowId xmlns:a16="http://schemas.microsoft.com/office/drawing/2014/main" val="3910438168"/>
                  </a:ext>
                </a:extLst>
              </a:tr>
              <a:tr h="233498">
                <a:tc>
                  <a:txBody>
                    <a:bodyPr/>
                    <a:lstStyle/>
                    <a:p>
                      <a:pPr marL="0" marR="0">
                        <a:spcBef>
                          <a:spcPts val="0"/>
                        </a:spcBef>
                        <a:spcAft>
                          <a:spcPts val="0"/>
                        </a:spcAft>
                      </a:pPr>
                      <a:r>
                        <a:rPr lang="en-US" sz="1800" dirty="0">
                          <a:effectLst/>
                        </a:rPr>
                        <a:t>Gastrointestinal</a:t>
                      </a:r>
                      <a:endParaRPr lang="en-US" sz="1800" dirty="0">
                        <a:effectLst/>
                        <a:latin typeface="Calibri" panose="020F0502020204030204" pitchFamily="34" charset="0"/>
                        <a:ea typeface="DengXian" panose="02010600030101010101" pitchFamily="2" charset="-122"/>
                        <a:cs typeface="Arial" panose="020B0604020202020204" pitchFamily="34" charset="0"/>
                      </a:endParaRPr>
                    </a:p>
                  </a:txBody>
                  <a:tcPr marL="31724" marR="31724" marT="0" marB="0" anchor="b"/>
                </a:tc>
                <a:tc>
                  <a:txBody>
                    <a:bodyPr/>
                    <a:lstStyle/>
                    <a:p>
                      <a:pPr marL="0" marR="0">
                        <a:spcBef>
                          <a:spcPts val="0"/>
                        </a:spcBef>
                        <a:spcAft>
                          <a:spcPts val="0"/>
                        </a:spcAft>
                      </a:pPr>
                      <a:r>
                        <a:rPr lang="en-US" sz="1800" dirty="0">
                          <a:effectLst/>
                          <a:latin typeface="Calibri" panose="020F0502020204030204" pitchFamily="34" charset="0"/>
                          <a:ea typeface="DengXian" panose="02010600030101010101" pitchFamily="2" charset="-122"/>
                          <a:cs typeface="Arial" panose="020B0604020202020204" pitchFamily="34" charset="0"/>
                        </a:rPr>
                        <a:t>Nausea</a:t>
                      </a:r>
                    </a:p>
                  </a:txBody>
                  <a:tcPr marL="31724" marR="31724" marT="0" marB="0" anchor="b"/>
                </a:tc>
                <a:tc>
                  <a:txBody>
                    <a:bodyPr/>
                    <a:lstStyle/>
                    <a:p>
                      <a:pPr marL="0" marR="0">
                        <a:spcBef>
                          <a:spcPts val="0"/>
                        </a:spcBef>
                        <a:spcAft>
                          <a:spcPts val="0"/>
                        </a:spcAft>
                      </a:pPr>
                      <a:endParaRPr lang="en-US" sz="1800" dirty="0">
                        <a:effectLst/>
                        <a:latin typeface="Calibri" panose="020F0502020204030204" pitchFamily="34" charset="0"/>
                        <a:ea typeface="DengXian" panose="02010600030101010101" pitchFamily="2" charset="-122"/>
                        <a:cs typeface="Arial" panose="020B0604020202020204" pitchFamily="34" charset="0"/>
                      </a:endParaRPr>
                    </a:p>
                  </a:txBody>
                  <a:tcPr marL="31724" marR="31724" marT="0" marB="0" anchor="b"/>
                </a:tc>
                <a:extLst>
                  <a:ext uri="{0D108BD9-81ED-4DB2-BD59-A6C34878D82A}">
                    <a16:rowId xmlns:a16="http://schemas.microsoft.com/office/drawing/2014/main" val="953338329"/>
                  </a:ext>
                </a:extLst>
              </a:tr>
              <a:tr h="233498">
                <a:tc>
                  <a:txBody>
                    <a:bodyPr/>
                    <a:lstStyle/>
                    <a:p>
                      <a:pPr marL="0" marR="0">
                        <a:spcBef>
                          <a:spcPts val="0"/>
                        </a:spcBef>
                        <a:spcAft>
                          <a:spcPts val="0"/>
                        </a:spcAft>
                      </a:pPr>
                      <a:r>
                        <a:rPr lang="en-US" sz="1800" dirty="0">
                          <a:effectLst/>
                        </a:rPr>
                        <a:t>Gastrointestinal</a:t>
                      </a:r>
                      <a:endParaRPr lang="en-US" sz="1800" dirty="0">
                        <a:effectLst/>
                        <a:latin typeface="Calibri" panose="020F0502020204030204" pitchFamily="34" charset="0"/>
                        <a:ea typeface="DengXian" panose="02010600030101010101" pitchFamily="2" charset="-122"/>
                        <a:cs typeface="Arial" panose="020B0604020202020204" pitchFamily="34" charset="0"/>
                      </a:endParaRPr>
                    </a:p>
                  </a:txBody>
                  <a:tcPr marL="31724" marR="31724" marT="0" marB="0" anchor="b"/>
                </a:tc>
                <a:tc>
                  <a:txBody>
                    <a:bodyPr/>
                    <a:lstStyle/>
                    <a:p>
                      <a:pPr marL="0" marR="0">
                        <a:spcBef>
                          <a:spcPts val="0"/>
                        </a:spcBef>
                        <a:spcAft>
                          <a:spcPts val="0"/>
                        </a:spcAft>
                      </a:pPr>
                      <a:r>
                        <a:rPr lang="en-US" sz="1800" dirty="0">
                          <a:effectLst/>
                          <a:latin typeface="Calibri" panose="020F0502020204030204" pitchFamily="34" charset="0"/>
                          <a:ea typeface="DengXian" panose="02010600030101010101" pitchFamily="2" charset="-122"/>
                          <a:cs typeface="Arial" panose="020B0604020202020204" pitchFamily="34" charset="0"/>
                        </a:rPr>
                        <a:t>Early satiety</a:t>
                      </a:r>
                    </a:p>
                  </a:txBody>
                  <a:tcPr marL="31724" marR="31724" marT="0" marB="0" anchor="b"/>
                </a:tc>
                <a:tc>
                  <a:txBody>
                    <a:bodyPr/>
                    <a:lstStyle/>
                    <a:p>
                      <a:pPr marL="0" marR="0">
                        <a:spcBef>
                          <a:spcPts val="0"/>
                        </a:spcBef>
                        <a:spcAft>
                          <a:spcPts val="0"/>
                        </a:spcAft>
                      </a:pPr>
                      <a:endParaRPr lang="en-US" sz="1800" dirty="0">
                        <a:effectLst/>
                        <a:latin typeface="Calibri" panose="020F0502020204030204" pitchFamily="34" charset="0"/>
                        <a:ea typeface="DengXian" panose="02010600030101010101" pitchFamily="2" charset="-122"/>
                        <a:cs typeface="Arial" panose="020B0604020202020204" pitchFamily="34" charset="0"/>
                      </a:endParaRPr>
                    </a:p>
                  </a:txBody>
                  <a:tcPr marL="31724" marR="31724" marT="0" marB="0" anchor="b"/>
                </a:tc>
                <a:extLst>
                  <a:ext uri="{0D108BD9-81ED-4DB2-BD59-A6C34878D82A}">
                    <a16:rowId xmlns:a16="http://schemas.microsoft.com/office/drawing/2014/main" val="1186904628"/>
                  </a:ext>
                </a:extLst>
              </a:tr>
              <a:tr h="233498">
                <a:tc>
                  <a:txBody>
                    <a:bodyPr/>
                    <a:lstStyle/>
                    <a:p>
                      <a:pPr marL="0" marR="0">
                        <a:spcBef>
                          <a:spcPts val="0"/>
                        </a:spcBef>
                        <a:spcAft>
                          <a:spcPts val="0"/>
                        </a:spcAft>
                      </a:pPr>
                      <a:r>
                        <a:rPr lang="en-US" sz="1800">
                          <a:effectLst/>
                        </a:rPr>
                        <a:t>Gastrointestinal</a:t>
                      </a:r>
                      <a:endParaRPr lang="en-US" sz="1800">
                        <a:effectLst/>
                        <a:latin typeface="Calibri" panose="020F0502020204030204" pitchFamily="34" charset="0"/>
                        <a:ea typeface="DengXian" panose="02010600030101010101" pitchFamily="2" charset="-122"/>
                        <a:cs typeface="Arial" panose="020B0604020202020204" pitchFamily="34" charset="0"/>
                      </a:endParaRPr>
                    </a:p>
                  </a:txBody>
                  <a:tcPr marL="31724" marR="31724" marT="0" marB="0" anchor="b"/>
                </a:tc>
                <a:tc>
                  <a:txBody>
                    <a:bodyPr/>
                    <a:lstStyle/>
                    <a:p>
                      <a:pPr marL="0" marR="0">
                        <a:spcBef>
                          <a:spcPts val="0"/>
                        </a:spcBef>
                        <a:spcAft>
                          <a:spcPts val="0"/>
                        </a:spcAft>
                      </a:pPr>
                      <a:r>
                        <a:rPr lang="en-US" sz="1800" i="1" dirty="0">
                          <a:effectLst/>
                        </a:rPr>
                        <a:t>Abdominal distention</a:t>
                      </a:r>
                      <a:r>
                        <a:rPr lang="en-US" sz="1800" dirty="0">
                          <a:effectLst/>
                        </a:rPr>
                        <a:t>, bloating</a:t>
                      </a:r>
                      <a:endParaRPr lang="en-US" sz="1800" dirty="0">
                        <a:effectLst/>
                        <a:latin typeface="Calibri" panose="020F0502020204030204" pitchFamily="34" charset="0"/>
                        <a:ea typeface="DengXian" panose="02010600030101010101" pitchFamily="2" charset="-122"/>
                        <a:cs typeface="Arial" panose="020B0604020202020204" pitchFamily="34" charset="0"/>
                      </a:endParaRPr>
                    </a:p>
                  </a:txBody>
                  <a:tcPr marL="31724" marR="31724" marT="0" marB="0" anchor="b"/>
                </a:tc>
                <a:tc>
                  <a:txBody>
                    <a:bodyPr/>
                    <a:lstStyle/>
                    <a:p>
                      <a:pPr marL="0" marR="0">
                        <a:spcBef>
                          <a:spcPts val="0"/>
                        </a:spcBef>
                        <a:spcAft>
                          <a:spcPts val="0"/>
                        </a:spcAft>
                      </a:pPr>
                      <a:r>
                        <a:rPr lang="en-US" sz="1800" i="1" dirty="0">
                          <a:effectLst/>
                        </a:rPr>
                        <a:t>Abdominal distention</a:t>
                      </a:r>
                      <a:r>
                        <a:rPr lang="en-US" sz="1800" dirty="0">
                          <a:effectLst/>
                        </a:rPr>
                        <a:t>, bloating</a:t>
                      </a:r>
                      <a:endParaRPr lang="en-US" sz="1800" dirty="0">
                        <a:effectLst/>
                        <a:latin typeface="Calibri" panose="020F0502020204030204" pitchFamily="34" charset="0"/>
                        <a:ea typeface="DengXian" panose="02010600030101010101" pitchFamily="2" charset="-122"/>
                        <a:cs typeface="Arial" panose="020B0604020202020204" pitchFamily="34" charset="0"/>
                      </a:endParaRPr>
                    </a:p>
                  </a:txBody>
                  <a:tcPr marL="31724" marR="31724" marT="0" marB="0" anchor="b"/>
                </a:tc>
                <a:extLst>
                  <a:ext uri="{0D108BD9-81ED-4DB2-BD59-A6C34878D82A}">
                    <a16:rowId xmlns:a16="http://schemas.microsoft.com/office/drawing/2014/main" val="3363247539"/>
                  </a:ext>
                </a:extLst>
              </a:tr>
              <a:tr h="466999">
                <a:tc>
                  <a:txBody>
                    <a:bodyPr/>
                    <a:lstStyle/>
                    <a:p>
                      <a:pPr marL="0" marR="0">
                        <a:spcBef>
                          <a:spcPts val="0"/>
                        </a:spcBef>
                        <a:spcAft>
                          <a:spcPts val="0"/>
                        </a:spcAft>
                      </a:pPr>
                      <a:r>
                        <a:rPr lang="en-US" sz="1800">
                          <a:effectLst/>
                        </a:rPr>
                        <a:t>Gastrointestinal</a:t>
                      </a:r>
                      <a:endParaRPr lang="en-US" sz="1800">
                        <a:effectLst/>
                        <a:latin typeface="Calibri" panose="020F0502020204030204" pitchFamily="34" charset="0"/>
                        <a:ea typeface="DengXian" panose="02010600030101010101" pitchFamily="2" charset="-122"/>
                        <a:cs typeface="Arial" panose="020B0604020202020204" pitchFamily="34" charset="0"/>
                      </a:endParaRPr>
                    </a:p>
                  </a:txBody>
                  <a:tcPr marL="31724" marR="31724" marT="0" marB="0" anchor="b"/>
                </a:tc>
                <a:tc>
                  <a:txBody>
                    <a:bodyPr/>
                    <a:lstStyle/>
                    <a:p>
                      <a:endParaRPr lang="en-US" sz="1800">
                        <a:effectLst/>
                        <a:latin typeface="Calibri" panose="020F0502020204030204" pitchFamily="34" charset="0"/>
                        <a:cs typeface="Arial" panose="020B0604020202020204" pitchFamily="34" charset="0"/>
                      </a:endParaRPr>
                    </a:p>
                  </a:txBody>
                  <a:tcPr marL="31724" marR="31724" marT="0" marB="0" anchor="b"/>
                </a:tc>
                <a:tc>
                  <a:txBody>
                    <a:bodyPr/>
                    <a:lstStyle/>
                    <a:p>
                      <a:pPr marL="0" marR="0">
                        <a:spcBef>
                          <a:spcPts val="0"/>
                        </a:spcBef>
                        <a:spcAft>
                          <a:spcPts val="0"/>
                        </a:spcAft>
                      </a:pPr>
                      <a:r>
                        <a:rPr lang="en-US" sz="1800" dirty="0">
                          <a:effectLst/>
                        </a:rPr>
                        <a:t>Heartburn, </a:t>
                      </a:r>
                      <a:r>
                        <a:rPr lang="en-US" sz="1800" i="1" dirty="0">
                          <a:effectLst/>
                        </a:rPr>
                        <a:t>gastroesophageal erosions or inflammation</a:t>
                      </a:r>
                      <a:endParaRPr lang="en-US" sz="1800" i="1" dirty="0">
                        <a:effectLst/>
                        <a:latin typeface="Calibri" panose="020F0502020204030204" pitchFamily="34" charset="0"/>
                        <a:ea typeface="DengXian" panose="02010600030101010101" pitchFamily="2" charset="-122"/>
                        <a:cs typeface="Arial" panose="020B0604020202020204" pitchFamily="34" charset="0"/>
                      </a:endParaRPr>
                    </a:p>
                  </a:txBody>
                  <a:tcPr marL="31724" marR="31724" marT="0" marB="0" anchor="b"/>
                </a:tc>
                <a:extLst>
                  <a:ext uri="{0D108BD9-81ED-4DB2-BD59-A6C34878D82A}">
                    <a16:rowId xmlns:a16="http://schemas.microsoft.com/office/drawing/2014/main" val="3549294159"/>
                  </a:ext>
                </a:extLst>
              </a:tr>
              <a:tr h="252386">
                <a:tc>
                  <a:txBody>
                    <a:bodyPr/>
                    <a:lstStyle/>
                    <a:p>
                      <a:pPr marL="0" marR="0">
                        <a:spcBef>
                          <a:spcPts val="0"/>
                        </a:spcBef>
                        <a:spcAft>
                          <a:spcPts val="0"/>
                        </a:spcAft>
                      </a:pPr>
                      <a:r>
                        <a:rPr lang="en-US" sz="1800">
                          <a:effectLst/>
                        </a:rPr>
                        <a:t>Gastrointestinal</a:t>
                      </a:r>
                      <a:endParaRPr lang="en-US" sz="1800">
                        <a:effectLst/>
                        <a:latin typeface="Calibri" panose="020F0502020204030204" pitchFamily="34" charset="0"/>
                        <a:ea typeface="DengXian" panose="02010600030101010101" pitchFamily="2" charset="-122"/>
                        <a:cs typeface="Arial" panose="020B0604020202020204" pitchFamily="34" charset="0"/>
                      </a:endParaRPr>
                    </a:p>
                  </a:txBody>
                  <a:tcPr marL="31724" marR="31724" marT="0" marB="0" anchor="b"/>
                </a:tc>
                <a:tc>
                  <a:txBody>
                    <a:bodyPr/>
                    <a:lstStyle/>
                    <a:p>
                      <a:endParaRPr lang="en-US" sz="1800">
                        <a:effectLst/>
                        <a:latin typeface="Calibri" panose="020F0502020204030204" pitchFamily="34" charset="0"/>
                        <a:cs typeface="Arial" panose="020B0604020202020204" pitchFamily="34" charset="0"/>
                      </a:endParaRPr>
                    </a:p>
                  </a:txBody>
                  <a:tcPr marL="31724" marR="31724" marT="0" marB="0" anchor="b"/>
                </a:tc>
                <a:tc>
                  <a:txBody>
                    <a:bodyPr/>
                    <a:lstStyle/>
                    <a:p>
                      <a:pPr marL="0" marR="0">
                        <a:spcBef>
                          <a:spcPts val="0"/>
                        </a:spcBef>
                        <a:spcAft>
                          <a:spcPts val="0"/>
                        </a:spcAft>
                      </a:pPr>
                      <a:r>
                        <a:rPr lang="en-US" sz="1800" i="1" dirty="0">
                          <a:effectLst/>
                        </a:rPr>
                        <a:t>Vomiting, possibly blood-streaked</a:t>
                      </a:r>
                      <a:endParaRPr lang="en-US" sz="1800" i="1" dirty="0">
                        <a:effectLst/>
                        <a:latin typeface="Calibri" panose="020F0502020204030204" pitchFamily="34" charset="0"/>
                        <a:ea typeface="DengXian" panose="02010600030101010101" pitchFamily="2" charset="-122"/>
                        <a:cs typeface="Arial" panose="020B0604020202020204" pitchFamily="34" charset="0"/>
                      </a:endParaRPr>
                    </a:p>
                  </a:txBody>
                  <a:tcPr marL="31724" marR="31724" marT="0" marB="0" anchor="b"/>
                </a:tc>
                <a:extLst>
                  <a:ext uri="{0D108BD9-81ED-4DB2-BD59-A6C34878D82A}">
                    <a16:rowId xmlns:a16="http://schemas.microsoft.com/office/drawing/2014/main" val="1467297717"/>
                  </a:ext>
                </a:extLst>
              </a:tr>
              <a:tr h="252386">
                <a:tc>
                  <a:txBody>
                    <a:bodyPr/>
                    <a:lstStyle/>
                    <a:p>
                      <a:pPr marL="0" marR="0">
                        <a:spcBef>
                          <a:spcPts val="0"/>
                        </a:spcBef>
                        <a:spcAft>
                          <a:spcPts val="0"/>
                        </a:spcAft>
                      </a:pPr>
                      <a:r>
                        <a:rPr lang="en-US" sz="1800">
                          <a:effectLst/>
                        </a:rPr>
                        <a:t>Gastrointestinal</a:t>
                      </a:r>
                      <a:endParaRPr lang="en-US" sz="1800">
                        <a:effectLst/>
                        <a:latin typeface="Calibri" panose="020F0502020204030204" pitchFamily="34" charset="0"/>
                        <a:ea typeface="DengXian" panose="02010600030101010101" pitchFamily="2" charset="-122"/>
                        <a:cs typeface="Arial" panose="020B0604020202020204" pitchFamily="34" charset="0"/>
                      </a:endParaRPr>
                    </a:p>
                  </a:txBody>
                  <a:tcPr marL="31724" marR="31724" marT="0" marB="0" anchor="b"/>
                </a:tc>
                <a:tc>
                  <a:txBody>
                    <a:bodyPr/>
                    <a:lstStyle/>
                    <a:p>
                      <a:endParaRPr lang="en-US" sz="1800">
                        <a:effectLst/>
                        <a:latin typeface="Calibri" panose="020F0502020204030204" pitchFamily="34" charset="0"/>
                        <a:cs typeface="Arial" panose="020B0604020202020204" pitchFamily="34" charset="0"/>
                      </a:endParaRPr>
                    </a:p>
                  </a:txBody>
                  <a:tcPr marL="31724" marR="31724" marT="0" marB="0" anchor="b"/>
                </a:tc>
                <a:tc>
                  <a:txBody>
                    <a:bodyPr/>
                    <a:lstStyle/>
                    <a:p>
                      <a:pPr marL="0" marR="0">
                        <a:spcBef>
                          <a:spcPts val="0"/>
                        </a:spcBef>
                        <a:spcAft>
                          <a:spcPts val="0"/>
                        </a:spcAft>
                      </a:pPr>
                      <a:r>
                        <a:rPr lang="en-US" sz="1800" i="1" dirty="0">
                          <a:effectLst/>
                        </a:rPr>
                        <a:t>Rectal prolapse</a:t>
                      </a:r>
                      <a:endParaRPr lang="en-US" sz="1800" i="1" dirty="0">
                        <a:effectLst/>
                        <a:latin typeface="Calibri" panose="020F0502020204030204" pitchFamily="34" charset="0"/>
                        <a:ea typeface="DengXian" panose="02010600030101010101" pitchFamily="2" charset="-122"/>
                        <a:cs typeface="Arial" panose="020B0604020202020204" pitchFamily="34" charset="0"/>
                      </a:endParaRPr>
                    </a:p>
                  </a:txBody>
                  <a:tcPr marL="31724" marR="31724" marT="0" marB="0" anchor="b"/>
                </a:tc>
                <a:extLst>
                  <a:ext uri="{0D108BD9-81ED-4DB2-BD59-A6C34878D82A}">
                    <a16:rowId xmlns:a16="http://schemas.microsoft.com/office/drawing/2014/main" val="1868548211"/>
                  </a:ext>
                </a:extLst>
              </a:tr>
            </a:tbl>
          </a:graphicData>
        </a:graphic>
      </p:graphicFrame>
    </p:spTree>
    <p:extLst>
      <p:ext uri="{BB962C8B-B14F-4D97-AF65-F5344CB8AC3E}">
        <p14:creationId xmlns:p14="http://schemas.microsoft.com/office/powerpoint/2010/main" val="8879406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5D36F-823D-4E31-918F-B9AA0C87D878}"/>
              </a:ext>
            </a:extLst>
          </p:cNvPr>
          <p:cNvSpPr>
            <a:spLocks noGrp="1"/>
          </p:cNvSpPr>
          <p:nvPr>
            <p:ph type="title"/>
          </p:nvPr>
        </p:nvSpPr>
        <p:spPr/>
        <p:txBody>
          <a:bodyPr>
            <a:normAutofit fontScale="90000"/>
          </a:bodyPr>
          <a:lstStyle/>
          <a:p>
            <a:r>
              <a:rPr lang="en-US" dirty="0"/>
              <a:t>EATING DISORDERS: Signs and symptoms, part 3</a:t>
            </a:r>
          </a:p>
        </p:txBody>
      </p:sp>
      <p:graphicFrame>
        <p:nvGraphicFramePr>
          <p:cNvPr id="4" name="Table 3" descr="This table continues from the previous slide and includes cardiovascular and reproductive symptoms and signs.">
            <a:extLst>
              <a:ext uri="{FF2B5EF4-FFF2-40B4-BE49-F238E27FC236}">
                <a16:creationId xmlns:a16="http://schemas.microsoft.com/office/drawing/2014/main" id="{B4491B79-E565-4928-A57B-5BE9F7622C6C}"/>
              </a:ext>
            </a:extLst>
          </p:cNvPr>
          <p:cNvGraphicFramePr>
            <a:graphicFrameLocks noGrp="1"/>
          </p:cNvGraphicFramePr>
          <p:nvPr>
            <p:extLst>
              <p:ext uri="{D42A27DB-BD31-4B8C-83A1-F6EECF244321}">
                <p14:modId xmlns:p14="http://schemas.microsoft.com/office/powerpoint/2010/main" val="965953638"/>
              </p:ext>
            </p:extLst>
          </p:nvPr>
        </p:nvGraphicFramePr>
        <p:xfrm>
          <a:off x="205484" y="1058779"/>
          <a:ext cx="8753580" cy="4937760"/>
        </p:xfrm>
        <a:graphic>
          <a:graphicData uri="http://schemas.openxmlformats.org/drawingml/2006/table">
            <a:tbl>
              <a:tblPr firstRow="1" firstCol="1" bandRow="1">
                <a:tableStyleId>{5C22544A-7EE6-4342-B048-85BDC9FD1C3A}</a:tableStyleId>
              </a:tblPr>
              <a:tblGrid>
                <a:gridCol w="1570619">
                  <a:extLst>
                    <a:ext uri="{9D8B030D-6E8A-4147-A177-3AD203B41FA5}">
                      <a16:colId xmlns:a16="http://schemas.microsoft.com/office/drawing/2014/main" val="2339702505"/>
                    </a:ext>
                  </a:extLst>
                </a:gridCol>
                <a:gridCol w="3660172">
                  <a:extLst>
                    <a:ext uri="{9D8B030D-6E8A-4147-A177-3AD203B41FA5}">
                      <a16:colId xmlns:a16="http://schemas.microsoft.com/office/drawing/2014/main" val="746802200"/>
                    </a:ext>
                  </a:extLst>
                </a:gridCol>
                <a:gridCol w="3522789">
                  <a:extLst>
                    <a:ext uri="{9D8B030D-6E8A-4147-A177-3AD203B41FA5}">
                      <a16:colId xmlns:a16="http://schemas.microsoft.com/office/drawing/2014/main" val="1377418443"/>
                    </a:ext>
                  </a:extLst>
                </a:gridCol>
              </a:tblGrid>
              <a:tr h="93104">
                <a:tc>
                  <a:txBody>
                    <a:bodyPr/>
                    <a:lstStyle/>
                    <a:p>
                      <a:pPr marL="0" marR="0">
                        <a:spcBef>
                          <a:spcPts val="0"/>
                        </a:spcBef>
                        <a:spcAft>
                          <a:spcPts val="0"/>
                        </a:spcAft>
                      </a:pPr>
                      <a:r>
                        <a:rPr lang="en-US" sz="1800" dirty="0">
                          <a:effectLst/>
                        </a:rPr>
                        <a:t>Organ System</a:t>
                      </a:r>
                      <a:endParaRPr lang="en-US" sz="1800" i="1" dirty="0">
                        <a:effectLst/>
                        <a:latin typeface="Calibri" panose="020F0502020204030204" pitchFamily="34" charset="0"/>
                        <a:ea typeface="DengXian" panose="02010600030101010101" pitchFamily="2" charset="-122"/>
                        <a:cs typeface="Arial" panose="020B0604020202020204" pitchFamily="34" charset="0"/>
                      </a:endParaRPr>
                    </a:p>
                  </a:txBody>
                  <a:tcPr marL="31724" marR="31724" marT="0" marB="0" anchor="b"/>
                </a:tc>
                <a:tc>
                  <a:txBody>
                    <a:bodyPr/>
                    <a:lstStyle/>
                    <a:p>
                      <a:pPr marL="0" marR="0">
                        <a:spcBef>
                          <a:spcPts val="0"/>
                        </a:spcBef>
                        <a:spcAft>
                          <a:spcPts val="0"/>
                        </a:spcAft>
                      </a:pPr>
                      <a:r>
                        <a:rPr lang="en-US" sz="1800" dirty="0">
                          <a:effectLst/>
                        </a:rPr>
                        <a:t>Symptom/</a:t>
                      </a:r>
                      <a:r>
                        <a:rPr lang="en-US" sz="1800" i="1" dirty="0">
                          <a:effectLst/>
                        </a:rPr>
                        <a:t>Sign</a:t>
                      </a:r>
                    </a:p>
                    <a:p>
                      <a:pPr marL="0" marR="0">
                        <a:spcBef>
                          <a:spcPts val="0"/>
                        </a:spcBef>
                        <a:spcAft>
                          <a:spcPts val="0"/>
                        </a:spcAft>
                      </a:pPr>
                      <a:r>
                        <a:rPr lang="en-US" sz="1800" dirty="0">
                          <a:effectLst/>
                        </a:rPr>
                        <a:t>Related to nutritional restriction</a:t>
                      </a:r>
                      <a:endParaRPr lang="en-US" sz="1800" dirty="0">
                        <a:effectLst/>
                        <a:latin typeface="Calibri" panose="020F0502020204030204" pitchFamily="34" charset="0"/>
                        <a:ea typeface="DengXian" panose="02010600030101010101" pitchFamily="2" charset="-122"/>
                        <a:cs typeface="Arial" panose="020B0604020202020204" pitchFamily="34" charset="0"/>
                      </a:endParaRPr>
                    </a:p>
                  </a:txBody>
                  <a:tcPr marL="31724" marR="31724" marT="0" marB="0" anchor="b"/>
                </a:tc>
                <a:tc>
                  <a:txBody>
                    <a:bodyPr/>
                    <a:lstStyle/>
                    <a:p>
                      <a:pPr marL="0" marR="0">
                        <a:spcBef>
                          <a:spcPts val="0"/>
                        </a:spcBef>
                        <a:spcAft>
                          <a:spcPts val="0"/>
                        </a:spcAft>
                      </a:pPr>
                      <a:r>
                        <a:rPr lang="en-US" sz="1800" dirty="0">
                          <a:effectLst/>
                        </a:rPr>
                        <a:t>Symptom/</a:t>
                      </a:r>
                      <a:r>
                        <a:rPr lang="en-US" sz="1800" i="1" dirty="0">
                          <a:effectLst/>
                        </a:rPr>
                        <a:t>Sign</a:t>
                      </a:r>
                    </a:p>
                    <a:p>
                      <a:pPr marL="0" marR="0">
                        <a:spcBef>
                          <a:spcPts val="0"/>
                        </a:spcBef>
                        <a:spcAft>
                          <a:spcPts val="0"/>
                        </a:spcAft>
                      </a:pPr>
                      <a:r>
                        <a:rPr lang="en-US" sz="1800" dirty="0">
                          <a:effectLst/>
                        </a:rPr>
                        <a:t>Related to purging</a:t>
                      </a:r>
                      <a:endParaRPr lang="en-US" sz="1800" dirty="0">
                        <a:effectLst/>
                        <a:latin typeface="Calibri" panose="020F0502020204030204" pitchFamily="34" charset="0"/>
                        <a:ea typeface="DengXian" panose="02010600030101010101" pitchFamily="2" charset="-122"/>
                        <a:cs typeface="Arial" panose="020B0604020202020204" pitchFamily="34" charset="0"/>
                      </a:endParaRPr>
                    </a:p>
                  </a:txBody>
                  <a:tcPr marL="31724" marR="31724" marT="0" marB="0" anchor="b"/>
                </a:tc>
                <a:extLst>
                  <a:ext uri="{0D108BD9-81ED-4DB2-BD59-A6C34878D82A}">
                    <a16:rowId xmlns:a16="http://schemas.microsoft.com/office/drawing/2014/main" val="179042340"/>
                  </a:ext>
                </a:extLst>
              </a:tr>
              <a:tr h="186209">
                <a:tc>
                  <a:txBody>
                    <a:bodyPr/>
                    <a:lstStyle/>
                    <a:p>
                      <a:pPr marL="0" marR="0">
                        <a:spcBef>
                          <a:spcPts val="0"/>
                        </a:spcBef>
                        <a:spcAft>
                          <a:spcPts val="0"/>
                        </a:spcAft>
                      </a:pPr>
                      <a:r>
                        <a:rPr lang="en-US" sz="1800">
                          <a:effectLst/>
                        </a:rPr>
                        <a:t>Cardiovascular</a:t>
                      </a:r>
                      <a:endParaRPr lang="en-US" sz="1800">
                        <a:effectLst/>
                        <a:latin typeface="Calibri" panose="020F0502020204030204" pitchFamily="34" charset="0"/>
                        <a:ea typeface="DengXian" panose="02010600030101010101" pitchFamily="2" charset="-122"/>
                        <a:cs typeface="Arial" panose="020B0604020202020204" pitchFamily="34" charset="0"/>
                      </a:endParaRPr>
                    </a:p>
                  </a:txBody>
                  <a:tcPr marL="31724" marR="31724" marT="0" marB="0" anchor="b"/>
                </a:tc>
                <a:tc>
                  <a:txBody>
                    <a:bodyPr/>
                    <a:lstStyle/>
                    <a:p>
                      <a:pPr marL="0" marR="0">
                        <a:spcBef>
                          <a:spcPts val="0"/>
                        </a:spcBef>
                        <a:spcAft>
                          <a:spcPts val="0"/>
                        </a:spcAft>
                      </a:pPr>
                      <a:r>
                        <a:rPr lang="en-US" sz="1800" dirty="0">
                          <a:effectLst/>
                        </a:rPr>
                        <a:t>Dizziness, faintness, </a:t>
                      </a:r>
                      <a:r>
                        <a:rPr lang="en-US" sz="1800" i="1" dirty="0">
                          <a:effectLst/>
                        </a:rPr>
                        <a:t>orthostatic hypotension</a:t>
                      </a:r>
                      <a:endParaRPr lang="en-US" sz="1800" i="1" dirty="0">
                        <a:effectLst/>
                        <a:latin typeface="Calibri" panose="020F0502020204030204" pitchFamily="34" charset="0"/>
                        <a:ea typeface="DengXian" panose="02010600030101010101" pitchFamily="2" charset="-122"/>
                        <a:cs typeface="Arial" panose="020B0604020202020204" pitchFamily="34" charset="0"/>
                      </a:endParaRPr>
                    </a:p>
                  </a:txBody>
                  <a:tcPr marL="31724" marR="31724" marT="0" marB="0" anchor="b"/>
                </a:tc>
                <a:tc>
                  <a:txBody>
                    <a:bodyPr/>
                    <a:lstStyle/>
                    <a:p>
                      <a:pPr marL="0" marR="0">
                        <a:spcBef>
                          <a:spcPts val="0"/>
                        </a:spcBef>
                        <a:spcAft>
                          <a:spcPts val="0"/>
                        </a:spcAft>
                      </a:pPr>
                      <a:r>
                        <a:rPr lang="en-US" sz="1800" dirty="0">
                          <a:effectLst/>
                        </a:rPr>
                        <a:t>Dizziness, faintness, </a:t>
                      </a:r>
                      <a:r>
                        <a:rPr lang="en-US" sz="1800" i="1" dirty="0">
                          <a:effectLst/>
                        </a:rPr>
                        <a:t>orthostatic hypotension</a:t>
                      </a:r>
                      <a:endParaRPr lang="en-US" sz="1800" i="1" dirty="0">
                        <a:effectLst/>
                        <a:latin typeface="Calibri" panose="020F0502020204030204" pitchFamily="34" charset="0"/>
                        <a:ea typeface="DengXian" panose="02010600030101010101" pitchFamily="2" charset="-122"/>
                        <a:cs typeface="Arial" panose="020B0604020202020204" pitchFamily="34" charset="0"/>
                      </a:endParaRPr>
                    </a:p>
                  </a:txBody>
                  <a:tcPr marL="31724" marR="31724" marT="0" marB="0" anchor="b"/>
                </a:tc>
                <a:extLst>
                  <a:ext uri="{0D108BD9-81ED-4DB2-BD59-A6C34878D82A}">
                    <a16:rowId xmlns:a16="http://schemas.microsoft.com/office/drawing/2014/main" val="631039157"/>
                  </a:ext>
                </a:extLst>
              </a:tr>
              <a:tr h="93104">
                <a:tc>
                  <a:txBody>
                    <a:bodyPr/>
                    <a:lstStyle/>
                    <a:p>
                      <a:pPr marL="0" marR="0">
                        <a:spcBef>
                          <a:spcPts val="0"/>
                        </a:spcBef>
                        <a:spcAft>
                          <a:spcPts val="0"/>
                        </a:spcAft>
                      </a:pPr>
                      <a:r>
                        <a:rPr lang="en-US" sz="1800">
                          <a:effectLst/>
                        </a:rPr>
                        <a:t>Cardiovascular</a:t>
                      </a:r>
                      <a:endParaRPr lang="en-US" sz="1800">
                        <a:effectLst/>
                        <a:latin typeface="Calibri" panose="020F0502020204030204" pitchFamily="34" charset="0"/>
                        <a:ea typeface="DengXian" panose="02010600030101010101" pitchFamily="2" charset="-122"/>
                        <a:cs typeface="Arial" panose="020B0604020202020204" pitchFamily="34" charset="0"/>
                      </a:endParaRPr>
                    </a:p>
                  </a:txBody>
                  <a:tcPr marL="31724" marR="31724" marT="0" marB="0" anchor="b"/>
                </a:tc>
                <a:tc>
                  <a:txBody>
                    <a:bodyPr/>
                    <a:lstStyle/>
                    <a:p>
                      <a:pPr marL="0" marR="0">
                        <a:spcBef>
                          <a:spcPts val="0"/>
                        </a:spcBef>
                        <a:spcAft>
                          <a:spcPts val="0"/>
                        </a:spcAft>
                      </a:pPr>
                      <a:r>
                        <a:rPr lang="en-US" sz="1800" dirty="0">
                          <a:effectLst/>
                        </a:rPr>
                        <a:t>Palpitations, </a:t>
                      </a:r>
                      <a:r>
                        <a:rPr lang="en-US" sz="1800" i="1" dirty="0">
                          <a:effectLst/>
                        </a:rPr>
                        <a:t>arrhythmias</a:t>
                      </a:r>
                      <a:endParaRPr lang="en-US" sz="1800" i="1" dirty="0">
                        <a:effectLst/>
                        <a:latin typeface="Calibri" panose="020F0502020204030204" pitchFamily="34" charset="0"/>
                        <a:ea typeface="DengXian" panose="02010600030101010101" pitchFamily="2" charset="-122"/>
                        <a:cs typeface="Arial" panose="020B0604020202020204" pitchFamily="34" charset="0"/>
                      </a:endParaRPr>
                    </a:p>
                  </a:txBody>
                  <a:tcPr marL="31724" marR="31724" marT="0" marB="0" anchor="b"/>
                </a:tc>
                <a:tc>
                  <a:txBody>
                    <a:bodyPr/>
                    <a:lstStyle/>
                    <a:p>
                      <a:pPr marL="0" marR="0">
                        <a:spcBef>
                          <a:spcPts val="0"/>
                        </a:spcBef>
                        <a:spcAft>
                          <a:spcPts val="0"/>
                        </a:spcAft>
                      </a:pPr>
                      <a:r>
                        <a:rPr lang="en-US" sz="1800" dirty="0">
                          <a:effectLst/>
                        </a:rPr>
                        <a:t>Palpitations, </a:t>
                      </a:r>
                      <a:r>
                        <a:rPr lang="en-US" sz="1800" i="1" dirty="0">
                          <a:effectLst/>
                        </a:rPr>
                        <a:t>arrhythmias</a:t>
                      </a:r>
                      <a:endParaRPr lang="en-US" sz="1800" i="1" dirty="0">
                        <a:effectLst/>
                        <a:latin typeface="Calibri" panose="020F0502020204030204" pitchFamily="34" charset="0"/>
                        <a:ea typeface="DengXian" panose="02010600030101010101" pitchFamily="2" charset="-122"/>
                        <a:cs typeface="Arial" panose="020B0604020202020204" pitchFamily="34" charset="0"/>
                      </a:endParaRPr>
                    </a:p>
                  </a:txBody>
                  <a:tcPr marL="31724" marR="31724" marT="0" marB="0" anchor="b"/>
                </a:tc>
                <a:extLst>
                  <a:ext uri="{0D108BD9-81ED-4DB2-BD59-A6C34878D82A}">
                    <a16:rowId xmlns:a16="http://schemas.microsoft.com/office/drawing/2014/main" val="4234726518"/>
                  </a:ext>
                </a:extLst>
              </a:tr>
              <a:tr h="100635">
                <a:tc>
                  <a:txBody>
                    <a:bodyPr/>
                    <a:lstStyle/>
                    <a:p>
                      <a:pPr marL="0" marR="0">
                        <a:spcBef>
                          <a:spcPts val="0"/>
                        </a:spcBef>
                        <a:spcAft>
                          <a:spcPts val="0"/>
                        </a:spcAft>
                      </a:pPr>
                      <a:r>
                        <a:rPr lang="en-US" sz="1800">
                          <a:effectLst/>
                        </a:rPr>
                        <a:t>Cardiovascular</a:t>
                      </a:r>
                      <a:endParaRPr lang="en-US" sz="1800">
                        <a:effectLst/>
                        <a:latin typeface="Calibri" panose="020F0502020204030204" pitchFamily="34" charset="0"/>
                        <a:ea typeface="DengXian" panose="02010600030101010101" pitchFamily="2" charset="-122"/>
                        <a:cs typeface="Arial" panose="020B0604020202020204" pitchFamily="34" charset="0"/>
                      </a:endParaRPr>
                    </a:p>
                  </a:txBody>
                  <a:tcPr marL="31724" marR="31724" marT="0" marB="0" anchor="b"/>
                </a:tc>
                <a:tc>
                  <a:txBody>
                    <a:bodyPr/>
                    <a:lstStyle/>
                    <a:p>
                      <a:pPr marL="0" marR="0">
                        <a:spcBef>
                          <a:spcPts val="0"/>
                        </a:spcBef>
                        <a:spcAft>
                          <a:spcPts val="0"/>
                        </a:spcAft>
                      </a:pPr>
                      <a:r>
                        <a:rPr lang="en-US" sz="1800" i="1" dirty="0">
                          <a:effectLst/>
                        </a:rPr>
                        <a:t>Bradycardia</a:t>
                      </a:r>
                      <a:endParaRPr lang="en-US" sz="1800" i="1" dirty="0">
                        <a:effectLst/>
                        <a:latin typeface="Calibri" panose="020F0502020204030204" pitchFamily="34" charset="0"/>
                        <a:ea typeface="DengXian" panose="02010600030101010101" pitchFamily="2" charset="-122"/>
                        <a:cs typeface="Arial" panose="020B0604020202020204" pitchFamily="34" charset="0"/>
                      </a:endParaRPr>
                    </a:p>
                  </a:txBody>
                  <a:tcPr marL="31724" marR="31724" marT="0" marB="0" anchor="b"/>
                </a:tc>
                <a:tc>
                  <a:txBody>
                    <a:bodyPr/>
                    <a:lstStyle/>
                    <a:p>
                      <a:endParaRPr lang="en-US" sz="1800">
                        <a:effectLst/>
                        <a:latin typeface="Calibri" panose="020F0502020204030204" pitchFamily="34" charset="0"/>
                        <a:cs typeface="Arial" panose="020B0604020202020204" pitchFamily="34" charset="0"/>
                      </a:endParaRPr>
                    </a:p>
                  </a:txBody>
                  <a:tcPr marL="31724" marR="31724" marT="0" marB="0" anchor="b"/>
                </a:tc>
                <a:extLst>
                  <a:ext uri="{0D108BD9-81ED-4DB2-BD59-A6C34878D82A}">
                    <a16:rowId xmlns:a16="http://schemas.microsoft.com/office/drawing/2014/main" val="3065383526"/>
                  </a:ext>
                </a:extLst>
              </a:tr>
              <a:tr h="100635">
                <a:tc>
                  <a:txBody>
                    <a:bodyPr/>
                    <a:lstStyle/>
                    <a:p>
                      <a:pPr marL="0" marR="0">
                        <a:spcBef>
                          <a:spcPts val="0"/>
                        </a:spcBef>
                        <a:spcAft>
                          <a:spcPts val="0"/>
                        </a:spcAft>
                      </a:pPr>
                      <a:r>
                        <a:rPr lang="en-US" sz="1800">
                          <a:effectLst/>
                        </a:rPr>
                        <a:t>Cardiovascular</a:t>
                      </a:r>
                      <a:endParaRPr lang="en-US" sz="1800">
                        <a:effectLst/>
                        <a:latin typeface="Calibri" panose="020F0502020204030204" pitchFamily="34" charset="0"/>
                        <a:ea typeface="DengXian" panose="02010600030101010101" pitchFamily="2" charset="-122"/>
                        <a:cs typeface="Arial" panose="020B0604020202020204" pitchFamily="34" charset="0"/>
                      </a:endParaRPr>
                    </a:p>
                  </a:txBody>
                  <a:tcPr marL="31724" marR="31724" marT="0" marB="0" anchor="b"/>
                </a:tc>
                <a:tc>
                  <a:txBody>
                    <a:bodyPr/>
                    <a:lstStyle/>
                    <a:p>
                      <a:pPr marL="0" marR="0">
                        <a:spcBef>
                          <a:spcPts val="0"/>
                        </a:spcBef>
                        <a:spcAft>
                          <a:spcPts val="0"/>
                        </a:spcAft>
                      </a:pPr>
                      <a:r>
                        <a:rPr lang="en-US" sz="1800" i="1" dirty="0">
                          <a:effectLst/>
                        </a:rPr>
                        <a:t>Weak irregular pulse</a:t>
                      </a:r>
                      <a:endParaRPr lang="en-US" sz="1800" i="1" dirty="0">
                        <a:effectLst/>
                        <a:latin typeface="Calibri" panose="020F0502020204030204" pitchFamily="34" charset="0"/>
                        <a:ea typeface="DengXian" panose="02010600030101010101" pitchFamily="2" charset="-122"/>
                        <a:cs typeface="Arial" panose="020B0604020202020204" pitchFamily="34" charset="0"/>
                      </a:endParaRPr>
                    </a:p>
                  </a:txBody>
                  <a:tcPr marL="31724" marR="31724" marT="0" marB="0" anchor="b"/>
                </a:tc>
                <a:tc>
                  <a:txBody>
                    <a:bodyPr/>
                    <a:lstStyle/>
                    <a:p>
                      <a:endParaRPr lang="en-US" sz="1800">
                        <a:effectLst/>
                        <a:latin typeface="Calibri" panose="020F0502020204030204" pitchFamily="34" charset="0"/>
                        <a:cs typeface="Arial" panose="020B0604020202020204" pitchFamily="34" charset="0"/>
                      </a:endParaRPr>
                    </a:p>
                  </a:txBody>
                  <a:tcPr marL="31724" marR="31724" marT="0" marB="0" anchor="b"/>
                </a:tc>
                <a:extLst>
                  <a:ext uri="{0D108BD9-81ED-4DB2-BD59-A6C34878D82A}">
                    <a16:rowId xmlns:a16="http://schemas.microsoft.com/office/drawing/2014/main" val="3591516558"/>
                  </a:ext>
                </a:extLst>
              </a:tr>
              <a:tr h="100635">
                <a:tc>
                  <a:txBody>
                    <a:bodyPr/>
                    <a:lstStyle/>
                    <a:p>
                      <a:pPr marL="0" marR="0">
                        <a:spcBef>
                          <a:spcPts val="0"/>
                        </a:spcBef>
                        <a:spcAft>
                          <a:spcPts val="0"/>
                        </a:spcAft>
                      </a:pPr>
                      <a:r>
                        <a:rPr lang="en-US" sz="1800">
                          <a:effectLst/>
                        </a:rPr>
                        <a:t>Cardiovascular</a:t>
                      </a:r>
                      <a:endParaRPr lang="en-US" sz="1800">
                        <a:effectLst/>
                        <a:latin typeface="Calibri" panose="020F0502020204030204" pitchFamily="34" charset="0"/>
                        <a:ea typeface="DengXian" panose="02010600030101010101" pitchFamily="2" charset="-122"/>
                        <a:cs typeface="Arial" panose="020B0604020202020204" pitchFamily="34" charset="0"/>
                      </a:endParaRPr>
                    </a:p>
                  </a:txBody>
                  <a:tcPr marL="31724" marR="31724" marT="0" marB="0" anchor="b"/>
                </a:tc>
                <a:tc>
                  <a:txBody>
                    <a:bodyPr/>
                    <a:lstStyle/>
                    <a:p>
                      <a:pPr marL="0" marR="0">
                        <a:spcBef>
                          <a:spcPts val="0"/>
                        </a:spcBef>
                        <a:spcAft>
                          <a:spcPts val="0"/>
                        </a:spcAft>
                      </a:pPr>
                      <a:r>
                        <a:rPr lang="en-US" sz="1800" i="1" dirty="0">
                          <a:effectLst/>
                        </a:rPr>
                        <a:t>Cold extremities, acrocyanosis</a:t>
                      </a:r>
                      <a:endParaRPr lang="en-US" sz="1800" i="1" dirty="0">
                        <a:effectLst/>
                        <a:latin typeface="Calibri" panose="020F0502020204030204" pitchFamily="34" charset="0"/>
                        <a:ea typeface="DengXian" panose="02010600030101010101" pitchFamily="2" charset="-122"/>
                        <a:cs typeface="Arial" panose="020B0604020202020204" pitchFamily="34" charset="0"/>
                      </a:endParaRPr>
                    </a:p>
                  </a:txBody>
                  <a:tcPr marL="31724" marR="31724" marT="0" marB="0" anchor="b"/>
                </a:tc>
                <a:tc>
                  <a:txBody>
                    <a:bodyPr/>
                    <a:lstStyle/>
                    <a:p>
                      <a:endParaRPr lang="en-US" sz="1800">
                        <a:effectLst/>
                        <a:latin typeface="Calibri" panose="020F0502020204030204" pitchFamily="34" charset="0"/>
                        <a:cs typeface="Arial" panose="020B0604020202020204" pitchFamily="34" charset="0"/>
                      </a:endParaRPr>
                    </a:p>
                  </a:txBody>
                  <a:tcPr marL="31724" marR="31724" marT="0" marB="0" anchor="b"/>
                </a:tc>
                <a:extLst>
                  <a:ext uri="{0D108BD9-81ED-4DB2-BD59-A6C34878D82A}">
                    <a16:rowId xmlns:a16="http://schemas.microsoft.com/office/drawing/2014/main" val="3719207278"/>
                  </a:ext>
                </a:extLst>
              </a:tr>
              <a:tr h="100635">
                <a:tc>
                  <a:txBody>
                    <a:bodyPr/>
                    <a:lstStyle/>
                    <a:p>
                      <a:pPr marL="0" marR="0">
                        <a:spcBef>
                          <a:spcPts val="0"/>
                        </a:spcBef>
                        <a:spcAft>
                          <a:spcPts val="0"/>
                        </a:spcAft>
                      </a:pPr>
                      <a:r>
                        <a:rPr lang="en-US" sz="1800">
                          <a:effectLst/>
                        </a:rPr>
                        <a:t>Cardiovascular</a:t>
                      </a:r>
                      <a:endParaRPr lang="en-US" sz="1800">
                        <a:effectLst/>
                        <a:latin typeface="Calibri" panose="020F0502020204030204" pitchFamily="34" charset="0"/>
                        <a:ea typeface="DengXian" panose="02010600030101010101" pitchFamily="2" charset="-122"/>
                        <a:cs typeface="Arial" panose="020B0604020202020204" pitchFamily="34" charset="0"/>
                      </a:endParaRPr>
                    </a:p>
                  </a:txBody>
                  <a:tcPr marL="31724" marR="31724" marT="0" marB="0" anchor="b"/>
                </a:tc>
                <a:tc>
                  <a:txBody>
                    <a:bodyPr/>
                    <a:lstStyle/>
                    <a:p>
                      <a:pPr marL="0" marR="0">
                        <a:spcBef>
                          <a:spcPts val="0"/>
                        </a:spcBef>
                        <a:spcAft>
                          <a:spcPts val="0"/>
                        </a:spcAft>
                      </a:pPr>
                      <a:r>
                        <a:rPr lang="en-US" sz="1800" dirty="0">
                          <a:effectLst/>
                        </a:rPr>
                        <a:t>Chest pain</a:t>
                      </a:r>
                      <a:endParaRPr lang="en-US" sz="1800" dirty="0">
                        <a:effectLst/>
                        <a:latin typeface="Calibri" panose="020F0502020204030204" pitchFamily="34" charset="0"/>
                        <a:ea typeface="DengXian" panose="02010600030101010101" pitchFamily="2" charset="-122"/>
                        <a:cs typeface="Arial" panose="020B0604020202020204" pitchFamily="34" charset="0"/>
                      </a:endParaRPr>
                    </a:p>
                  </a:txBody>
                  <a:tcPr marL="31724" marR="31724" marT="0" marB="0" anchor="b"/>
                </a:tc>
                <a:tc>
                  <a:txBody>
                    <a:bodyPr/>
                    <a:lstStyle/>
                    <a:p>
                      <a:endParaRPr lang="en-US" sz="1800">
                        <a:effectLst/>
                        <a:latin typeface="Calibri" panose="020F0502020204030204" pitchFamily="34" charset="0"/>
                        <a:cs typeface="Arial" panose="020B0604020202020204" pitchFamily="34" charset="0"/>
                      </a:endParaRPr>
                    </a:p>
                  </a:txBody>
                  <a:tcPr marL="31724" marR="31724" marT="0" marB="0" anchor="b"/>
                </a:tc>
                <a:extLst>
                  <a:ext uri="{0D108BD9-81ED-4DB2-BD59-A6C34878D82A}">
                    <a16:rowId xmlns:a16="http://schemas.microsoft.com/office/drawing/2014/main" val="2103127745"/>
                  </a:ext>
                </a:extLst>
              </a:tr>
              <a:tr h="100635">
                <a:tc>
                  <a:txBody>
                    <a:bodyPr/>
                    <a:lstStyle/>
                    <a:p>
                      <a:pPr marL="0" marR="0">
                        <a:spcBef>
                          <a:spcPts val="0"/>
                        </a:spcBef>
                        <a:spcAft>
                          <a:spcPts val="0"/>
                        </a:spcAft>
                      </a:pPr>
                      <a:r>
                        <a:rPr lang="en-US" sz="1800">
                          <a:effectLst/>
                        </a:rPr>
                        <a:t>Cardiovascular</a:t>
                      </a:r>
                      <a:endParaRPr lang="en-US" sz="1800">
                        <a:effectLst/>
                        <a:latin typeface="Calibri" panose="020F0502020204030204" pitchFamily="34" charset="0"/>
                        <a:ea typeface="DengXian" panose="02010600030101010101" pitchFamily="2" charset="-122"/>
                        <a:cs typeface="Arial" panose="020B0604020202020204" pitchFamily="34" charset="0"/>
                      </a:endParaRPr>
                    </a:p>
                  </a:txBody>
                  <a:tcPr marL="31724" marR="31724" marT="0" marB="0" anchor="b"/>
                </a:tc>
                <a:tc>
                  <a:txBody>
                    <a:bodyPr/>
                    <a:lstStyle/>
                    <a:p>
                      <a:pPr marL="0" marR="0">
                        <a:spcBef>
                          <a:spcPts val="0"/>
                        </a:spcBef>
                        <a:spcAft>
                          <a:spcPts val="0"/>
                        </a:spcAft>
                      </a:pPr>
                      <a:r>
                        <a:rPr lang="en-US" sz="1800" i="1" dirty="0">
                          <a:effectLst/>
                        </a:rPr>
                        <a:t>Dyspnea</a:t>
                      </a:r>
                      <a:endParaRPr lang="en-US" sz="1800" i="1" dirty="0">
                        <a:effectLst/>
                        <a:latin typeface="Calibri" panose="020F0502020204030204" pitchFamily="34" charset="0"/>
                        <a:ea typeface="DengXian" panose="02010600030101010101" pitchFamily="2" charset="-122"/>
                        <a:cs typeface="Arial" panose="020B0604020202020204" pitchFamily="34" charset="0"/>
                      </a:endParaRPr>
                    </a:p>
                  </a:txBody>
                  <a:tcPr marL="31724" marR="31724" marT="0" marB="0" anchor="b"/>
                </a:tc>
                <a:tc>
                  <a:txBody>
                    <a:bodyPr/>
                    <a:lstStyle/>
                    <a:p>
                      <a:endParaRPr lang="en-US" sz="1800">
                        <a:effectLst/>
                        <a:latin typeface="Calibri" panose="020F0502020204030204" pitchFamily="34" charset="0"/>
                        <a:cs typeface="Arial" panose="020B0604020202020204" pitchFamily="34" charset="0"/>
                      </a:endParaRPr>
                    </a:p>
                  </a:txBody>
                  <a:tcPr marL="31724" marR="31724" marT="0" marB="0" anchor="b"/>
                </a:tc>
                <a:extLst>
                  <a:ext uri="{0D108BD9-81ED-4DB2-BD59-A6C34878D82A}">
                    <a16:rowId xmlns:a16="http://schemas.microsoft.com/office/drawing/2014/main" val="2790896512"/>
                  </a:ext>
                </a:extLst>
              </a:tr>
              <a:tr h="100635">
                <a:tc>
                  <a:txBody>
                    <a:bodyPr/>
                    <a:lstStyle/>
                    <a:p>
                      <a:pPr marL="0" marR="0">
                        <a:spcBef>
                          <a:spcPts val="0"/>
                        </a:spcBef>
                        <a:spcAft>
                          <a:spcPts val="0"/>
                        </a:spcAft>
                      </a:pPr>
                      <a:r>
                        <a:rPr lang="en-US" sz="1800" dirty="0">
                          <a:effectLst/>
                        </a:rPr>
                        <a:t>Reproductive</a:t>
                      </a:r>
                      <a:endParaRPr lang="en-US" sz="1800" dirty="0">
                        <a:effectLst/>
                        <a:latin typeface="Calibri" panose="020F0502020204030204" pitchFamily="34" charset="0"/>
                        <a:ea typeface="DengXian" panose="02010600030101010101" pitchFamily="2" charset="-122"/>
                        <a:cs typeface="Arial" panose="020B0604020202020204" pitchFamily="34" charset="0"/>
                      </a:endParaRPr>
                    </a:p>
                  </a:txBody>
                  <a:tcPr marL="31724" marR="31724" marT="0" marB="0" anchor="b"/>
                </a:tc>
                <a:tc>
                  <a:txBody>
                    <a:bodyPr/>
                    <a:lstStyle/>
                    <a:p>
                      <a:pPr marL="0" marR="0">
                        <a:spcBef>
                          <a:spcPts val="0"/>
                        </a:spcBef>
                        <a:spcAft>
                          <a:spcPts val="0"/>
                        </a:spcAft>
                      </a:pPr>
                      <a:r>
                        <a:rPr lang="en-US" sz="1800" i="1" dirty="0">
                          <a:effectLst/>
                          <a:latin typeface="Calibri" panose="020F0502020204030204" pitchFamily="34" charset="0"/>
                          <a:ea typeface="DengXian" panose="02010600030101010101" pitchFamily="2" charset="-122"/>
                          <a:cs typeface="Arial" panose="020B0604020202020204" pitchFamily="34" charset="0"/>
                        </a:rPr>
                        <a:t>Slowing of growth (in children or adolescents)</a:t>
                      </a:r>
                    </a:p>
                  </a:txBody>
                  <a:tcPr marL="31724" marR="31724" marT="0" marB="0" anchor="b"/>
                </a:tc>
                <a:tc>
                  <a:txBody>
                    <a:bodyPr/>
                    <a:lstStyle/>
                    <a:p>
                      <a:r>
                        <a:rPr lang="en-US" sz="1800" i="1" dirty="0">
                          <a:effectLst/>
                          <a:latin typeface="Calibri" panose="020F0502020204030204" pitchFamily="34" charset="0"/>
                          <a:cs typeface="Arial" panose="020B0604020202020204" pitchFamily="34" charset="0"/>
                        </a:rPr>
                        <a:t>Slowing of growth (in children or adolescents)</a:t>
                      </a:r>
                    </a:p>
                  </a:txBody>
                  <a:tcPr marL="31724" marR="31724" marT="0" marB="0" anchor="b"/>
                </a:tc>
                <a:extLst>
                  <a:ext uri="{0D108BD9-81ED-4DB2-BD59-A6C34878D82A}">
                    <a16:rowId xmlns:a16="http://schemas.microsoft.com/office/drawing/2014/main" val="1139491261"/>
                  </a:ext>
                </a:extLst>
              </a:tr>
              <a:tr h="186209">
                <a:tc>
                  <a:txBody>
                    <a:bodyPr/>
                    <a:lstStyle/>
                    <a:p>
                      <a:pPr marL="0" marR="0">
                        <a:spcBef>
                          <a:spcPts val="0"/>
                        </a:spcBef>
                        <a:spcAft>
                          <a:spcPts val="0"/>
                        </a:spcAft>
                      </a:pPr>
                      <a:r>
                        <a:rPr lang="en-US" sz="1800" dirty="0">
                          <a:effectLst/>
                        </a:rPr>
                        <a:t>Reproductive</a:t>
                      </a:r>
                      <a:endParaRPr lang="en-US" sz="1800" dirty="0">
                        <a:effectLst/>
                        <a:latin typeface="Calibri" panose="020F0502020204030204" pitchFamily="34" charset="0"/>
                        <a:ea typeface="DengXian" panose="02010600030101010101" pitchFamily="2" charset="-122"/>
                        <a:cs typeface="Arial" panose="020B0604020202020204" pitchFamily="34" charset="0"/>
                      </a:endParaRPr>
                    </a:p>
                  </a:txBody>
                  <a:tcPr marL="31724" marR="31724" marT="0" marB="0" anchor="b"/>
                </a:tc>
                <a:tc>
                  <a:txBody>
                    <a:bodyPr/>
                    <a:lstStyle/>
                    <a:p>
                      <a:pPr marL="0" marR="0">
                        <a:spcBef>
                          <a:spcPts val="0"/>
                        </a:spcBef>
                        <a:spcAft>
                          <a:spcPts val="0"/>
                        </a:spcAft>
                      </a:pPr>
                      <a:r>
                        <a:rPr lang="en-US" sz="1800" i="1" dirty="0">
                          <a:effectLst/>
                        </a:rPr>
                        <a:t>Arrested development of secondary sex characteristics</a:t>
                      </a:r>
                      <a:endParaRPr lang="en-US" sz="1800" i="1" dirty="0">
                        <a:effectLst/>
                        <a:latin typeface="Calibri" panose="020F0502020204030204" pitchFamily="34" charset="0"/>
                        <a:ea typeface="DengXian" panose="02010600030101010101" pitchFamily="2" charset="-122"/>
                        <a:cs typeface="Arial" panose="020B0604020202020204" pitchFamily="34" charset="0"/>
                      </a:endParaRPr>
                    </a:p>
                  </a:txBody>
                  <a:tcPr marL="31724" marR="31724" marT="0" marB="0" anchor="b"/>
                </a:tc>
                <a:tc>
                  <a:txBody>
                    <a:bodyPr/>
                    <a:lstStyle/>
                    <a:p>
                      <a:pPr marL="0" marR="0">
                        <a:spcBef>
                          <a:spcPts val="0"/>
                        </a:spcBef>
                        <a:spcAft>
                          <a:spcPts val="0"/>
                        </a:spcAft>
                      </a:pPr>
                      <a:r>
                        <a:rPr lang="en-US" sz="1800" i="1" dirty="0">
                          <a:effectLst/>
                        </a:rPr>
                        <a:t>Arrested development of secondary sex characteristics</a:t>
                      </a:r>
                      <a:endParaRPr lang="en-US" sz="1800" i="1" dirty="0">
                        <a:effectLst/>
                        <a:latin typeface="Calibri" panose="020F0502020204030204" pitchFamily="34" charset="0"/>
                        <a:ea typeface="DengXian" panose="02010600030101010101" pitchFamily="2" charset="-122"/>
                        <a:cs typeface="Arial" panose="020B0604020202020204" pitchFamily="34" charset="0"/>
                      </a:endParaRPr>
                    </a:p>
                  </a:txBody>
                  <a:tcPr marL="31724" marR="31724" marT="0" marB="0" anchor="b"/>
                </a:tc>
                <a:extLst>
                  <a:ext uri="{0D108BD9-81ED-4DB2-BD59-A6C34878D82A}">
                    <a16:rowId xmlns:a16="http://schemas.microsoft.com/office/drawing/2014/main" val="3827489885"/>
                  </a:ext>
                </a:extLst>
              </a:tr>
              <a:tr h="100635">
                <a:tc>
                  <a:txBody>
                    <a:bodyPr/>
                    <a:lstStyle/>
                    <a:p>
                      <a:r>
                        <a:rPr lang="en-US" sz="1800" dirty="0">
                          <a:effectLst/>
                        </a:rPr>
                        <a:t>Reproductive</a:t>
                      </a:r>
                      <a:endParaRPr lang="en-US" sz="1800" dirty="0">
                        <a:effectLst/>
                        <a:latin typeface="Calibri" panose="020F0502020204030204" pitchFamily="34" charset="0"/>
                        <a:cs typeface="Arial" panose="020B0604020202020204" pitchFamily="34" charset="0"/>
                      </a:endParaRPr>
                    </a:p>
                  </a:txBody>
                  <a:tcPr marL="31724" marR="31724" marT="0" marB="0" anchor="b"/>
                </a:tc>
                <a:tc>
                  <a:txBody>
                    <a:bodyPr/>
                    <a:lstStyle/>
                    <a:p>
                      <a:pPr marL="0" marR="0">
                        <a:spcBef>
                          <a:spcPts val="0"/>
                        </a:spcBef>
                        <a:spcAft>
                          <a:spcPts val="0"/>
                        </a:spcAft>
                      </a:pPr>
                      <a:r>
                        <a:rPr lang="en-US" sz="1800">
                          <a:effectLst/>
                        </a:rPr>
                        <a:t>Low libido</a:t>
                      </a:r>
                      <a:endParaRPr lang="en-US" sz="1800">
                        <a:effectLst/>
                        <a:latin typeface="Calibri" panose="020F0502020204030204" pitchFamily="34" charset="0"/>
                        <a:ea typeface="DengXian" panose="02010600030101010101" pitchFamily="2" charset="-122"/>
                        <a:cs typeface="Arial" panose="020B0604020202020204" pitchFamily="34" charset="0"/>
                      </a:endParaRPr>
                    </a:p>
                  </a:txBody>
                  <a:tcPr marL="31724" marR="31724" marT="0" marB="0" anchor="b"/>
                </a:tc>
                <a:tc>
                  <a:txBody>
                    <a:bodyPr/>
                    <a:lstStyle/>
                    <a:p>
                      <a:pPr marL="0" marR="0">
                        <a:spcBef>
                          <a:spcPts val="0"/>
                        </a:spcBef>
                        <a:spcAft>
                          <a:spcPts val="0"/>
                        </a:spcAft>
                      </a:pPr>
                      <a:r>
                        <a:rPr lang="en-US" sz="1800">
                          <a:effectLst/>
                        </a:rPr>
                        <a:t>Low libido</a:t>
                      </a:r>
                      <a:endParaRPr lang="en-US" sz="1800">
                        <a:effectLst/>
                        <a:latin typeface="Calibri" panose="020F0502020204030204" pitchFamily="34" charset="0"/>
                        <a:ea typeface="DengXian" panose="02010600030101010101" pitchFamily="2" charset="-122"/>
                        <a:cs typeface="Arial" panose="020B0604020202020204" pitchFamily="34" charset="0"/>
                      </a:endParaRPr>
                    </a:p>
                  </a:txBody>
                  <a:tcPr marL="31724" marR="31724" marT="0" marB="0" anchor="b"/>
                </a:tc>
                <a:extLst>
                  <a:ext uri="{0D108BD9-81ED-4DB2-BD59-A6C34878D82A}">
                    <a16:rowId xmlns:a16="http://schemas.microsoft.com/office/drawing/2014/main" val="3289943955"/>
                  </a:ext>
                </a:extLst>
              </a:tr>
              <a:tr h="100635">
                <a:tc>
                  <a:txBody>
                    <a:bodyPr/>
                    <a:lstStyle/>
                    <a:p>
                      <a:pPr marL="0" marR="0">
                        <a:spcBef>
                          <a:spcPts val="0"/>
                        </a:spcBef>
                        <a:spcAft>
                          <a:spcPts val="0"/>
                        </a:spcAft>
                      </a:pPr>
                      <a:r>
                        <a:rPr lang="en-US" sz="1800">
                          <a:effectLst/>
                        </a:rPr>
                        <a:t>Reproductive</a:t>
                      </a:r>
                      <a:endParaRPr lang="en-US" sz="1800">
                        <a:effectLst/>
                        <a:latin typeface="Calibri" panose="020F0502020204030204" pitchFamily="34" charset="0"/>
                        <a:ea typeface="DengXian" panose="02010600030101010101" pitchFamily="2" charset="-122"/>
                        <a:cs typeface="Arial" panose="020B0604020202020204" pitchFamily="34" charset="0"/>
                      </a:endParaRPr>
                    </a:p>
                  </a:txBody>
                  <a:tcPr marL="31724" marR="31724" marT="0" marB="0" anchor="b"/>
                </a:tc>
                <a:tc>
                  <a:txBody>
                    <a:bodyPr/>
                    <a:lstStyle/>
                    <a:p>
                      <a:pPr marL="0" marR="0">
                        <a:spcBef>
                          <a:spcPts val="0"/>
                        </a:spcBef>
                        <a:spcAft>
                          <a:spcPts val="0"/>
                        </a:spcAft>
                      </a:pPr>
                      <a:r>
                        <a:rPr lang="en-US" sz="1800" i="1" dirty="0">
                          <a:effectLst/>
                        </a:rPr>
                        <a:t>Fertility problems</a:t>
                      </a:r>
                      <a:endParaRPr lang="en-US" sz="1800" i="1" dirty="0">
                        <a:effectLst/>
                        <a:latin typeface="Calibri" panose="020F0502020204030204" pitchFamily="34" charset="0"/>
                        <a:ea typeface="DengXian" panose="02010600030101010101" pitchFamily="2" charset="-122"/>
                        <a:cs typeface="Arial" panose="020B0604020202020204" pitchFamily="34" charset="0"/>
                      </a:endParaRPr>
                    </a:p>
                  </a:txBody>
                  <a:tcPr marL="31724" marR="31724" marT="0" marB="0" anchor="b"/>
                </a:tc>
                <a:tc>
                  <a:txBody>
                    <a:bodyPr/>
                    <a:lstStyle/>
                    <a:p>
                      <a:endParaRPr lang="en-US" sz="1800">
                        <a:effectLst/>
                        <a:latin typeface="Calibri" panose="020F0502020204030204" pitchFamily="34" charset="0"/>
                        <a:cs typeface="Arial" panose="020B0604020202020204" pitchFamily="34" charset="0"/>
                      </a:endParaRPr>
                    </a:p>
                  </a:txBody>
                  <a:tcPr marL="31724" marR="31724" marT="0" marB="0" anchor="b"/>
                </a:tc>
                <a:extLst>
                  <a:ext uri="{0D108BD9-81ED-4DB2-BD59-A6C34878D82A}">
                    <a16:rowId xmlns:a16="http://schemas.microsoft.com/office/drawing/2014/main" val="3699079190"/>
                  </a:ext>
                </a:extLst>
              </a:tr>
              <a:tr h="100635">
                <a:tc>
                  <a:txBody>
                    <a:bodyPr/>
                    <a:lstStyle/>
                    <a:p>
                      <a:pPr marL="0" marR="0">
                        <a:spcBef>
                          <a:spcPts val="0"/>
                        </a:spcBef>
                        <a:spcAft>
                          <a:spcPts val="0"/>
                        </a:spcAft>
                      </a:pPr>
                      <a:r>
                        <a:rPr lang="en-US" sz="1800" dirty="0">
                          <a:effectLst/>
                        </a:rPr>
                        <a:t>Reproductive</a:t>
                      </a:r>
                      <a:endParaRPr lang="en-US" sz="1800" dirty="0">
                        <a:effectLst/>
                        <a:latin typeface="Calibri" panose="020F0502020204030204" pitchFamily="34" charset="0"/>
                        <a:ea typeface="DengXian" panose="02010600030101010101" pitchFamily="2" charset="-122"/>
                        <a:cs typeface="Arial" panose="020B0604020202020204" pitchFamily="34" charset="0"/>
                      </a:endParaRPr>
                    </a:p>
                  </a:txBody>
                  <a:tcPr marL="31724" marR="31724" marT="0" marB="0" anchor="b"/>
                </a:tc>
                <a:tc>
                  <a:txBody>
                    <a:bodyPr/>
                    <a:lstStyle/>
                    <a:p>
                      <a:pPr marL="0" marR="0">
                        <a:spcBef>
                          <a:spcPts val="0"/>
                        </a:spcBef>
                        <a:spcAft>
                          <a:spcPts val="0"/>
                        </a:spcAft>
                      </a:pPr>
                      <a:r>
                        <a:rPr lang="en-US" sz="1800" i="1" dirty="0">
                          <a:effectLst/>
                          <a:latin typeface="Calibri" panose="020F0502020204030204" pitchFamily="34" charset="0"/>
                          <a:ea typeface="DengXian" panose="02010600030101010101" pitchFamily="2" charset="-122"/>
                          <a:cs typeface="Arial" panose="020B0604020202020204" pitchFamily="34" charset="0"/>
                        </a:rPr>
                        <a:t>Oligomenorrhea</a:t>
                      </a:r>
                    </a:p>
                  </a:txBody>
                  <a:tcPr marL="31724" marR="31724" marT="0" marB="0" anchor="b"/>
                </a:tc>
                <a:tc>
                  <a:txBody>
                    <a:bodyPr/>
                    <a:lstStyle/>
                    <a:p>
                      <a:r>
                        <a:rPr lang="en-US" sz="1800" i="1" dirty="0">
                          <a:effectLst/>
                          <a:latin typeface="Calibri" panose="020F0502020204030204" pitchFamily="34" charset="0"/>
                          <a:ea typeface="DengXian" panose="02010600030101010101" pitchFamily="2" charset="-122"/>
                          <a:cs typeface="Arial" panose="020B0604020202020204" pitchFamily="34" charset="0"/>
                        </a:rPr>
                        <a:t>Oligomenorrhea</a:t>
                      </a:r>
                      <a:endParaRPr lang="en-US" sz="1800" i="1" dirty="0">
                        <a:effectLst/>
                        <a:latin typeface="Calibri" panose="020F0502020204030204" pitchFamily="34" charset="0"/>
                        <a:cs typeface="Arial" panose="020B0604020202020204" pitchFamily="34" charset="0"/>
                      </a:endParaRPr>
                    </a:p>
                  </a:txBody>
                  <a:tcPr marL="31724" marR="31724" marT="0" marB="0" anchor="b"/>
                </a:tc>
                <a:extLst>
                  <a:ext uri="{0D108BD9-81ED-4DB2-BD59-A6C34878D82A}">
                    <a16:rowId xmlns:a16="http://schemas.microsoft.com/office/drawing/2014/main" val="269850136"/>
                  </a:ext>
                </a:extLst>
              </a:tr>
              <a:tr h="100635">
                <a:tc>
                  <a:txBody>
                    <a:bodyPr/>
                    <a:lstStyle/>
                    <a:p>
                      <a:pPr marL="0" marR="0">
                        <a:spcBef>
                          <a:spcPts val="0"/>
                        </a:spcBef>
                        <a:spcAft>
                          <a:spcPts val="0"/>
                        </a:spcAft>
                      </a:pPr>
                      <a:r>
                        <a:rPr lang="en-US" sz="1800">
                          <a:effectLst/>
                        </a:rPr>
                        <a:t>Reproductive</a:t>
                      </a:r>
                      <a:endParaRPr lang="en-US" sz="1800">
                        <a:effectLst/>
                        <a:latin typeface="Calibri" panose="020F0502020204030204" pitchFamily="34" charset="0"/>
                        <a:ea typeface="DengXian" panose="02010600030101010101" pitchFamily="2" charset="-122"/>
                        <a:cs typeface="Arial" panose="020B0604020202020204" pitchFamily="34" charset="0"/>
                      </a:endParaRPr>
                    </a:p>
                  </a:txBody>
                  <a:tcPr marL="31724" marR="31724" marT="0" marB="0" anchor="b"/>
                </a:tc>
                <a:tc>
                  <a:txBody>
                    <a:bodyPr/>
                    <a:lstStyle/>
                    <a:p>
                      <a:pPr marL="0" marR="0">
                        <a:spcBef>
                          <a:spcPts val="0"/>
                        </a:spcBef>
                        <a:spcAft>
                          <a:spcPts val="0"/>
                        </a:spcAft>
                      </a:pPr>
                      <a:r>
                        <a:rPr lang="en-US" sz="1800" i="1" dirty="0">
                          <a:effectLst/>
                        </a:rPr>
                        <a:t>Primary or secondary amenorrhea</a:t>
                      </a:r>
                      <a:endParaRPr lang="en-US" sz="1800" i="1" dirty="0">
                        <a:effectLst/>
                        <a:latin typeface="Calibri" panose="020F0502020204030204" pitchFamily="34" charset="0"/>
                        <a:ea typeface="DengXian" panose="02010600030101010101" pitchFamily="2" charset="-122"/>
                        <a:cs typeface="Arial" panose="020B0604020202020204" pitchFamily="34" charset="0"/>
                      </a:endParaRPr>
                    </a:p>
                  </a:txBody>
                  <a:tcPr marL="31724" marR="31724" marT="0" marB="0" anchor="b"/>
                </a:tc>
                <a:tc>
                  <a:txBody>
                    <a:bodyPr/>
                    <a:lstStyle/>
                    <a:p>
                      <a:endParaRPr lang="en-US" sz="1800" dirty="0">
                        <a:effectLst/>
                        <a:latin typeface="Calibri" panose="020F0502020204030204" pitchFamily="34" charset="0"/>
                        <a:cs typeface="Arial" panose="020B0604020202020204" pitchFamily="34" charset="0"/>
                      </a:endParaRPr>
                    </a:p>
                  </a:txBody>
                  <a:tcPr marL="31724" marR="31724" marT="0" marB="0" anchor="b"/>
                </a:tc>
                <a:extLst>
                  <a:ext uri="{0D108BD9-81ED-4DB2-BD59-A6C34878D82A}">
                    <a16:rowId xmlns:a16="http://schemas.microsoft.com/office/drawing/2014/main" val="133966123"/>
                  </a:ext>
                </a:extLst>
              </a:tr>
            </a:tbl>
          </a:graphicData>
        </a:graphic>
      </p:graphicFrame>
    </p:spTree>
    <p:extLst>
      <p:ext uri="{BB962C8B-B14F-4D97-AF65-F5344CB8AC3E}">
        <p14:creationId xmlns:p14="http://schemas.microsoft.com/office/powerpoint/2010/main" val="67417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Practice Guideline Development </a:t>
            </a:r>
          </a:p>
        </p:txBody>
      </p:sp>
      <p:graphicFrame>
        <p:nvGraphicFramePr>
          <p:cNvPr id="4" name="Content Placeholder 3" descr="The image lists steps in the practice guideline development process: systematic review, expert survey, writing group develops draft, review and revisions, APA Assembly and Board of Trustees Approval."/>
          <p:cNvGraphicFramePr>
            <a:graphicFrameLocks noGrp="1"/>
          </p:cNvGraphicFramePr>
          <p:nvPr>
            <p:ph sz="quarter" idx="13"/>
            <p:extLst>
              <p:ext uri="{D42A27DB-BD31-4B8C-83A1-F6EECF244321}">
                <p14:modId xmlns:p14="http://schemas.microsoft.com/office/powerpoint/2010/main" val="2517476996"/>
              </p:ext>
            </p:extLst>
          </p:nvPr>
        </p:nvGraphicFramePr>
        <p:xfrm>
          <a:off x="457200" y="1362075"/>
          <a:ext cx="7815263"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34610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5D36F-823D-4E31-918F-B9AA0C87D878}"/>
              </a:ext>
            </a:extLst>
          </p:cNvPr>
          <p:cNvSpPr>
            <a:spLocks noGrp="1"/>
          </p:cNvSpPr>
          <p:nvPr>
            <p:ph type="title"/>
          </p:nvPr>
        </p:nvSpPr>
        <p:spPr/>
        <p:txBody>
          <a:bodyPr>
            <a:normAutofit fontScale="90000"/>
          </a:bodyPr>
          <a:lstStyle/>
          <a:p>
            <a:r>
              <a:rPr lang="en-US" dirty="0"/>
              <a:t>EATING DISORDERS: Signs and symptoms, part 4</a:t>
            </a:r>
          </a:p>
        </p:txBody>
      </p:sp>
      <p:graphicFrame>
        <p:nvGraphicFramePr>
          <p:cNvPr id="4" name="Table 3" descr="This table continues from the previous slide and includes muscular, skeletal, and dermatological symptoms and signs.">
            <a:extLst>
              <a:ext uri="{FF2B5EF4-FFF2-40B4-BE49-F238E27FC236}">
                <a16:creationId xmlns:a16="http://schemas.microsoft.com/office/drawing/2014/main" id="{B4491B79-E565-4928-A57B-5BE9F7622C6C}"/>
              </a:ext>
            </a:extLst>
          </p:cNvPr>
          <p:cNvGraphicFramePr>
            <a:graphicFrameLocks noGrp="1"/>
          </p:cNvGraphicFramePr>
          <p:nvPr>
            <p:extLst>
              <p:ext uri="{D42A27DB-BD31-4B8C-83A1-F6EECF244321}">
                <p14:modId xmlns:p14="http://schemas.microsoft.com/office/powerpoint/2010/main" val="329320329"/>
              </p:ext>
            </p:extLst>
          </p:nvPr>
        </p:nvGraphicFramePr>
        <p:xfrm>
          <a:off x="195209" y="1142982"/>
          <a:ext cx="8764306" cy="4779502"/>
        </p:xfrm>
        <a:graphic>
          <a:graphicData uri="http://schemas.openxmlformats.org/drawingml/2006/table">
            <a:tbl>
              <a:tblPr firstRow="1" firstCol="1" bandRow="1">
                <a:tableStyleId>{5C22544A-7EE6-4342-B048-85BDC9FD1C3A}</a:tableStyleId>
              </a:tblPr>
              <a:tblGrid>
                <a:gridCol w="1643865">
                  <a:extLst>
                    <a:ext uri="{9D8B030D-6E8A-4147-A177-3AD203B41FA5}">
                      <a16:colId xmlns:a16="http://schemas.microsoft.com/office/drawing/2014/main" val="2339702505"/>
                    </a:ext>
                  </a:extLst>
                </a:gridCol>
                <a:gridCol w="3569149">
                  <a:extLst>
                    <a:ext uri="{9D8B030D-6E8A-4147-A177-3AD203B41FA5}">
                      <a16:colId xmlns:a16="http://schemas.microsoft.com/office/drawing/2014/main" val="746802200"/>
                    </a:ext>
                  </a:extLst>
                </a:gridCol>
                <a:gridCol w="3551292">
                  <a:extLst>
                    <a:ext uri="{9D8B030D-6E8A-4147-A177-3AD203B41FA5}">
                      <a16:colId xmlns:a16="http://schemas.microsoft.com/office/drawing/2014/main" val="1377418443"/>
                    </a:ext>
                  </a:extLst>
                </a:gridCol>
              </a:tblGrid>
              <a:tr h="705479">
                <a:tc>
                  <a:txBody>
                    <a:bodyPr/>
                    <a:lstStyle/>
                    <a:p>
                      <a:pPr marL="0" marR="0">
                        <a:spcBef>
                          <a:spcPts val="0"/>
                        </a:spcBef>
                        <a:spcAft>
                          <a:spcPts val="0"/>
                        </a:spcAft>
                      </a:pPr>
                      <a:r>
                        <a:rPr lang="en-US" sz="1800" dirty="0">
                          <a:effectLst/>
                        </a:rPr>
                        <a:t>Organ System</a:t>
                      </a:r>
                      <a:endParaRPr lang="en-US" sz="1800" dirty="0">
                        <a:effectLst/>
                        <a:latin typeface="Calibri" panose="020F0502020204030204" pitchFamily="34" charset="0"/>
                        <a:ea typeface="DengXian" panose="02010600030101010101" pitchFamily="2" charset="-122"/>
                        <a:cs typeface="Arial" panose="020B0604020202020204" pitchFamily="34" charset="0"/>
                      </a:endParaRPr>
                    </a:p>
                  </a:txBody>
                  <a:tcPr marL="31724" marR="31724" marT="0" marB="0" anchor="b"/>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rPr>
                        <a:t>Symptom/</a:t>
                      </a:r>
                      <a:r>
                        <a:rPr lang="en-US" sz="1800" i="1" dirty="0">
                          <a:effectLst/>
                        </a:rPr>
                        <a:t>Sign</a:t>
                      </a:r>
                    </a:p>
                    <a:p>
                      <a:pPr marL="0" marR="0">
                        <a:spcBef>
                          <a:spcPts val="0"/>
                        </a:spcBef>
                        <a:spcAft>
                          <a:spcPts val="0"/>
                        </a:spcAft>
                      </a:pPr>
                      <a:r>
                        <a:rPr lang="en-US" sz="1800" dirty="0">
                          <a:effectLst/>
                        </a:rPr>
                        <a:t>Related to nutritional restriction</a:t>
                      </a:r>
                      <a:endParaRPr lang="en-US" sz="1800" dirty="0">
                        <a:effectLst/>
                        <a:latin typeface="Calibri" panose="020F0502020204030204" pitchFamily="34" charset="0"/>
                        <a:ea typeface="DengXian" panose="02010600030101010101" pitchFamily="2" charset="-122"/>
                        <a:cs typeface="Arial" panose="020B0604020202020204" pitchFamily="34" charset="0"/>
                      </a:endParaRPr>
                    </a:p>
                  </a:txBody>
                  <a:tcPr marL="31724" marR="31724" marT="0" marB="0" anchor="b"/>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rPr>
                        <a:t>Symptom/</a:t>
                      </a:r>
                      <a:r>
                        <a:rPr lang="en-US" sz="1800" i="1" dirty="0">
                          <a:effectLst/>
                        </a:rPr>
                        <a:t>Sign</a:t>
                      </a:r>
                    </a:p>
                    <a:p>
                      <a:pPr marL="0" marR="0">
                        <a:spcBef>
                          <a:spcPts val="0"/>
                        </a:spcBef>
                        <a:spcAft>
                          <a:spcPts val="0"/>
                        </a:spcAft>
                      </a:pPr>
                      <a:r>
                        <a:rPr lang="en-US" sz="1800" dirty="0">
                          <a:effectLst/>
                        </a:rPr>
                        <a:t>Related to purging</a:t>
                      </a:r>
                      <a:endParaRPr lang="en-US" sz="1800" dirty="0">
                        <a:effectLst/>
                        <a:latin typeface="Calibri" panose="020F0502020204030204" pitchFamily="34" charset="0"/>
                        <a:ea typeface="DengXian" panose="02010600030101010101" pitchFamily="2" charset="-122"/>
                        <a:cs typeface="Arial" panose="020B0604020202020204" pitchFamily="34" charset="0"/>
                      </a:endParaRPr>
                    </a:p>
                  </a:txBody>
                  <a:tcPr marL="31724" marR="31724" marT="0" marB="0" anchor="b"/>
                </a:tc>
                <a:extLst>
                  <a:ext uri="{0D108BD9-81ED-4DB2-BD59-A6C34878D82A}">
                    <a16:rowId xmlns:a16="http://schemas.microsoft.com/office/drawing/2014/main" val="179042340"/>
                  </a:ext>
                </a:extLst>
              </a:tr>
              <a:tr h="705479">
                <a:tc>
                  <a:txBody>
                    <a:bodyPr/>
                    <a:lstStyle/>
                    <a:p>
                      <a:pPr marL="0" marR="0">
                        <a:spcBef>
                          <a:spcPts val="0"/>
                        </a:spcBef>
                        <a:spcAft>
                          <a:spcPts val="0"/>
                        </a:spcAft>
                      </a:pPr>
                      <a:r>
                        <a:rPr lang="en-US" sz="1800">
                          <a:effectLst/>
                        </a:rPr>
                        <a:t>Muscular </a:t>
                      </a:r>
                      <a:endParaRPr lang="en-US" sz="1800">
                        <a:effectLst/>
                        <a:latin typeface="Calibri" panose="020F0502020204030204" pitchFamily="34" charset="0"/>
                        <a:ea typeface="DengXian" panose="02010600030101010101" pitchFamily="2" charset="-122"/>
                        <a:cs typeface="Arial" panose="020B0604020202020204" pitchFamily="34" charset="0"/>
                      </a:endParaRPr>
                    </a:p>
                  </a:txBody>
                  <a:tcPr marL="31724" marR="31724" marT="0" marB="0" anchor="b"/>
                </a:tc>
                <a:tc>
                  <a:txBody>
                    <a:bodyPr/>
                    <a:lstStyle/>
                    <a:p>
                      <a:pPr marL="0" marR="0">
                        <a:spcBef>
                          <a:spcPts val="0"/>
                        </a:spcBef>
                        <a:spcAft>
                          <a:spcPts val="0"/>
                        </a:spcAft>
                      </a:pPr>
                      <a:r>
                        <a:rPr lang="en-US" sz="1800" i="1" dirty="0">
                          <a:effectLst/>
                        </a:rPr>
                        <a:t>Proximal muscle weakness, wasting, or atrophy</a:t>
                      </a:r>
                      <a:endParaRPr lang="en-US" sz="1800" i="1" dirty="0">
                        <a:effectLst/>
                        <a:latin typeface="Calibri" panose="020F0502020204030204" pitchFamily="34" charset="0"/>
                        <a:ea typeface="DengXian" panose="02010600030101010101" pitchFamily="2" charset="-122"/>
                        <a:cs typeface="Arial" panose="020B0604020202020204" pitchFamily="34" charset="0"/>
                      </a:endParaRPr>
                    </a:p>
                  </a:txBody>
                  <a:tcPr marL="31724" marR="31724" marT="0" marB="0" anchor="b"/>
                </a:tc>
                <a:tc>
                  <a:txBody>
                    <a:bodyPr/>
                    <a:lstStyle/>
                    <a:p>
                      <a:endParaRPr lang="en-US" sz="1800">
                        <a:effectLst/>
                        <a:latin typeface="Calibri" panose="020F0502020204030204" pitchFamily="34" charset="0"/>
                        <a:cs typeface="Arial" panose="020B0604020202020204" pitchFamily="34" charset="0"/>
                      </a:endParaRPr>
                    </a:p>
                  </a:txBody>
                  <a:tcPr marL="31724" marR="31724" marT="0" marB="0" anchor="b"/>
                </a:tc>
                <a:extLst>
                  <a:ext uri="{0D108BD9-81ED-4DB2-BD59-A6C34878D82A}">
                    <a16:rowId xmlns:a16="http://schemas.microsoft.com/office/drawing/2014/main" val="490804156"/>
                  </a:ext>
                </a:extLst>
              </a:tr>
              <a:tr h="235160">
                <a:tc>
                  <a:txBody>
                    <a:bodyPr/>
                    <a:lstStyle/>
                    <a:p>
                      <a:pPr marL="0" marR="0">
                        <a:spcBef>
                          <a:spcPts val="0"/>
                        </a:spcBef>
                        <a:spcAft>
                          <a:spcPts val="0"/>
                        </a:spcAft>
                      </a:pPr>
                      <a:r>
                        <a:rPr lang="en-US" sz="1800">
                          <a:effectLst/>
                        </a:rPr>
                        <a:t>Muscular </a:t>
                      </a:r>
                      <a:endParaRPr lang="en-US" sz="1800">
                        <a:effectLst/>
                        <a:latin typeface="Calibri" panose="020F0502020204030204" pitchFamily="34" charset="0"/>
                        <a:ea typeface="DengXian" panose="02010600030101010101" pitchFamily="2" charset="-122"/>
                        <a:cs typeface="Arial" panose="020B0604020202020204" pitchFamily="34" charset="0"/>
                      </a:endParaRPr>
                    </a:p>
                  </a:txBody>
                  <a:tcPr marL="31724" marR="31724" marT="0" marB="0" anchor="b"/>
                </a:tc>
                <a:tc>
                  <a:txBody>
                    <a:bodyPr/>
                    <a:lstStyle/>
                    <a:p>
                      <a:endParaRPr lang="en-US" sz="1800">
                        <a:effectLst/>
                        <a:latin typeface="Calibri" panose="020F0502020204030204" pitchFamily="34" charset="0"/>
                        <a:cs typeface="Arial" panose="020B0604020202020204" pitchFamily="34" charset="0"/>
                      </a:endParaRPr>
                    </a:p>
                  </a:txBody>
                  <a:tcPr marL="31724" marR="31724" marT="0" marB="0" anchor="b"/>
                </a:tc>
                <a:tc>
                  <a:txBody>
                    <a:bodyPr/>
                    <a:lstStyle/>
                    <a:p>
                      <a:pPr marL="0" marR="0">
                        <a:spcBef>
                          <a:spcPts val="0"/>
                        </a:spcBef>
                        <a:spcAft>
                          <a:spcPts val="0"/>
                        </a:spcAft>
                      </a:pPr>
                      <a:r>
                        <a:rPr lang="en-US" sz="1800">
                          <a:effectLst/>
                        </a:rPr>
                        <a:t>Muscle cramping</a:t>
                      </a:r>
                      <a:endParaRPr lang="en-US" sz="1800">
                        <a:effectLst/>
                        <a:latin typeface="Calibri" panose="020F0502020204030204" pitchFamily="34" charset="0"/>
                        <a:ea typeface="DengXian" panose="02010600030101010101" pitchFamily="2" charset="-122"/>
                        <a:cs typeface="Arial" panose="020B0604020202020204" pitchFamily="34" charset="0"/>
                      </a:endParaRPr>
                    </a:p>
                  </a:txBody>
                  <a:tcPr marL="31724" marR="31724" marT="0" marB="0" anchor="b"/>
                </a:tc>
                <a:extLst>
                  <a:ext uri="{0D108BD9-81ED-4DB2-BD59-A6C34878D82A}">
                    <a16:rowId xmlns:a16="http://schemas.microsoft.com/office/drawing/2014/main" val="1030669950"/>
                  </a:ext>
                </a:extLst>
              </a:tr>
              <a:tr h="235160">
                <a:tc>
                  <a:txBody>
                    <a:bodyPr/>
                    <a:lstStyle/>
                    <a:p>
                      <a:pPr marL="0" marR="0">
                        <a:spcBef>
                          <a:spcPts val="0"/>
                        </a:spcBef>
                        <a:spcAft>
                          <a:spcPts val="0"/>
                        </a:spcAft>
                      </a:pPr>
                      <a:r>
                        <a:rPr lang="en-US" sz="1800">
                          <a:effectLst/>
                        </a:rPr>
                        <a:t>Skeletal</a:t>
                      </a:r>
                      <a:endParaRPr lang="en-US" sz="1800">
                        <a:effectLst/>
                        <a:latin typeface="Calibri" panose="020F0502020204030204" pitchFamily="34" charset="0"/>
                        <a:ea typeface="DengXian" panose="02010600030101010101" pitchFamily="2" charset="-122"/>
                        <a:cs typeface="Arial" panose="020B0604020202020204" pitchFamily="34" charset="0"/>
                      </a:endParaRPr>
                    </a:p>
                  </a:txBody>
                  <a:tcPr marL="31724" marR="31724" marT="0" marB="0" anchor="b"/>
                </a:tc>
                <a:tc>
                  <a:txBody>
                    <a:bodyPr/>
                    <a:lstStyle/>
                    <a:p>
                      <a:pPr marL="0" marR="0">
                        <a:spcBef>
                          <a:spcPts val="0"/>
                        </a:spcBef>
                        <a:spcAft>
                          <a:spcPts val="0"/>
                        </a:spcAft>
                      </a:pPr>
                      <a:r>
                        <a:rPr lang="en-US" sz="1800">
                          <a:effectLst/>
                        </a:rPr>
                        <a:t>Bone pain</a:t>
                      </a:r>
                      <a:endParaRPr lang="en-US" sz="1800">
                        <a:effectLst/>
                        <a:latin typeface="Calibri" panose="020F0502020204030204" pitchFamily="34" charset="0"/>
                        <a:ea typeface="DengXian" panose="02010600030101010101" pitchFamily="2" charset="-122"/>
                        <a:cs typeface="Arial" panose="020B0604020202020204" pitchFamily="34" charset="0"/>
                      </a:endParaRPr>
                    </a:p>
                  </a:txBody>
                  <a:tcPr marL="31724" marR="31724" marT="0" marB="0" anchor="b"/>
                </a:tc>
                <a:tc>
                  <a:txBody>
                    <a:bodyPr/>
                    <a:lstStyle/>
                    <a:p>
                      <a:pPr marL="0" marR="0">
                        <a:spcBef>
                          <a:spcPts val="0"/>
                        </a:spcBef>
                        <a:spcAft>
                          <a:spcPts val="0"/>
                        </a:spcAft>
                      </a:pPr>
                      <a:r>
                        <a:rPr lang="en-US" sz="1800">
                          <a:effectLst/>
                        </a:rPr>
                        <a:t>Bone pain</a:t>
                      </a:r>
                      <a:endParaRPr lang="en-US" sz="1800">
                        <a:effectLst/>
                        <a:latin typeface="Calibri" panose="020F0502020204030204" pitchFamily="34" charset="0"/>
                        <a:ea typeface="DengXian" panose="02010600030101010101" pitchFamily="2" charset="-122"/>
                        <a:cs typeface="Arial" panose="020B0604020202020204" pitchFamily="34" charset="0"/>
                      </a:endParaRPr>
                    </a:p>
                  </a:txBody>
                  <a:tcPr marL="31724" marR="31724" marT="0" marB="0" anchor="b"/>
                </a:tc>
                <a:extLst>
                  <a:ext uri="{0D108BD9-81ED-4DB2-BD59-A6C34878D82A}">
                    <a16:rowId xmlns:a16="http://schemas.microsoft.com/office/drawing/2014/main" val="2102507876"/>
                  </a:ext>
                </a:extLst>
              </a:tr>
              <a:tr h="235160">
                <a:tc>
                  <a:txBody>
                    <a:bodyPr/>
                    <a:lstStyle/>
                    <a:p>
                      <a:pPr marL="0" marR="0">
                        <a:spcBef>
                          <a:spcPts val="0"/>
                        </a:spcBef>
                        <a:spcAft>
                          <a:spcPts val="0"/>
                        </a:spcAft>
                      </a:pPr>
                      <a:r>
                        <a:rPr lang="en-US" sz="1800">
                          <a:effectLst/>
                        </a:rPr>
                        <a:t>Skeletal</a:t>
                      </a:r>
                      <a:endParaRPr lang="en-US" sz="1800">
                        <a:effectLst/>
                        <a:latin typeface="Calibri" panose="020F0502020204030204" pitchFamily="34" charset="0"/>
                        <a:ea typeface="DengXian" panose="02010600030101010101" pitchFamily="2" charset="-122"/>
                        <a:cs typeface="Arial" panose="020B0604020202020204" pitchFamily="34" charset="0"/>
                      </a:endParaRPr>
                    </a:p>
                  </a:txBody>
                  <a:tcPr marL="31724" marR="31724" marT="0" marB="0" anchor="b"/>
                </a:tc>
                <a:tc>
                  <a:txBody>
                    <a:bodyPr/>
                    <a:lstStyle/>
                    <a:p>
                      <a:pPr marL="0" marR="0">
                        <a:spcBef>
                          <a:spcPts val="0"/>
                        </a:spcBef>
                        <a:spcAft>
                          <a:spcPts val="0"/>
                        </a:spcAft>
                      </a:pPr>
                      <a:r>
                        <a:rPr lang="en-US" sz="1800" i="1">
                          <a:effectLst/>
                        </a:rPr>
                        <a:t>Stress fractures</a:t>
                      </a:r>
                      <a:endParaRPr lang="en-US" sz="1800" i="1">
                        <a:effectLst/>
                        <a:latin typeface="Calibri" panose="020F0502020204030204" pitchFamily="34" charset="0"/>
                        <a:ea typeface="DengXian" panose="02010600030101010101" pitchFamily="2" charset="-122"/>
                        <a:cs typeface="Arial" panose="020B0604020202020204" pitchFamily="34" charset="0"/>
                      </a:endParaRPr>
                    </a:p>
                  </a:txBody>
                  <a:tcPr marL="31724" marR="31724" marT="0" marB="0" anchor="b"/>
                </a:tc>
                <a:tc>
                  <a:txBody>
                    <a:bodyPr/>
                    <a:lstStyle/>
                    <a:p>
                      <a:pPr marL="0" marR="0">
                        <a:spcBef>
                          <a:spcPts val="0"/>
                        </a:spcBef>
                        <a:spcAft>
                          <a:spcPts val="0"/>
                        </a:spcAft>
                      </a:pPr>
                      <a:r>
                        <a:rPr lang="en-US" sz="1800" i="1">
                          <a:effectLst/>
                        </a:rPr>
                        <a:t>Stress fractures</a:t>
                      </a:r>
                      <a:endParaRPr lang="en-US" sz="1800" i="1">
                        <a:effectLst/>
                        <a:latin typeface="Calibri" panose="020F0502020204030204" pitchFamily="34" charset="0"/>
                        <a:ea typeface="DengXian" panose="02010600030101010101" pitchFamily="2" charset="-122"/>
                        <a:cs typeface="Arial" panose="020B0604020202020204" pitchFamily="34" charset="0"/>
                      </a:endParaRPr>
                    </a:p>
                  </a:txBody>
                  <a:tcPr marL="31724" marR="31724" marT="0" marB="0" anchor="b"/>
                </a:tc>
                <a:extLst>
                  <a:ext uri="{0D108BD9-81ED-4DB2-BD59-A6C34878D82A}">
                    <a16:rowId xmlns:a16="http://schemas.microsoft.com/office/drawing/2014/main" val="2224943708"/>
                  </a:ext>
                </a:extLst>
              </a:tr>
              <a:tr h="328827">
                <a:tc>
                  <a:txBody>
                    <a:bodyPr/>
                    <a:lstStyle/>
                    <a:p>
                      <a:pPr marL="0" marR="0">
                        <a:spcBef>
                          <a:spcPts val="0"/>
                        </a:spcBef>
                        <a:spcAft>
                          <a:spcPts val="0"/>
                        </a:spcAft>
                      </a:pPr>
                      <a:r>
                        <a:rPr lang="en-US" sz="1800">
                          <a:effectLst/>
                        </a:rPr>
                        <a:t>Skeletal</a:t>
                      </a:r>
                      <a:endParaRPr lang="en-US" sz="1800">
                        <a:effectLst/>
                        <a:latin typeface="Calibri" panose="020F0502020204030204" pitchFamily="34" charset="0"/>
                        <a:ea typeface="DengXian" panose="02010600030101010101" pitchFamily="2" charset="-122"/>
                        <a:cs typeface="Arial" panose="020B0604020202020204" pitchFamily="34" charset="0"/>
                      </a:endParaRPr>
                    </a:p>
                  </a:txBody>
                  <a:tcPr marL="31724" marR="31724" marT="0" marB="0" anchor="b"/>
                </a:tc>
                <a:tc>
                  <a:txBody>
                    <a:bodyPr/>
                    <a:lstStyle/>
                    <a:p>
                      <a:pPr marL="0" marR="0">
                        <a:spcBef>
                          <a:spcPts val="0"/>
                        </a:spcBef>
                        <a:spcAft>
                          <a:spcPts val="0"/>
                        </a:spcAft>
                      </a:pPr>
                      <a:r>
                        <a:rPr lang="en-US" sz="1800" i="1">
                          <a:effectLst/>
                        </a:rPr>
                        <a:t>Slowed growth (relative to expected)</a:t>
                      </a:r>
                      <a:r>
                        <a:rPr lang="en-US" sz="1800" i="1" baseline="30000">
                          <a:effectLst/>
                        </a:rPr>
                        <a:t> </a:t>
                      </a:r>
                      <a:endParaRPr lang="en-US" sz="1800" i="1">
                        <a:effectLst/>
                        <a:latin typeface="Calibri" panose="020F0502020204030204" pitchFamily="34" charset="0"/>
                        <a:ea typeface="DengXian" panose="02010600030101010101" pitchFamily="2" charset="-122"/>
                        <a:cs typeface="Arial" panose="020B0604020202020204" pitchFamily="34" charset="0"/>
                      </a:endParaRPr>
                    </a:p>
                  </a:txBody>
                  <a:tcPr marL="31724" marR="31724" marT="0" marB="0" anchor="b"/>
                </a:tc>
                <a:tc>
                  <a:txBody>
                    <a:bodyPr/>
                    <a:lstStyle/>
                    <a:p>
                      <a:pPr marL="0" marR="0">
                        <a:spcBef>
                          <a:spcPts val="0"/>
                        </a:spcBef>
                        <a:spcAft>
                          <a:spcPts val="0"/>
                        </a:spcAft>
                      </a:pPr>
                      <a:r>
                        <a:rPr lang="en-US" sz="1800" i="1" dirty="0">
                          <a:effectLst/>
                        </a:rPr>
                        <a:t>Slowed growth (relative to expected)</a:t>
                      </a:r>
                      <a:endParaRPr lang="en-US" sz="1800" i="1" dirty="0">
                        <a:effectLst/>
                        <a:latin typeface="Calibri" panose="020F0502020204030204" pitchFamily="34" charset="0"/>
                        <a:ea typeface="DengXian" panose="02010600030101010101" pitchFamily="2" charset="-122"/>
                        <a:cs typeface="Arial" panose="020B0604020202020204" pitchFamily="34" charset="0"/>
                      </a:endParaRPr>
                    </a:p>
                  </a:txBody>
                  <a:tcPr marL="31724" marR="31724" marT="0" marB="0" anchor="b"/>
                </a:tc>
                <a:extLst>
                  <a:ext uri="{0D108BD9-81ED-4DB2-BD59-A6C34878D82A}">
                    <a16:rowId xmlns:a16="http://schemas.microsoft.com/office/drawing/2014/main" val="2775540074"/>
                  </a:ext>
                </a:extLst>
              </a:tr>
              <a:tr h="235160">
                <a:tc>
                  <a:txBody>
                    <a:bodyPr/>
                    <a:lstStyle/>
                    <a:p>
                      <a:pPr marL="0" marR="0">
                        <a:spcBef>
                          <a:spcPts val="0"/>
                        </a:spcBef>
                        <a:spcAft>
                          <a:spcPts val="0"/>
                        </a:spcAft>
                      </a:pPr>
                      <a:r>
                        <a:rPr lang="en-US" sz="1800" dirty="0">
                          <a:effectLst/>
                        </a:rPr>
                        <a:t>Dermatological</a:t>
                      </a:r>
                      <a:endParaRPr lang="en-US" sz="1800" dirty="0">
                        <a:effectLst/>
                        <a:latin typeface="Calibri" panose="020F0502020204030204" pitchFamily="34" charset="0"/>
                        <a:ea typeface="DengXian" panose="02010600030101010101" pitchFamily="2" charset="-122"/>
                        <a:cs typeface="Arial" panose="020B0604020202020204" pitchFamily="34" charset="0"/>
                      </a:endParaRPr>
                    </a:p>
                  </a:txBody>
                  <a:tcPr marL="31724" marR="31724" marT="0" marB="0" anchor="b"/>
                </a:tc>
                <a:tc>
                  <a:txBody>
                    <a:bodyPr/>
                    <a:lstStyle/>
                    <a:p>
                      <a:pPr marL="0" marR="0">
                        <a:spcBef>
                          <a:spcPts val="0"/>
                        </a:spcBef>
                        <a:spcAft>
                          <a:spcPts val="0"/>
                        </a:spcAft>
                      </a:pPr>
                      <a:r>
                        <a:rPr lang="en-US" sz="1800" i="1">
                          <a:effectLst/>
                        </a:rPr>
                        <a:t>Dry, yellow skin</a:t>
                      </a:r>
                      <a:endParaRPr lang="en-US" sz="1800" i="1">
                        <a:effectLst/>
                        <a:latin typeface="Calibri" panose="020F0502020204030204" pitchFamily="34" charset="0"/>
                        <a:ea typeface="DengXian" panose="02010600030101010101" pitchFamily="2" charset="-122"/>
                        <a:cs typeface="Arial" panose="020B0604020202020204" pitchFamily="34" charset="0"/>
                      </a:endParaRPr>
                    </a:p>
                  </a:txBody>
                  <a:tcPr marL="31724" marR="31724" marT="0" marB="0" anchor="b"/>
                </a:tc>
                <a:tc>
                  <a:txBody>
                    <a:bodyPr/>
                    <a:lstStyle/>
                    <a:p>
                      <a:endParaRPr lang="en-US" sz="1800">
                        <a:effectLst/>
                        <a:latin typeface="Calibri" panose="020F0502020204030204" pitchFamily="34" charset="0"/>
                        <a:cs typeface="Arial" panose="020B0604020202020204" pitchFamily="34" charset="0"/>
                      </a:endParaRPr>
                    </a:p>
                  </a:txBody>
                  <a:tcPr marL="31724" marR="31724" marT="0" marB="0" anchor="b"/>
                </a:tc>
                <a:extLst>
                  <a:ext uri="{0D108BD9-81ED-4DB2-BD59-A6C34878D82A}">
                    <a16:rowId xmlns:a16="http://schemas.microsoft.com/office/drawing/2014/main" val="1805671833"/>
                  </a:ext>
                </a:extLst>
              </a:tr>
              <a:tr h="537149">
                <a:tc>
                  <a:txBody>
                    <a:bodyPr/>
                    <a:lstStyle/>
                    <a:p>
                      <a:pPr marL="0" marR="0">
                        <a:spcBef>
                          <a:spcPts val="0"/>
                        </a:spcBef>
                        <a:spcAft>
                          <a:spcPts val="0"/>
                        </a:spcAft>
                      </a:pPr>
                      <a:r>
                        <a:rPr lang="en-US" sz="1800" dirty="0">
                          <a:effectLst/>
                        </a:rPr>
                        <a:t>Dermatological</a:t>
                      </a:r>
                      <a:endParaRPr lang="en-US" sz="1800" dirty="0">
                        <a:effectLst/>
                        <a:latin typeface="Calibri" panose="020F0502020204030204" pitchFamily="34" charset="0"/>
                        <a:ea typeface="DengXian" panose="02010600030101010101" pitchFamily="2" charset="-122"/>
                        <a:cs typeface="Arial" panose="020B0604020202020204" pitchFamily="34" charset="0"/>
                      </a:endParaRPr>
                    </a:p>
                  </a:txBody>
                  <a:tcPr marL="31724" marR="31724" marT="0" marB="0" anchor="b"/>
                </a:tc>
                <a:tc>
                  <a:txBody>
                    <a:bodyPr/>
                    <a:lstStyle/>
                    <a:p>
                      <a:pPr marL="0" marR="0">
                        <a:spcBef>
                          <a:spcPts val="0"/>
                        </a:spcBef>
                        <a:spcAft>
                          <a:spcPts val="0"/>
                        </a:spcAft>
                      </a:pPr>
                      <a:r>
                        <a:rPr lang="en-US" sz="1800" i="1">
                          <a:effectLst/>
                        </a:rPr>
                        <a:t>Change in hair including hair loss and dry and brittle hair</a:t>
                      </a:r>
                      <a:endParaRPr lang="en-US" sz="1800" i="1">
                        <a:effectLst/>
                        <a:latin typeface="Calibri" panose="020F0502020204030204" pitchFamily="34" charset="0"/>
                        <a:ea typeface="DengXian" panose="02010600030101010101" pitchFamily="2" charset="-122"/>
                        <a:cs typeface="Arial" panose="020B0604020202020204" pitchFamily="34" charset="0"/>
                      </a:endParaRPr>
                    </a:p>
                  </a:txBody>
                  <a:tcPr marL="31724" marR="31724" marT="0" marB="0" anchor="b"/>
                </a:tc>
                <a:tc>
                  <a:txBody>
                    <a:bodyPr/>
                    <a:lstStyle/>
                    <a:p>
                      <a:endParaRPr lang="en-US" sz="1800" dirty="0">
                        <a:effectLst/>
                        <a:latin typeface="Calibri" panose="020F0502020204030204" pitchFamily="34" charset="0"/>
                        <a:cs typeface="Arial" panose="020B0604020202020204" pitchFamily="34" charset="0"/>
                      </a:endParaRPr>
                    </a:p>
                  </a:txBody>
                  <a:tcPr marL="31724" marR="31724" marT="0" marB="0" anchor="b"/>
                </a:tc>
                <a:extLst>
                  <a:ext uri="{0D108BD9-81ED-4DB2-BD59-A6C34878D82A}">
                    <a16:rowId xmlns:a16="http://schemas.microsoft.com/office/drawing/2014/main" val="3860129155"/>
                  </a:ext>
                </a:extLst>
              </a:tr>
              <a:tr h="235160">
                <a:tc>
                  <a:txBody>
                    <a:bodyPr/>
                    <a:lstStyle/>
                    <a:p>
                      <a:pPr marL="0" marR="0">
                        <a:spcBef>
                          <a:spcPts val="0"/>
                        </a:spcBef>
                        <a:spcAft>
                          <a:spcPts val="0"/>
                        </a:spcAft>
                      </a:pPr>
                      <a:r>
                        <a:rPr lang="en-US" sz="1800" dirty="0">
                          <a:effectLst/>
                        </a:rPr>
                        <a:t>Dermatological</a:t>
                      </a:r>
                      <a:endParaRPr lang="en-US" sz="1800" dirty="0">
                        <a:effectLst/>
                        <a:latin typeface="Calibri" panose="020F0502020204030204" pitchFamily="34" charset="0"/>
                        <a:ea typeface="DengXian" panose="02010600030101010101" pitchFamily="2" charset="-122"/>
                        <a:cs typeface="Arial" panose="020B0604020202020204" pitchFamily="34" charset="0"/>
                      </a:endParaRPr>
                    </a:p>
                  </a:txBody>
                  <a:tcPr marL="31724" marR="31724" marT="0" marB="0" anchor="b"/>
                </a:tc>
                <a:tc>
                  <a:txBody>
                    <a:bodyPr/>
                    <a:lstStyle/>
                    <a:p>
                      <a:pPr marL="0" marR="0">
                        <a:spcBef>
                          <a:spcPts val="0"/>
                        </a:spcBef>
                        <a:spcAft>
                          <a:spcPts val="0"/>
                        </a:spcAft>
                      </a:pPr>
                      <a:r>
                        <a:rPr lang="en-US" sz="1800" i="1" dirty="0">
                          <a:effectLst/>
                        </a:rPr>
                        <a:t>Lanugo</a:t>
                      </a:r>
                      <a:endParaRPr lang="en-US" sz="1800" i="1" dirty="0">
                        <a:effectLst/>
                        <a:latin typeface="Calibri" panose="020F0502020204030204" pitchFamily="34" charset="0"/>
                        <a:ea typeface="DengXian" panose="02010600030101010101" pitchFamily="2" charset="-122"/>
                        <a:cs typeface="Arial" panose="020B0604020202020204" pitchFamily="34" charset="0"/>
                      </a:endParaRPr>
                    </a:p>
                  </a:txBody>
                  <a:tcPr marL="31724" marR="31724" marT="0" marB="0" anchor="b"/>
                </a:tc>
                <a:tc>
                  <a:txBody>
                    <a:bodyPr/>
                    <a:lstStyle/>
                    <a:p>
                      <a:endParaRPr lang="en-US" sz="1800">
                        <a:effectLst/>
                        <a:latin typeface="Calibri" panose="020F0502020204030204" pitchFamily="34" charset="0"/>
                        <a:cs typeface="Arial" panose="020B0604020202020204" pitchFamily="34" charset="0"/>
                      </a:endParaRPr>
                    </a:p>
                  </a:txBody>
                  <a:tcPr marL="31724" marR="31724" marT="0" marB="0" anchor="b"/>
                </a:tc>
                <a:extLst>
                  <a:ext uri="{0D108BD9-81ED-4DB2-BD59-A6C34878D82A}">
                    <a16:rowId xmlns:a16="http://schemas.microsoft.com/office/drawing/2014/main" val="86696430"/>
                  </a:ext>
                </a:extLst>
              </a:tr>
              <a:tr h="564420">
                <a:tc>
                  <a:txBody>
                    <a:bodyPr/>
                    <a:lstStyle/>
                    <a:p>
                      <a:pPr marL="0" marR="0">
                        <a:spcBef>
                          <a:spcPts val="0"/>
                        </a:spcBef>
                        <a:spcAft>
                          <a:spcPts val="0"/>
                        </a:spcAft>
                      </a:pPr>
                      <a:r>
                        <a:rPr lang="en-US" sz="1800" dirty="0">
                          <a:effectLst/>
                        </a:rPr>
                        <a:t>Dermatological</a:t>
                      </a:r>
                      <a:endParaRPr lang="en-US" sz="1800" dirty="0">
                        <a:effectLst/>
                        <a:latin typeface="Calibri" panose="020F0502020204030204" pitchFamily="34" charset="0"/>
                        <a:ea typeface="DengXian" panose="02010600030101010101" pitchFamily="2" charset="-122"/>
                        <a:cs typeface="Arial" panose="020B0604020202020204" pitchFamily="34" charset="0"/>
                      </a:endParaRPr>
                    </a:p>
                  </a:txBody>
                  <a:tcPr marL="31724" marR="31724" marT="0" marB="0" anchor="b"/>
                </a:tc>
                <a:tc>
                  <a:txBody>
                    <a:bodyPr/>
                    <a:lstStyle/>
                    <a:p>
                      <a:endParaRPr lang="en-US" sz="1800">
                        <a:effectLst/>
                        <a:latin typeface="Calibri" panose="020F0502020204030204" pitchFamily="34" charset="0"/>
                        <a:cs typeface="Arial" panose="020B0604020202020204" pitchFamily="34" charset="0"/>
                      </a:endParaRPr>
                    </a:p>
                  </a:txBody>
                  <a:tcPr marL="31724" marR="31724" marT="0" marB="0" anchor="b"/>
                </a:tc>
                <a:tc>
                  <a:txBody>
                    <a:bodyPr/>
                    <a:lstStyle/>
                    <a:p>
                      <a:pPr marL="0" marR="0">
                        <a:spcBef>
                          <a:spcPts val="0"/>
                        </a:spcBef>
                        <a:spcAft>
                          <a:spcPts val="0"/>
                        </a:spcAft>
                      </a:pPr>
                      <a:r>
                        <a:rPr lang="en-US" sz="1800" i="1">
                          <a:effectLst/>
                        </a:rPr>
                        <a:t>Scarring on dorsum of hand (Russell's sign)</a:t>
                      </a:r>
                      <a:endParaRPr lang="en-US" sz="1800" i="1">
                        <a:effectLst/>
                        <a:latin typeface="Calibri" panose="020F0502020204030204" pitchFamily="34" charset="0"/>
                        <a:ea typeface="DengXian" panose="02010600030101010101" pitchFamily="2" charset="-122"/>
                        <a:cs typeface="Arial" panose="020B0604020202020204" pitchFamily="34" charset="0"/>
                      </a:endParaRPr>
                    </a:p>
                  </a:txBody>
                  <a:tcPr marL="31724" marR="31724" marT="0" marB="0" anchor="b"/>
                </a:tc>
                <a:extLst>
                  <a:ext uri="{0D108BD9-81ED-4DB2-BD59-A6C34878D82A}">
                    <a16:rowId xmlns:a16="http://schemas.microsoft.com/office/drawing/2014/main" val="1212109053"/>
                  </a:ext>
                </a:extLst>
              </a:tr>
              <a:tr h="280737">
                <a:tc>
                  <a:txBody>
                    <a:bodyPr/>
                    <a:lstStyle/>
                    <a:p>
                      <a:pPr marL="0" marR="0">
                        <a:spcBef>
                          <a:spcPts val="0"/>
                        </a:spcBef>
                        <a:spcAft>
                          <a:spcPts val="0"/>
                        </a:spcAft>
                      </a:pPr>
                      <a:r>
                        <a:rPr lang="en-US" sz="1800" dirty="0">
                          <a:effectLst/>
                        </a:rPr>
                        <a:t>Dermatological</a:t>
                      </a:r>
                      <a:endParaRPr lang="en-US" sz="1800" dirty="0">
                        <a:effectLst/>
                        <a:latin typeface="Calibri" panose="020F0502020204030204" pitchFamily="34" charset="0"/>
                        <a:ea typeface="DengXian" panose="02010600030101010101" pitchFamily="2" charset="-122"/>
                        <a:cs typeface="Arial" panose="020B0604020202020204" pitchFamily="34" charset="0"/>
                      </a:endParaRPr>
                    </a:p>
                  </a:txBody>
                  <a:tcPr marL="31724" marR="31724" marT="0" marB="0" anchor="b"/>
                </a:tc>
                <a:tc>
                  <a:txBody>
                    <a:bodyPr/>
                    <a:lstStyle/>
                    <a:p>
                      <a:pPr marL="0" marR="0">
                        <a:spcBef>
                          <a:spcPts val="0"/>
                        </a:spcBef>
                        <a:spcAft>
                          <a:spcPts val="0"/>
                        </a:spcAft>
                      </a:pPr>
                      <a:r>
                        <a:rPr lang="en-US" sz="1800" i="1">
                          <a:effectLst/>
                        </a:rPr>
                        <a:t>Poor skin turgor</a:t>
                      </a:r>
                      <a:endParaRPr lang="en-US" sz="1800" i="1">
                        <a:effectLst/>
                        <a:latin typeface="Calibri" panose="020F0502020204030204" pitchFamily="34" charset="0"/>
                        <a:ea typeface="DengXian" panose="02010600030101010101" pitchFamily="2" charset="-122"/>
                        <a:cs typeface="Arial" panose="020B0604020202020204" pitchFamily="34" charset="0"/>
                      </a:endParaRPr>
                    </a:p>
                  </a:txBody>
                  <a:tcPr marL="31724" marR="31724" marT="0" marB="0" anchor="b"/>
                </a:tc>
                <a:tc>
                  <a:txBody>
                    <a:bodyPr/>
                    <a:lstStyle/>
                    <a:p>
                      <a:pPr marL="0" marR="0">
                        <a:spcBef>
                          <a:spcPts val="0"/>
                        </a:spcBef>
                        <a:spcAft>
                          <a:spcPts val="0"/>
                        </a:spcAft>
                      </a:pPr>
                      <a:r>
                        <a:rPr lang="en-US" sz="1800" i="1" dirty="0">
                          <a:effectLst/>
                        </a:rPr>
                        <a:t>Poor skin turgor</a:t>
                      </a:r>
                      <a:endParaRPr lang="en-US" sz="1800" i="1" dirty="0">
                        <a:effectLst/>
                        <a:latin typeface="Calibri" panose="020F0502020204030204" pitchFamily="34" charset="0"/>
                        <a:ea typeface="DengXian" panose="02010600030101010101" pitchFamily="2" charset="-122"/>
                        <a:cs typeface="Arial" panose="020B0604020202020204" pitchFamily="34" charset="0"/>
                      </a:endParaRPr>
                    </a:p>
                  </a:txBody>
                  <a:tcPr marL="31724" marR="31724" marT="0" marB="0" anchor="b"/>
                </a:tc>
                <a:extLst>
                  <a:ext uri="{0D108BD9-81ED-4DB2-BD59-A6C34878D82A}">
                    <a16:rowId xmlns:a16="http://schemas.microsoft.com/office/drawing/2014/main" val="792323134"/>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rPr>
                        <a:t>Dermatological</a:t>
                      </a:r>
                      <a:endParaRPr lang="en-US" sz="1800" dirty="0">
                        <a:effectLst/>
                        <a:latin typeface="Calibri" panose="020F0502020204030204" pitchFamily="34" charset="0"/>
                        <a:ea typeface="DengXian" panose="02010600030101010101" pitchFamily="2" charset="-122"/>
                        <a:cs typeface="Arial" panose="020B0604020202020204" pitchFamily="34" charset="0"/>
                      </a:endParaRPr>
                    </a:p>
                  </a:txBody>
                  <a:tcPr marL="31724" marR="31724" marT="0" marB="0" anchor="b"/>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i="1" dirty="0">
                          <a:effectLst/>
                        </a:rPr>
                        <a:t>Pitting edema  (with refeeding)</a:t>
                      </a:r>
                      <a:endParaRPr lang="en-US" sz="1800" i="1" dirty="0">
                        <a:effectLst/>
                        <a:latin typeface="Calibri" panose="020F0502020204030204" pitchFamily="34" charset="0"/>
                        <a:ea typeface="DengXian" panose="02010600030101010101" pitchFamily="2" charset="-122"/>
                        <a:cs typeface="Arial" panose="020B0604020202020204" pitchFamily="34" charset="0"/>
                      </a:endParaRPr>
                    </a:p>
                  </a:txBody>
                  <a:tcPr marL="31724" marR="31724" marT="0" marB="0" anchor="b"/>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i="1" dirty="0">
                          <a:effectLst/>
                        </a:rPr>
                        <a:t>Pitting edema</a:t>
                      </a:r>
                      <a:endParaRPr lang="en-US" sz="1800" i="1" dirty="0">
                        <a:effectLst/>
                        <a:latin typeface="Calibri" panose="020F0502020204030204" pitchFamily="34" charset="0"/>
                        <a:ea typeface="DengXian" panose="02010600030101010101" pitchFamily="2" charset="-122"/>
                        <a:cs typeface="Arial" panose="020B0604020202020204" pitchFamily="34" charset="0"/>
                      </a:endParaRPr>
                    </a:p>
                  </a:txBody>
                  <a:tcPr marL="31724" marR="31724" marT="0" marB="0" anchor="b"/>
                </a:tc>
                <a:extLst>
                  <a:ext uri="{0D108BD9-81ED-4DB2-BD59-A6C34878D82A}">
                    <a16:rowId xmlns:a16="http://schemas.microsoft.com/office/drawing/2014/main" val="3246366446"/>
                  </a:ext>
                </a:extLst>
              </a:tr>
            </a:tbl>
          </a:graphicData>
        </a:graphic>
      </p:graphicFrame>
    </p:spTree>
    <p:extLst>
      <p:ext uri="{BB962C8B-B14F-4D97-AF65-F5344CB8AC3E}">
        <p14:creationId xmlns:p14="http://schemas.microsoft.com/office/powerpoint/2010/main" val="36352613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6942E-A2CB-4AE3-82DC-E94B9EDE42B4}"/>
              </a:ext>
            </a:extLst>
          </p:cNvPr>
          <p:cNvSpPr>
            <a:spLocks noGrp="1"/>
          </p:cNvSpPr>
          <p:nvPr>
            <p:ph type="title"/>
          </p:nvPr>
        </p:nvSpPr>
        <p:spPr/>
        <p:txBody>
          <a:bodyPr>
            <a:normAutofit fontScale="90000"/>
          </a:bodyPr>
          <a:lstStyle/>
          <a:p>
            <a:r>
              <a:rPr lang="en-US" dirty="0"/>
              <a:t>EATING DISORDERS: Initial Physical Examination</a:t>
            </a:r>
          </a:p>
        </p:txBody>
      </p:sp>
      <p:sp>
        <p:nvSpPr>
          <p:cNvPr id="3" name="Content Placeholder 2">
            <a:extLst>
              <a:ext uri="{FF2B5EF4-FFF2-40B4-BE49-F238E27FC236}">
                <a16:creationId xmlns:a16="http://schemas.microsoft.com/office/drawing/2014/main" id="{BDDEF07E-3AA1-47F9-875C-47F06D3B7A95}"/>
              </a:ext>
            </a:extLst>
          </p:cNvPr>
          <p:cNvSpPr>
            <a:spLocks noGrp="1"/>
          </p:cNvSpPr>
          <p:nvPr>
            <p:ph sz="quarter" idx="13"/>
          </p:nvPr>
        </p:nvSpPr>
        <p:spPr>
          <a:xfrm>
            <a:off x="359596" y="1253446"/>
            <a:ext cx="8486453" cy="4859677"/>
          </a:xfrm>
        </p:spPr>
        <p:txBody>
          <a:bodyPr>
            <a:noAutofit/>
          </a:bodyPr>
          <a:lstStyle/>
          <a:p>
            <a:pPr marL="0" indent="0">
              <a:buNone/>
            </a:pPr>
            <a:r>
              <a:rPr lang="en-US" sz="2400" b="1" dirty="0">
                <a:effectLst>
                  <a:outerShdw blurRad="38100" dist="38100" dir="2700000" algn="tl">
                    <a:srgbClr val="000000">
                      <a:alpha val="43137"/>
                    </a:srgbClr>
                  </a:outerShdw>
                </a:effectLst>
              </a:rPr>
              <a:t>Statement 6 - APA recommends (1C) that the initial physical examination of a patient with a possible eating disorder include assessment of vital signs, including temperature, resting heart rate, blood pressure, orthostatic pulse, and orthostatic blood pressure; height, weight, and BMI (or percent median BMI, BMI percentile, or BMI Z-score for children and adolescents); and physical appearance, including signs of malnutrition or purging behaviors.</a:t>
            </a:r>
          </a:p>
          <a:p>
            <a:pPr marL="0" indent="0">
              <a:buNone/>
            </a:pPr>
            <a:endParaRPr lang="en-US" sz="1800" dirty="0"/>
          </a:p>
          <a:p>
            <a:pPr marL="0" indent="0">
              <a:buNone/>
            </a:pPr>
            <a:r>
              <a:rPr lang="en-US" dirty="0"/>
              <a:t>Rationale: </a:t>
            </a:r>
          </a:p>
          <a:p>
            <a:r>
              <a:rPr lang="en-US" dirty="0"/>
              <a:t>Experts suggest that physical examination assessment improves diagnostic accuracy, appropriateness of treatment selection, and treatment safety. </a:t>
            </a:r>
          </a:p>
        </p:txBody>
      </p:sp>
    </p:spTree>
    <p:extLst>
      <p:ext uri="{BB962C8B-B14F-4D97-AF65-F5344CB8AC3E}">
        <p14:creationId xmlns:p14="http://schemas.microsoft.com/office/powerpoint/2010/main" val="25969192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6942E-A2CB-4AE3-82DC-E94B9EDE42B4}"/>
              </a:ext>
            </a:extLst>
          </p:cNvPr>
          <p:cNvSpPr>
            <a:spLocks noGrp="1"/>
          </p:cNvSpPr>
          <p:nvPr>
            <p:ph type="title"/>
          </p:nvPr>
        </p:nvSpPr>
        <p:spPr/>
        <p:txBody>
          <a:bodyPr>
            <a:normAutofit fontScale="90000"/>
          </a:bodyPr>
          <a:lstStyle/>
          <a:p>
            <a:r>
              <a:rPr lang="en-US" dirty="0"/>
              <a:t>EATING DISORDERS: Physical Examination and other signs</a:t>
            </a:r>
          </a:p>
        </p:txBody>
      </p:sp>
      <p:graphicFrame>
        <p:nvGraphicFramePr>
          <p:cNvPr id="4" name="Content Placeholder 3" descr="The graphic on the slides that includes two rows on physical exams and other signs. The first row is on abnormal vital signs. Possible indication of medical instability that warrants a higher-level care, e.g., heart rate less than 50 bpm, systolic blood pressure less than 90 mmHg, or temperature less than 36 degrees Celsius or 96.8 degrees Fahrenheit.">
            <a:extLst>
              <a:ext uri="{FF2B5EF4-FFF2-40B4-BE49-F238E27FC236}">
                <a16:creationId xmlns:a16="http://schemas.microsoft.com/office/drawing/2014/main" id="{B3E3B5D2-2CAC-BAF9-9CFB-9D695B269FC0}"/>
              </a:ext>
            </a:extLst>
          </p:cNvPr>
          <p:cNvGraphicFramePr>
            <a:graphicFrameLocks noGrp="1"/>
          </p:cNvGraphicFramePr>
          <p:nvPr>
            <p:ph sz="quarter" idx="13"/>
            <p:extLst>
              <p:ext uri="{D42A27DB-BD31-4B8C-83A1-F6EECF244321}">
                <p14:modId xmlns:p14="http://schemas.microsoft.com/office/powerpoint/2010/main" val="2882344956"/>
              </p:ext>
            </p:extLst>
          </p:nvPr>
        </p:nvGraphicFramePr>
        <p:xfrm>
          <a:off x="359597" y="1189233"/>
          <a:ext cx="8239874" cy="44795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110CF367-D453-C4A9-4C36-2AF535CAC9AF}"/>
              </a:ext>
            </a:extLst>
          </p:cNvPr>
          <p:cNvSpPr txBox="1"/>
          <p:nvPr/>
        </p:nvSpPr>
        <p:spPr>
          <a:xfrm>
            <a:off x="2060737" y="5317339"/>
            <a:ext cx="6366290" cy="769441"/>
          </a:xfrm>
          <a:prstGeom prst="rect">
            <a:avLst/>
          </a:prstGeom>
          <a:noFill/>
        </p:spPr>
        <p:txBody>
          <a:bodyPr wrap="square" rtlCol="0">
            <a:spAutoFit/>
          </a:bodyPr>
          <a:lstStyle/>
          <a:p>
            <a:pPr marL="342900" indent="-342900">
              <a:buFont typeface="Arial" panose="020B0604020202020204" pitchFamily="34" charset="0"/>
              <a:buChar char="•"/>
            </a:pPr>
            <a:r>
              <a:rPr lang="en-US" sz="2200" dirty="0"/>
              <a:t>Note that normal results may not exclude the presence of an eating disorder.</a:t>
            </a:r>
          </a:p>
        </p:txBody>
      </p:sp>
    </p:spTree>
    <p:extLst>
      <p:ext uri="{BB962C8B-B14F-4D97-AF65-F5344CB8AC3E}">
        <p14:creationId xmlns:p14="http://schemas.microsoft.com/office/powerpoint/2010/main" val="24752971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6942E-A2CB-4AE3-82DC-E94B9EDE42B4}"/>
              </a:ext>
            </a:extLst>
          </p:cNvPr>
          <p:cNvSpPr>
            <a:spLocks noGrp="1"/>
          </p:cNvSpPr>
          <p:nvPr>
            <p:ph type="title"/>
          </p:nvPr>
        </p:nvSpPr>
        <p:spPr/>
        <p:txBody>
          <a:bodyPr>
            <a:normAutofit fontScale="90000"/>
          </a:bodyPr>
          <a:lstStyle/>
          <a:p>
            <a:r>
              <a:rPr lang="en-US" dirty="0"/>
              <a:t>EATING DISORDERS: Physical Examination and other signs (continued)</a:t>
            </a:r>
          </a:p>
        </p:txBody>
      </p:sp>
      <p:graphicFrame>
        <p:nvGraphicFramePr>
          <p:cNvPr id="4" name="Content Placeholder 3" descr="The image says: If purging behavior is present...bullet 1: refer for a dental evaluation, bullet 2: instruct patients not to brush teeth after vomiting, bullet 3: oral rinsing with water after vomiting and avoiding ingestion of carbonated beverages or citrus fruits may help to reduce effects on dentition.">
            <a:extLst>
              <a:ext uri="{FF2B5EF4-FFF2-40B4-BE49-F238E27FC236}">
                <a16:creationId xmlns:a16="http://schemas.microsoft.com/office/drawing/2014/main" id="{A4787379-3764-26C5-16C9-29C9A11B4984}"/>
              </a:ext>
            </a:extLst>
          </p:cNvPr>
          <p:cNvGraphicFramePr>
            <a:graphicFrameLocks noGrp="1"/>
          </p:cNvGraphicFramePr>
          <p:nvPr>
            <p:ph sz="quarter" idx="13"/>
            <p:extLst>
              <p:ext uri="{D42A27DB-BD31-4B8C-83A1-F6EECF244321}">
                <p14:modId xmlns:p14="http://schemas.microsoft.com/office/powerpoint/2010/main" val="2755725793"/>
              </p:ext>
            </p:extLst>
          </p:nvPr>
        </p:nvGraphicFramePr>
        <p:xfrm>
          <a:off x="359596" y="1407560"/>
          <a:ext cx="8075487" cy="4109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581685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6942E-A2CB-4AE3-82DC-E94B9EDE42B4}"/>
              </a:ext>
            </a:extLst>
          </p:cNvPr>
          <p:cNvSpPr>
            <a:spLocks noGrp="1"/>
          </p:cNvSpPr>
          <p:nvPr>
            <p:ph type="title"/>
          </p:nvPr>
        </p:nvSpPr>
        <p:spPr/>
        <p:txBody>
          <a:bodyPr>
            <a:normAutofit fontScale="90000"/>
          </a:bodyPr>
          <a:lstStyle/>
          <a:p>
            <a:r>
              <a:rPr lang="en-US" dirty="0"/>
              <a:t>EATING DISORDERS: Initial Laboratory Assessment</a:t>
            </a:r>
          </a:p>
        </p:txBody>
      </p:sp>
      <p:sp>
        <p:nvSpPr>
          <p:cNvPr id="3" name="Content Placeholder 2">
            <a:extLst>
              <a:ext uri="{FF2B5EF4-FFF2-40B4-BE49-F238E27FC236}">
                <a16:creationId xmlns:a16="http://schemas.microsoft.com/office/drawing/2014/main" id="{BDDEF07E-3AA1-47F9-875C-47F06D3B7A95}"/>
              </a:ext>
            </a:extLst>
          </p:cNvPr>
          <p:cNvSpPr>
            <a:spLocks noGrp="1"/>
          </p:cNvSpPr>
          <p:nvPr>
            <p:ph sz="quarter" idx="13"/>
          </p:nvPr>
        </p:nvSpPr>
        <p:spPr>
          <a:xfrm>
            <a:off x="457199" y="1325366"/>
            <a:ext cx="8101173" cy="4389633"/>
          </a:xfrm>
        </p:spPr>
        <p:txBody>
          <a:bodyPr>
            <a:noAutofit/>
          </a:bodyPr>
          <a:lstStyle/>
          <a:p>
            <a:pPr marL="0" indent="0">
              <a:buNone/>
            </a:pPr>
            <a:r>
              <a:rPr lang="en-US" sz="2400" b="1" dirty="0">
                <a:effectLst>
                  <a:outerShdw blurRad="38100" dist="38100" dir="2700000" algn="tl">
                    <a:srgbClr val="000000">
                      <a:alpha val="43137"/>
                    </a:srgbClr>
                  </a:outerShdw>
                </a:effectLst>
              </a:rPr>
              <a:t>Statement 7 - APA recommends (1C) that the laboratory assessment of a patient with a possible eating disorder include a complete blood count and a comprehensive metabolic panel, including electrolytes, liver enzymes, and renal function tests.</a:t>
            </a:r>
          </a:p>
          <a:p>
            <a:pPr marL="0" indent="0">
              <a:buNone/>
            </a:pPr>
            <a:endParaRPr lang="en-US" dirty="0"/>
          </a:p>
          <a:p>
            <a:pPr marL="0" indent="0">
              <a:buNone/>
            </a:pPr>
            <a:r>
              <a:rPr lang="en-US" dirty="0"/>
              <a:t>Rationale:</a:t>
            </a:r>
          </a:p>
          <a:p>
            <a:r>
              <a:rPr lang="en-US" dirty="0"/>
              <a:t>Experts suggest that laboratory assessment improves diagnostic accuracy, appropriateness of treatment selection, and treatment safety. </a:t>
            </a:r>
          </a:p>
          <a:p>
            <a:r>
              <a:rPr lang="en-US" dirty="0"/>
              <a:t>Laboratory assessment can be helpful in detecting abnormalities that may require intervention, including a higher level of care, though, normal laboratory values should not rule out a potential eating disorder.</a:t>
            </a:r>
          </a:p>
          <a:p>
            <a:pPr marL="0" indent="0">
              <a:buNone/>
            </a:pPr>
            <a:endParaRPr lang="en-US" sz="1800" dirty="0"/>
          </a:p>
          <a:p>
            <a:pPr marL="0" indent="0">
              <a:buNone/>
            </a:pPr>
            <a:endParaRPr lang="en-US" sz="1800" dirty="0"/>
          </a:p>
          <a:p>
            <a:pPr marL="0" indent="0">
              <a:buNone/>
            </a:pPr>
            <a:endParaRPr lang="en-US" sz="1800" dirty="0"/>
          </a:p>
        </p:txBody>
      </p:sp>
    </p:spTree>
    <p:extLst>
      <p:ext uri="{BB962C8B-B14F-4D97-AF65-F5344CB8AC3E}">
        <p14:creationId xmlns:p14="http://schemas.microsoft.com/office/powerpoint/2010/main" val="10394442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D24C6-1FAD-4005-BFB7-AC9B9C8329BD}"/>
              </a:ext>
            </a:extLst>
          </p:cNvPr>
          <p:cNvSpPr>
            <a:spLocks noGrp="1"/>
          </p:cNvSpPr>
          <p:nvPr>
            <p:ph type="title"/>
          </p:nvPr>
        </p:nvSpPr>
        <p:spPr/>
        <p:txBody>
          <a:bodyPr>
            <a:normAutofit fontScale="90000"/>
          </a:bodyPr>
          <a:lstStyle/>
          <a:p>
            <a:r>
              <a:rPr lang="en-US" dirty="0"/>
              <a:t>EATING DISORDERS: laboratory abnormalities</a:t>
            </a:r>
          </a:p>
        </p:txBody>
      </p:sp>
      <p:graphicFrame>
        <p:nvGraphicFramePr>
          <p:cNvPr id="4" name="Table 3" descr="The table lists tests related to nutritional restriction and to purging. This table covers serum electrolytes, lipid panel, serum glucose, liver function, and renal function tests.">
            <a:extLst>
              <a:ext uri="{FF2B5EF4-FFF2-40B4-BE49-F238E27FC236}">
                <a16:creationId xmlns:a16="http://schemas.microsoft.com/office/drawing/2014/main" id="{FE419E1B-6DC1-43D1-AEEE-F8C6B6353B37}"/>
              </a:ext>
            </a:extLst>
          </p:cNvPr>
          <p:cNvGraphicFramePr>
            <a:graphicFrameLocks noGrp="1"/>
          </p:cNvGraphicFramePr>
          <p:nvPr>
            <p:extLst>
              <p:ext uri="{D42A27DB-BD31-4B8C-83A1-F6EECF244321}">
                <p14:modId xmlns:p14="http://schemas.microsoft.com/office/powerpoint/2010/main" val="604789034"/>
              </p:ext>
            </p:extLst>
          </p:nvPr>
        </p:nvGraphicFramePr>
        <p:xfrm>
          <a:off x="467832" y="1571104"/>
          <a:ext cx="8208335" cy="3914964"/>
        </p:xfrm>
        <a:graphic>
          <a:graphicData uri="http://schemas.openxmlformats.org/drawingml/2006/table">
            <a:tbl>
              <a:tblPr firstRow="1" firstCol="1" bandRow="1">
                <a:tableStyleId>{5C22544A-7EE6-4342-B048-85BDC9FD1C3A}</a:tableStyleId>
              </a:tblPr>
              <a:tblGrid>
                <a:gridCol w="1747929">
                  <a:extLst>
                    <a:ext uri="{9D8B030D-6E8A-4147-A177-3AD203B41FA5}">
                      <a16:colId xmlns:a16="http://schemas.microsoft.com/office/drawing/2014/main" val="1374255309"/>
                    </a:ext>
                  </a:extLst>
                </a:gridCol>
                <a:gridCol w="3234054">
                  <a:extLst>
                    <a:ext uri="{9D8B030D-6E8A-4147-A177-3AD203B41FA5}">
                      <a16:colId xmlns:a16="http://schemas.microsoft.com/office/drawing/2014/main" val="2723196883"/>
                    </a:ext>
                  </a:extLst>
                </a:gridCol>
                <a:gridCol w="3226352">
                  <a:extLst>
                    <a:ext uri="{9D8B030D-6E8A-4147-A177-3AD203B41FA5}">
                      <a16:colId xmlns:a16="http://schemas.microsoft.com/office/drawing/2014/main" val="4279461053"/>
                    </a:ext>
                  </a:extLst>
                </a:gridCol>
              </a:tblGrid>
              <a:tr h="174402">
                <a:tc>
                  <a:txBody>
                    <a:bodyPr/>
                    <a:lstStyle/>
                    <a:p>
                      <a:pPr marL="0" marR="0">
                        <a:spcBef>
                          <a:spcPts val="0"/>
                        </a:spcBef>
                        <a:spcAft>
                          <a:spcPts val="0"/>
                        </a:spcAft>
                      </a:pPr>
                      <a:r>
                        <a:rPr lang="en-US" sz="1800">
                          <a:effectLst/>
                        </a:rPr>
                        <a:t>Test</a:t>
                      </a:r>
                      <a:endParaRPr lang="en-US" sz="1800">
                        <a:effectLst/>
                        <a:latin typeface="Calibri" panose="020F0502020204030204" pitchFamily="34" charset="0"/>
                        <a:ea typeface="DengXian" panose="02010600030101010101" pitchFamily="2" charset="-122"/>
                        <a:cs typeface="Arial" panose="020B0604020202020204" pitchFamily="34" charset="0"/>
                      </a:endParaRPr>
                    </a:p>
                  </a:txBody>
                  <a:tcPr marL="65401" marR="65401" marT="0" marB="0"/>
                </a:tc>
                <a:tc>
                  <a:txBody>
                    <a:bodyPr/>
                    <a:lstStyle/>
                    <a:p>
                      <a:pPr marL="0" marR="0">
                        <a:spcBef>
                          <a:spcPts val="0"/>
                        </a:spcBef>
                        <a:spcAft>
                          <a:spcPts val="0"/>
                        </a:spcAft>
                      </a:pPr>
                      <a:r>
                        <a:rPr lang="en-US" sz="1800" dirty="0">
                          <a:effectLst/>
                        </a:rPr>
                        <a:t>Related to nutritional restriction</a:t>
                      </a:r>
                      <a:endParaRPr lang="en-US" sz="1800" dirty="0">
                        <a:effectLst/>
                        <a:latin typeface="Calibri" panose="020F0502020204030204" pitchFamily="34" charset="0"/>
                        <a:ea typeface="DengXian" panose="02010600030101010101" pitchFamily="2" charset="-122"/>
                        <a:cs typeface="Arial" panose="020B0604020202020204" pitchFamily="34" charset="0"/>
                      </a:endParaRPr>
                    </a:p>
                  </a:txBody>
                  <a:tcPr marL="65401" marR="65401" marT="0" marB="0"/>
                </a:tc>
                <a:tc>
                  <a:txBody>
                    <a:bodyPr/>
                    <a:lstStyle/>
                    <a:p>
                      <a:pPr marL="0" marR="0">
                        <a:spcBef>
                          <a:spcPts val="0"/>
                        </a:spcBef>
                        <a:spcAft>
                          <a:spcPts val="0"/>
                        </a:spcAft>
                      </a:pPr>
                      <a:r>
                        <a:rPr lang="en-US" sz="1800">
                          <a:effectLst/>
                        </a:rPr>
                        <a:t>Related to purging</a:t>
                      </a:r>
                      <a:endParaRPr lang="en-US" sz="1800">
                        <a:effectLst/>
                        <a:latin typeface="Calibri" panose="020F0502020204030204" pitchFamily="34" charset="0"/>
                        <a:ea typeface="DengXian" panose="02010600030101010101" pitchFamily="2" charset="-122"/>
                        <a:cs typeface="Arial" panose="020B0604020202020204" pitchFamily="34" charset="0"/>
                      </a:endParaRPr>
                    </a:p>
                  </a:txBody>
                  <a:tcPr marL="65401" marR="65401" marT="0" marB="0"/>
                </a:tc>
                <a:extLst>
                  <a:ext uri="{0D108BD9-81ED-4DB2-BD59-A6C34878D82A}">
                    <a16:rowId xmlns:a16="http://schemas.microsoft.com/office/drawing/2014/main" val="590971318"/>
                  </a:ext>
                </a:extLst>
              </a:tr>
              <a:tr h="770276">
                <a:tc>
                  <a:txBody>
                    <a:bodyPr/>
                    <a:lstStyle/>
                    <a:p>
                      <a:pPr marL="0" marR="0">
                        <a:spcBef>
                          <a:spcPts val="0"/>
                        </a:spcBef>
                        <a:spcAft>
                          <a:spcPts val="0"/>
                        </a:spcAft>
                      </a:pPr>
                      <a:r>
                        <a:rPr lang="en-US" sz="1800" dirty="0">
                          <a:effectLst/>
                        </a:rPr>
                        <a:t>Serum electrolytes</a:t>
                      </a:r>
                      <a:endParaRPr lang="en-US" sz="1800" dirty="0">
                        <a:effectLst/>
                        <a:latin typeface="Calibri" panose="020F0502020204030204" pitchFamily="34" charset="0"/>
                        <a:ea typeface="DengXian" panose="02010600030101010101" pitchFamily="2" charset="-122"/>
                        <a:cs typeface="Arial" panose="020B0604020202020204" pitchFamily="34" charset="0"/>
                      </a:endParaRPr>
                    </a:p>
                  </a:txBody>
                  <a:tcPr marL="65401" marR="65401" marT="0" marB="0"/>
                </a:tc>
                <a:tc>
                  <a:txBody>
                    <a:bodyPr/>
                    <a:lstStyle/>
                    <a:p>
                      <a:pPr marL="0" marR="0">
                        <a:spcBef>
                          <a:spcPts val="0"/>
                        </a:spcBef>
                        <a:spcAft>
                          <a:spcPts val="0"/>
                        </a:spcAft>
                      </a:pPr>
                      <a:r>
                        <a:rPr lang="en-US" sz="1800" dirty="0">
                          <a:effectLst/>
                        </a:rPr>
                        <a:t>Hypokalemia, hyponatremia, hypomagnesemia, hypophosphatemia (especially on refeeding) </a:t>
                      </a:r>
                      <a:endParaRPr lang="en-US" sz="1800" dirty="0">
                        <a:effectLst/>
                        <a:latin typeface="Calibri" panose="020F0502020204030204" pitchFamily="34" charset="0"/>
                        <a:ea typeface="DengXian" panose="02010600030101010101" pitchFamily="2" charset="-122"/>
                        <a:cs typeface="Arial" panose="020B0604020202020204" pitchFamily="34" charset="0"/>
                      </a:endParaRPr>
                    </a:p>
                  </a:txBody>
                  <a:tcPr marL="65401" marR="65401" marT="0" marB="0"/>
                </a:tc>
                <a:tc>
                  <a:txBody>
                    <a:bodyPr/>
                    <a:lstStyle/>
                    <a:p>
                      <a:pPr marL="0" marR="0">
                        <a:spcBef>
                          <a:spcPts val="0"/>
                        </a:spcBef>
                        <a:spcAft>
                          <a:spcPts val="0"/>
                        </a:spcAft>
                      </a:pPr>
                      <a:r>
                        <a:rPr lang="en-US" sz="1800" dirty="0">
                          <a:effectLst/>
                        </a:rPr>
                        <a:t>Hypokalemia, hyponatremia, hypochloremia, hypomagnesemia, hypophosphatemia, metabolic acidosis  </a:t>
                      </a:r>
                      <a:endParaRPr lang="en-US" sz="1800" dirty="0">
                        <a:effectLst/>
                        <a:latin typeface="Calibri" panose="020F0502020204030204" pitchFamily="34" charset="0"/>
                        <a:ea typeface="DengXian" panose="02010600030101010101" pitchFamily="2" charset="-122"/>
                        <a:cs typeface="Arial" panose="020B0604020202020204" pitchFamily="34" charset="0"/>
                      </a:endParaRPr>
                    </a:p>
                  </a:txBody>
                  <a:tcPr marL="65401" marR="65401" marT="0" marB="0"/>
                </a:tc>
                <a:extLst>
                  <a:ext uri="{0D108BD9-81ED-4DB2-BD59-A6C34878D82A}">
                    <a16:rowId xmlns:a16="http://schemas.microsoft.com/office/drawing/2014/main" val="1044546869"/>
                  </a:ext>
                </a:extLst>
              </a:tr>
              <a:tr h="174402">
                <a:tc>
                  <a:txBody>
                    <a:bodyPr/>
                    <a:lstStyle/>
                    <a:p>
                      <a:pPr marL="0" marR="0">
                        <a:spcBef>
                          <a:spcPts val="0"/>
                        </a:spcBef>
                        <a:spcAft>
                          <a:spcPts val="0"/>
                        </a:spcAft>
                      </a:pPr>
                      <a:r>
                        <a:rPr lang="en-US" sz="1800">
                          <a:effectLst/>
                        </a:rPr>
                        <a:t>Lipid panel</a:t>
                      </a:r>
                      <a:endParaRPr lang="en-US" sz="1800">
                        <a:effectLst/>
                        <a:latin typeface="Calibri" panose="020F0502020204030204" pitchFamily="34" charset="0"/>
                        <a:ea typeface="DengXian" panose="02010600030101010101" pitchFamily="2" charset="-122"/>
                        <a:cs typeface="Arial" panose="020B0604020202020204" pitchFamily="34" charset="0"/>
                      </a:endParaRPr>
                    </a:p>
                  </a:txBody>
                  <a:tcPr marL="65401" marR="65401" marT="0" marB="0"/>
                </a:tc>
                <a:tc>
                  <a:txBody>
                    <a:bodyPr/>
                    <a:lstStyle/>
                    <a:p>
                      <a:pPr marL="0" marR="0">
                        <a:spcBef>
                          <a:spcPts val="0"/>
                        </a:spcBef>
                        <a:spcAft>
                          <a:spcPts val="0"/>
                        </a:spcAft>
                      </a:pPr>
                      <a:r>
                        <a:rPr lang="en-US" sz="1800" dirty="0">
                          <a:effectLst/>
                        </a:rPr>
                        <a:t>Hypercholesterolemia</a:t>
                      </a:r>
                      <a:endParaRPr lang="en-US" sz="1800" dirty="0">
                        <a:effectLst/>
                        <a:latin typeface="Calibri" panose="020F0502020204030204" pitchFamily="34" charset="0"/>
                        <a:ea typeface="DengXian" panose="02010600030101010101" pitchFamily="2" charset="-122"/>
                        <a:cs typeface="Arial" panose="020B0604020202020204" pitchFamily="34" charset="0"/>
                      </a:endParaRPr>
                    </a:p>
                  </a:txBody>
                  <a:tcPr marL="65401" marR="65401" marT="0" marB="0"/>
                </a:tc>
                <a:tc>
                  <a:txBody>
                    <a:bodyPr/>
                    <a:lstStyle/>
                    <a:p>
                      <a:endParaRPr lang="en-US" sz="1800">
                        <a:effectLst/>
                        <a:latin typeface="Calibri" panose="020F0502020204030204" pitchFamily="34" charset="0"/>
                        <a:cs typeface="Arial" panose="020B0604020202020204" pitchFamily="34" charset="0"/>
                      </a:endParaRPr>
                    </a:p>
                  </a:txBody>
                  <a:tcPr marL="65401" marR="65401" marT="0" marB="0"/>
                </a:tc>
                <a:extLst>
                  <a:ext uri="{0D108BD9-81ED-4DB2-BD59-A6C34878D82A}">
                    <a16:rowId xmlns:a16="http://schemas.microsoft.com/office/drawing/2014/main" val="2527442184"/>
                  </a:ext>
                </a:extLst>
              </a:tr>
              <a:tr h="174402">
                <a:tc>
                  <a:txBody>
                    <a:bodyPr/>
                    <a:lstStyle/>
                    <a:p>
                      <a:pPr marL="0" marR="0">
                        <a:spcBef>
                          <a:spcPts val="0"/>
                        </a:spcBef>
                        <a:spcAft>
                          <a:spcPts val="0"/>
                        </a:spcAft>
                      </a:pPr>
                      <a:r>
                        <a:rPr lang="en-US" sz="1800" dirty="0">
                          <a:effectLst/>
                        </a:rPr>
                        <a:t>Serum glucose</a:t>
                      </a:r>
                      <a:endParaRPr lang="en-US" sz="1800" dirty="0">
                        <a:effectLst/>
                        <a:latin typeface="Calibri" panose="020F0502020204030204" pitchFamily="34" charset="0"/>
                        <a:ea typeface="DengXian" panose="02010600030101010101" pitchFamily="2" charset="-122"/>
                        <a:cs typeface="Arial" panose="020B0604020202020204" pitchFamily="34" charset="0"/>
                      </a:endParaRPr>
                    </a:p>
                  </a:txBody>
                  <a:tcPr marL="65401" marR="65401" marT="0" marB="0"/>
                </a:tc>
                <a:tc>
                  <a:txBody>
                    <a:bodyPr/>
                    <a:lstStyle/>
                    <a:p>
                      <a:pPr marL="0" marR="0">
                        <a:spcBef>
                          <a:spcPts val="0"/>
                        </a:spcBef>
                        <a:spcAft>
                          <a:spcPts val="0"/>
                        </a:spcAft>
                      </a:pPr>
                      <a:r>
                        <a:rPr lang="en-US" sz="1800" dirty="0">
                          <a:effectLst/>
                        </a:rPr>
                        <a:t>Low blood sugar</a:t>
                      </a:r>
                      <a:endParaRPr lang="en-US" sz="1800" dirty="0">
                        <a:effectLst/>
                        <a:latin typeface="Calibri" panose="020F0502020204030204" pitchFamily="34" charset="0"/>
                        <a:ea typeface="DengXian" panose="02010600030101010101" pitchFamily="2" charset="-122"/>
                        <a:cs typeface="Arial" panose="020B0604020202020204" pitchFamily="34" charset="0"/>
                      </a:endParaRPr>
                    </a:p>
                  </a:txBody>
                  <a:tcPr marL="65401" marR="65401" marT="0" marB="0"/>
                </a:tc>
                <a:tc>
                  <a:txBody>
                    <a:bodyPr/>
                    <a:lstStyle/>
                    <a:p>
                      <a:endParaRPr lang="en-US" sz="1800">
                        <a:effectLst/>
                        <a:latin typeface="Calibri" panose="020F0502020204030204" pitchFamily="34" charset="0"/>
                        <a:cs typeface="Arial" panose="020B0604020202020204" pitchFamily="34" charset="0"/>
                      </a:endParaRPr>
                    </a:p>
                  </a:txBody>
                  <a:tcPr marL="65401" marR="65401" marT="0" marB="0"/>
                </a:tc>
                <a:extLst>
                  <a:ext uri="{0D108BD9-81ED-4DB2-BD59-A6C34878D82A}">
                    <a16:rowId xmlns:a16="http://schemas.microsoft.com/office/drawing/2014/main" val="4022143135"/>
                  </a:ext>
                </a:extLst>
              </a:tr>
              <a:tr h="348804">
                <a:tc>
                  <a:txBody>
                    <a:bodyPr/>
                    <a:lstStyle/>
                    <a:p>
                      <a:pPr marL="0" marR="0">
                        <a:spcBef>
                          <a:spcPts val="0"/>
                        </a:spcBef>
                        <a:spcAft>
                          <a:spcPts val="0"/>
                        </a:spcAft>
                      </a:pPr>
                      <a:r>
                        <a:rPr lang="en-US" sz="1800">
                          <a:effectLst/>
                        </a:rPr>
                        <a:t>Liver function </a:t>
                      </a:r>
                      <a:endParaRPr lang="en-US" sz="1800">
                        <a:effectLst/>
                        <a:latin typeface="Calibri" panose="020F0502020204030204" pitchFamily="34" charset="0"/>
                        <a:ea typeface="DengXian" panose="02010600030101010101" pitchFamily="2" charset="-122"/>
                        <a:cs typeface="Arial" panose="020B0604020202020204" pitchFamily="34" charset="0"/>
                      </a:endParaRPr>
                    </a:p>
                  </a:txBody>
                  <a:tcPr marL="65401" marR="65401" marT="0" marB="0"/>
                </a:tc>
                <a:tc>
                  <a:txBody>
                    <a:bodyPr/>
                    <a:lstStyle/>
                    <a:p>
                      <a:pPr marL="0" marR="0">
                        <a:spcBef>
                          <a:spcPts val="0"/>
                        </a:spcBef>
                        <a:spcAft>
                          <a:spcPts val="0"/>
                        </a:spcAft>
                      </a:pPr>
                      <a:r>
                        <a:rPr lang="en-US" sz="1800" dirty="0">
                          <a:effectLst/>
                        </a:rPr>
                        <a:t>Elevated liver function tests</a:t>
                      </a:r>
                      <a:endParaRPr lang="en-US" sz="1800" dirty="0">
                        <a:effectLst/>
                        <a:latin typeface="Calibri" panose="020F0502020204030204" pitchFamily="34" charset="0"/>
                        <a:ea typeface="DengXian" panose="02010600030101010101" pitchFamily="2" charset="-122"/>
                        <a:cs typeface="Arial" panose="020B0604020202020204" pitchFamily="34" charset="0"/>
                      </a:endParaRPr>
                    </a:p>
                  </a:txBody>
                  <a:tcPr marL="65401" marR="65401" marT="0" marB="0"/>
                </a:tc>
                <a:tc>
                  <a:txBody>
                    <a:bodyPr/>
                    <a:lstStyle/>
                    <a:p>
                      <a:endParaRPr lang="en-US" sz="1800">
                        <a:effectLst/>
                        <a:latin typeface="Calibri" panose="020F0502020204030204" pitchFamily="34" charset="0"/>
                        <a:cs typeface="Arial" panose="020B0604020202020204" pitchFamily="34" charset="0"/>
                      </a:endParaRPr>
                    </a:p>
                  </a:txBody>
                  <a:tcPr marL="65401" marR="65401" marT="0" marB="0"/>
                </a:tc>
                <a:extLst>
                  <a:ext uri="{0D108BD9-81ED-4DB2-BD59-A6C34878D82A}">
                    <a16:rowId xmlns:a16="http://schemas.microsoft.com/office/drawing/2014/main" val="3436486254"/>
                  </a:ext>
                </a:extLst>
              </a:tr>
              <a:tr h="697608">
                <a:tc>
                  <a:txBody>
                    <a:bodyPr/>
                    <a:lstStyle/>
                    <a:p>
                      <a:pPr marL="0" marR="0">
                        <a:spcBef>
                          <a:spcPts val="0"/>
                        </a:spcBef>
                        <a:spcAft>
                          <a:spcPts val="0"/>
                        </a:spcAft>
                      </a:pPr>
                      <a:r>
                        <a:rPr lang="en-US" sz="1800">
                          <a:effectLst/>
                        </a:rPr>
                        <a:t>Renal function tests</a:t>
                      </a:r>
                      <a:endParaRPr lang="en-US" sz="1800">
                        <a:effectLst/>
                        <a:latin typeface="Calibri" panose="020F0502020204030204" pitchFamily="34" charset="0"/>
                        <a:ea typeface="DengXian" panose="02010600030101010101" pitchFamily="2" charset="-122"/>
                        <a:cs typeface="Arial" panose="020B0604020202020204" pitchFamily="34" charset="0"/>
                      </a:endParaRPr>
                    </a:p>
                  </a:txBody>
                  <a:tcPr marL="65401" marR="65401" marT="0" marB="0"/>
                </a:tc>
                <a:tc>
                  <a:txBody>
                    <a:bodyPr/>
                    <a:lstStyle/>
                    <a:p>
                      <a:pPr marL="0" marR="0">
                        <a:spcBef>
                          <a:spcPts val="0"/>
                        </a:spcBef>
                        <a:spcAft>
                          <a:spcPts val="0"/>
                        </a:spcAft>
                      </a:pPr>
                      <a:r>
                        <a:rPr lang="en-US" sz="1800" dirty="0">
                          <a:effectLst/>
                        </a:rPr>
                        <a:t>Increased BUN, decreased GFR, decreased Cr because of low lean body mass (normal creatinine may indicate azotemia), renal failure (rare)</a:t>
                      </a:r>
                      <a:endParaRPr lang="en-US" sz="1800" dirty="0">
                        <a:effectLst/>
                        <a:latin typeface="Calibri" panose="020F0502020204030204" pitchFamily="34" charset="0"/>
                        <a:ea typeface="DengXian" panose="02010600030101010101" pitchFamily="2" charset="-122"/>
                        <a:cs typeface="Arial" panose="020B0604020202020204" pitchFamily="34" charset="0"/>
                      </a:endParaRPr>
                    </a:p>
                  </a:txBody>
                  <a:tcPr marL="65401" marR="65401" marT="0" marB="0"/>
                </a:tc>
                <a:tc>
                  <a:txBody>
                    <a:bodyPr/>
                    <a:lstStyle/>
                    <a:p>
                      <a:pPr marL="0" marR="0">
                        <a:spcBef>
                          <a:spcPts val="0"/>
                        </a:spcBef>
                        <a:spcAft>
                          <a:spcPts val="0"/>
                        </a:spcAft>
                      </a:pPr>
                      <a:r>
                        <a:rPr lang="en-US" sz="1800" dirty="0">
                          <a:effectLst/>
                        </a:rPr>
                        <a:t>Increased BUN and Cr, renal failure (rare)</a:t>
                      </a:r>
                      <a:endParaRPr lang="en-US" sz="1800" dirty="0">
                        <a:effectLst/>
                        <a:latin typeface="Calibri" panose="020F0502020204030204" pitchFamily="34" charset="0"/>
                        <a:ea typeface="DengXian" panose="02010600030101010101" pitchFamily="2" charset="-122"/>
                        <a:cs typeface="Arial" panose="020B0604020202020204" pitchFamily="34" charset="0"/>
                      </a:endParaRPr>
                    </a:p>
                  </a:txBody>
                  <a:tcPr marL="65401" marR="65401" marT="0" marB="0"/>
                </a:tc>
                <a:extLst>
                  <a:ext uri="{0D108BD9-81ED-4DB2-BD59-A6C34878D82A}">
                    <a16:rowId xmlns:a16="http://schemas.microsoft.com/office/drawing/2014/main" val="3847079608"/>
                  </a:ext>
                </a:extLst>
              </a:tr>
            </a:tbl>
          </a:graphicData>
        </a:graphic>
      </p:graphicFrame>
    </p:spTree>
    <p:extLst>
      <p:ext uri="{BB962C8B-B14F-4D97-AF65-F5344CB8AC3E}">
        <p14:creationId xmlns:p14="http://schemas.microsoft.com/office/powerpoint/2010/main" val="22049202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D24C6-1FAD-4005-BFB7-AC9B9C8329BD}"/>
              </a:ext>
            </a:extLst>
          </p:cNvPr>
          <p:cNvSpPr>
            <a:spLocks noGrp="1"/>
          </p:cNvSpPr>
          <p:nvPr>
            <p:ph type="title"/>
          </p:nvPr>
        </p:nvSpPr>
        <p:spPr/>
        <p:txBody>
          <a:bodyPr>
            <a:normAutofit fontScale="90000"/>
          </a:bodyPr>
          <a:lstStyle/>
          <a:p>
            <a:r>
              <a:rPr lang="en-US" dirty="0"/>
              <a:t>EATING DISORDERS: laboratory abnormalities (continued)</a:t>
            </a:r>
          </a:p>
        </p:txBody>
      </p:sp>
      <p:graphicFrame>
        <p:nvGraphicFramePr>
          <p:cNvPr id="4" name="Table 3" descr="This continues the table on tests related to nutritional restriction and to purging. This slides covers urinalysis, serum gonadotropins and sex hormones, bone densitometry (DXA scan), and dental radiography.">
            <a:extLst>
              <a:ext uri="{FF2B5EF4-FFF2-40B4-BE49-F238E27FC236}">
                <a16:creationId xmlns:a16="http://schemas.microsoft.com/office/drawing/2014/main" id="{FE419E1B-6DC1-43D1-AEEE-F8C6B6353B37}"/>
              </a:ext>
            </a:extLst>
          </p:cNvPr>
          <p:cNvGraphicFramePr>
            <a:graphicFrameLocks noGrp="1"/>
          </p:cNvGraphicFramePr>
          <p:nvPr>
            <p:extLst>
              <p:ext uri="{D42A27DB-BD31-4B8C-83A1-F6EECF244321}">
                <p14:modId xmlns:p14="http://schemas.microsoft.com/office/powerpoint/2010/main" val="4019437250"/>
              </p:ext>
            </p:extLst>
          </p:nvPr>
        </p:nvGraphicFramePr>
        <p:xfrm>
          <a:off x="457200" y="1355768"/>
          <a:ext cx="8218967" cy="4336436"/>
        </p:xfrm>
        <a:graphic>
          <a:graphicData uri="http://schemas.openxmlformats.org/drawingml/2006/table">
            <a:tbl>
              <a:tblPr firstRow="1" firstCol="1" bandRow="1">
                <a:tableStyleId>{5C22544A-7EE6-4342-B048-85BDC9FD1C3A}</a:tableStyleId>
              </a:tblPr>
              <a:tblGrid>
                <a:gridCol w="1785921">
                  <a:extLst>
                    <a:ext uri="{9D8B030D-6E8A-4147-A177-3AD203B41FA5}">
                      <a16:colId xmlns:a16="http://schemas.microsoft.com/office/drawing/2014/main" val="1374255309"/>
                    </a:ext>
                  </a:extLst>
                </a:gridCol>
                <a:gridCol w="3043621">
                  <a:extLst>
                    <a:ext uri="{9D8B030D-6E8A-4147-A177-3AD203B41FA5}">
                      <a16:colId xmlns:a16="http://schemas.microsoft.com/office/drawing/2014/main" val="2723196883"/>
                    </a:ext>
                  </a:extLst>
                </a:gridCol>
                <a:gridCol w="3389425">
                  <a:extLst>
                    <a:ext uri="{9D8B030D-6E8A-4147-A177-3AD203B41FA5}">
                      <a16:colId xmlns:a16="http://schemas.microsoft.com/office/drawing/2014/main" val="4279461053"/>
                    </a:ext>
                  </a:extLst>
                </a:gridCol>
              </a:tblGrid>
              <a:tr h="174402">
                <a:tc>
                  <a:txBody>
                    <a:bodyPr/>
                    <a:lstStyle/>
                    <a:p>
                      <a:pPr marL="0" marR="0">
                        <a:spcBef>
                          <a:spcPts val="0"/>
                        </a:spcBef>
                        <a:spcAft>
                          <a:spcPts val="0"/>
                        </a:spcAft>
                      </a:pPr>
                      <a:r>
                        <a:rPr lang="en-US" sz="1800" dirty="0">
                          <a:effectLst/>
                        </a:rPr>
                        <a:t>Test</a:t>
                      </a:r>
                      <a:endParaRPr lang="en-US" sz="1800" dirty="0">
                        <a:effectLst/>
                        <a:latin typeface="Calibri" panose="020F0502020204030204" pitchFamily="34" charset="0"/>
                        <a:ea typeface="DengXian" panose="02010600030101010101" pitchFamily="2" charset="-122"/>
                        <a:cs typeface="Arial" panose="020B0604020202020204" pitchFamily="34" charset="0"/>
                      </a:endParaRPr>
                    </a:p>
                  </a:txBody>
                  <a:tcPr marL="65401" marR="65401" marT="0" marB="0"/>
                </a:tc>
                <a:tc>
                  <a:txBody>
                    <a:bodyPr/>
                    <a:lstStyle/>
                    <a:p>
                      <a:pPr marL="0" marR="0">
                        <a:spcBef>
                          <a:spcPts val="0"/>
                        </a:spcBef>
                        <a:spcAft>
                          <a:spcPts val="0"/>
                        </a:spcAft>
                      </a:pPr>
                      <a:r>
                        <a:rPr lang="en-US" sz="1800" dirty="0">
                          <a:effectLst/>
                        </a:rPr>
                        <a:t>Related to nutritional restriction</a:t>
                      </a:r>
                      <a:endParaRPr lang="en-US" sz="1800" dirty="0">
                        <a:effectLst/>
                        <a:latin typeface="Calibri" panose="020F0502020204030204" pitchFamily="34" charset="0"/>
                        <a:ea typeface="DengXian" panose="02010600030101010101" pitchFamily="2" charset="-122"/>
                        <a:cs typeface="Arial" panose="020B0604020202020204" pitchFamily="34" charset="0"/>
                      </a:endParaRPr>
                    </a:p>
                  </a:txBody>
                  <a:tcPr marL="65401" marR="65401" marT="0" marB="0"/>
                </a:tc>
                <a:tc>
                  <a:txBody>
                    <a:bodyPr/>
                    <a:lstStyle/>
                    <a:p>
                      <a:pPr marL="0" marR="0">
                        <a:spcBef>
                          <a:spcPts val="0"/>
                        </a:spcBef>
                        <a:spcAft>
                          <a:spcPts val="0"/>
                        </a:spcAft>
                      </a:pPr>
                      <a:r>
                        <a:rPr lang="en-US" sz="1800">
                          <a:effectLst/>
                        </a:rPr>
                        <a:t>Related to purging</a:t>
                      </a:r>
                      <a:endParaRPr lang="en-US" sz="1800">
                        <a:effectLst/>
                        <a:latin typeface="Calibri" panose="020F0502020204030204" pitchFamily="34" charset="0"/>
                        <a:ea typeface="DengXian" panose="02010600030101010101" pitchFamily="2" charset="-122"/>
                        <a:cs typeface="Arial" panose="020B0604020202020204" pitchFamily="34" charset="0"/>
                      </a:endParaRPr>
                    </a:p>
                  </a:txBody>
                  <a:tcPr marL="65401" marR="65401" marT="0" marB="0"/>
                </a:tc>
                <a:extLst>
                  <a:ext uri="{0D108BD9-81ED-4DB2-BD59-A6C34878D82A}">
                    <a16:rowId xmlns:a16="http://schemas.microsoft.com/office/drawing/2014/main" val="590971318"/>
                  </a:ext>
                </a:extLst>
              </a:tr>
              <a:tr h="770276">
                <a:tc>
                  <a:txBody>
                    <a:bodyPr/>
                    <a:lstStyle/>
                    <a:p>
                      <a:pPr marL="0" marR="0">
                        <a:spcBef>
                          <a:spcPts val="0"/>
                        </a:spcBef>
                        <a:spcAft>
                          <a:spcPts val="0"/>
                        </a:spcAft>
                      </a:pPr>
                      <a:r>
                        <a:rPr lang="en-US" sz="1800">
                          <a:effectLst/>
                        </a:rPr>
                        <a:t>Urinalysis</a:t>
                      </a:r>
                      <a:endParaRPr lang="en-US" sz="1800">
                        <a:effectLst/>
                        <a:latin typeface="Calibri" panose="020F0502020204030204" pitchFamily="34" charset="0"/>
                        <a:ea typeface="DengXian" panose="02010600030101010101" pitchFamily="2" charset="-122"/>
                        <a:cs typeface="Arial" panose="020B0604020202020204" pitchFamily="34" charset="0"/>
                      </a:endParaRPr>
                    </a:p>
                  </a:txBody>
                  <a:tcPr marL="65401" marR="65401" marT="0" marB="0"/>
                </a:tc>
                <a:tc>
                  <a:txBody>
                    <a:bodyPr/>
                    <a:lstStyle/>
                    <a:p>
                      <a:pPr marL="0" marR="0">
                        <a:spcBef>
                          <a:spcPts val="0"/>
                        </a:spcBef>
                        <a:spcAft>
                          <a:spcPts val="0"/>
                        </a:spcAft>
                      </a:pPr>
                      <a:r>
                        <a:rPr lang="en-US" sz="1800">
                          <a:effectLst/>
                        </a:rPr>
                        <a:t>Urinary specific gravity abnormalities</a:t>
                      </a:r>
                      <a:endParaRPr lang="en-US" sz="1800">
                        <a:effectLst/>
                        <a:latin typeface="Calibri" panose="020F0502020204030204" pitchFamily="34" charset="0"/>
                        <a:ea typeface="DengXian" panose="02010600030101010101" pitchFamily="2" charset="-122"/>
                        <a:cs typeface="Arial" panose="020B0604020202020204" pitchFamily="34" charset="0"/>
                      </a:endParaRPr>
                    </a:p>
                  </a:txBody>
                  <a:tcPr marL="65401" marR="65401" marT="0" marB="0"/>
                </a:tc>
                <a:tc>
                  <a:txBody>
                    <a:bodyPr/>
                    <a:lstStyle/>
                    <a:p>
                      <a:pPr marL="0" marR="0">
                        <a:spcBef>
                          <a:spcPts val="0"/>
                        </a:spcBef>
                        <a:spcAft>
                          <a:spcPts val="0"/>
                        </a:spcAft>
                      </a:pPr>
                      <a:r>
                        <a:rPr lang="en-US" sz="1800" dirty="0">
                          <a:effectLst/>
                        </a:rPr>
                        <a:t>Urinary specific gravity abnormalities, high pH</a:t>
                      </a:r>
                      <a:endParaRPr lang="en-US" sz="1800" dirty="0">
                        <a:effectLst/>
                        <a:latin typeface="Calibri" panose="020F0502020204030204" pitchFamily="34" charset="0"/>
                        <a:ea typeface="DengXian" panose="02010600030101010101" pitchFamily="2" charset="-122"/>
                        <a:cs typeface="Arial" panose="020B0604020202020204" pitchFamily="34" charset="0"/>
                      </a:endParaRPr>
                    </a:p>
                  </a:txBody>
                  <a:tcPr marL="65401" marR="65401" marT="0" marB="0"/>
                </a:tc>
                <a:extLst>
                  <a:ext uri="{0D108BD9-81ED-4DB2-BD59-A6C34878D82A}">
                    <a16:rowId xmlns:a16="http://schemas.microsoft.com/office/drawing/2014/main" val="1044546869"/>
                  </a:ext>
                </a:extLst>
              </a:tr>
              <a:tr h="174402">
                <a:tc>
                  <a:txBody>
                    <a:bodyPr/>
                    <a:lstStyle/>
                    <a:p>
                      <a:pPr marL="0" marR="0">
                        <a:spcBef>
                          <a:spcPts val="0"/>
                        </a:spcBef>
                        <a:spcAft>
                          <a:spcPts val="0"/>
                        </a:spcAft>
                      </a:pPr>
                      <a:r>
                        <a:rPr lang="en-US" sz="1800">
                          <a:effectLst/>
                        </a:rPr>
                        <a:t>Serum gonadotropins and sex hormones</a:t>
                      </a:r>
                      <a:endParaRPr lang="en-US" sz="1800">
                        <a:effectLst/>
                        <a:latin typeface="Calibri" panose="020F0502020204030204" pitchFamily="34" charset="0"/>
                        <a:ea typeface="DengXian" panose="02010600030101010101" pitchFamily="2" charset="-122"/>
                        <a:cs typeface="Arial" panose="020B0604020202020204" pitchFamily="34" charset="0"/>
                      </a:endParaRPr>
                    </a:p>
                  </a:txBody>
                  <a:tcPr marL="65401" marR="65401" marT="0" marB="0"/>
                </a:tc>
                <a:tc>
                  <a:txBody>
                    <a:bodyPr/>
                    <a:lstStyle/>
                    <a:p>
                      <a:pPr marL="0" marR="0">
                        <a:spcBef>
                          <a:spcPts val="0"/>
                        </a:spcBef>
                        <a:spcAft>
                          <a:spcPts val="0"/>
                        </a:spcAft>
                      </a:pPr>
                      <a:r>
                        <a:rPr lang="en-US" sz="1800" dirty="0">
                          <a:effectLst/>
                        </a:rPr>
                        <a:t>Decreased serum estrogen or serum testosterone; prepubertal patterns of LH, FSH</a:t>
                      </a:r>
                      <a:endParaRPr lang="en-US" sz="1800" dirty="0">
                        <a:effectLst/>
                        <a:latin typeface="Calibri" panose="020F0502020204030204" pitchFamily="34" charset="0"/>
                        <a:ea typeface="DengXian" panose="02010600030101010101" pitchFamily="2" charset="-122"/>
                        <a:cs typeface="Arial" panose="020B0604020202020204" pitchFamily="34" charset="0"/>
                      </a:endParaRPr>
                    </a:p>
                  </a:txBody>
                  <a:tcPr marL="65401" marR="65401" marT="0" marB="0"/>
                </a:tc>
                <a:tc>
                  <a:txBody>
                    <a:bodyPr/>
                    <a:lstStyle/>
                    <a:p>
                      <a:pPr marL="0" marR="0">
                        <a:spcBef>
                          <a:spcPts val="0"/>
                        </a:spcBef>
                        <a:spcAft>
                          <a:spcPts val="0"/>
                        </a:spcAft>
                      </a:pPr>
                      <a:r>
                        <a:rPr lang="en-US" sz="1800" dirty="0">
                          <a:effectLst/>
                        </a:rPr>
                        <a:t>May be </a:t>
                      </a:r>
                      <a:r>
                        <a:rPr lang="en-US" sz="1800" dirty="0" err="1">
                          <a:effectLst/>
                        </a:rPr>
                        <a:t>hypoestrogenemic</a:t>
                      </a:r>
                      <a:r>
                        <a:rPr lang="en-US" sz="1800" dirty="0">
                          <a:effectLst/>
                        </a:rPr>
                        <a:t>, if menstrual irregularities are present</a:t>
                      </a:r>
                      <a:endParaRPr lang="en-US" sz="1800" dirty="0">
                        <a:effectLst/>
                        <a:latin typeface="Calibri" panose="020F0502020204030204" pitchFamily="34" charset="0"/>
                        <a:ea typeface="DengXian" panose="02010600030101010101" pitchFamily="2" charset="-122"/>
                        <a:cs typeface="Arial" panose="020B0604020202020204" pitchFamily="34" charset="0"/>
                      </a:endParaRPr>
                    </a:p>
                  </a:txBody>
                  <a:tcPr marL="65401" marR="65401" marT="0" marB="0"/>
                </a:tc>
                <a:extLst>
                  <a:ext uri="{0D108BD9-81ED-4DB2-BD59-A6C34878D82A}">
                    <a16:rowId xmlns:a16="http://schemas.microsoft.com/office/drawing/2014/main" val="2527442184"/>
                  </a:ext>
                </a:extLst>
              </a:tr>
              <a:tr h="174402">
                <a:tc>
                  <a:txBody>
                    <a:bodyPr/>
                    <a:lstStyle/>
                    <a:p>
                      <a:pPr marL="0" marR="0">
                        <a:spcBef>
                          <a:spcPts val="0"/>
                        </a:spcBef>
                        <a:spcAft>
                          <a:spcPts val="0"/>
                        </a:spcAft>
                      </a:pPr>
                      <a:r>
                        <a:rPr lang="en-US" sz="1800" dirty="0">
                          <a:effectLst/>
                        </a:rPr>
                        <a:t>Bone densitometry</a:t>
                      </a:r>
                    </a:p>
                    <a:p>
                      <a:pPr marL="0" marR="0">
                        <a:spcBef>
                          <a:spcPts val="0"/>
                        </a:spcBef>
                        <a:spcAft>
                          <a:spcPts val="0"/>
                        </a:spcAft>
                      </a:pPr>
                      <a:r>
                        <a:rPr lang="en-US" sz="1800" dirty="0">
                          <a:effectLst/>
                        </a:rPr>
                        <a:t>(DXA scan)</a:t>
                      </a:r>
                      <a:endParaRPr lang="en-US" sz="1800" dirty="0">
                        <a:effectLst/>
                        <a:latin typeface="Calibri" panose="020F0502020204030204" pitchFamily="34" charset="0"/>
                        <a:ea typeface="DengXian" panose="02010600030101010101" pitchFamily="2" charset="-122"/>
                        <a:cs typeface="Arial" panose="020B0604020202020204" pitchFamily="34" charset="0"/>
                      </a:endParaRPr>
                    </a:p>
                  </a:txBody>
                  <a:tcPr marL="65401" marR="65401" marT="0" marB="0"/>
                </a:tc>
                <a:tc>
                  <a:txBody>
                    <a:bodyPr/>
                    <a:lstStyle/>
                    <a:p>
                      <a:pPr marL="0" marR="0">
                        <a:spcBef>
                          <a:spcPts val="0"/>
                        </a:spcBef>
                        <a:spcAft>
                          <a:spcPts val="0"/>
                        </a:spcAft>
                      </a:pPr>
                      <a:r>
                        <a:rPr lang="en-US" sz="1800" dirty="0">
                          <a:effectLst/>
                        </a:rPr>
                        <a:t>Reduced BMD, osteopenia, or osteoporosis in individuals with previous low weight and menstrual irregularity or amenorrhea</a:t>
                      </a:r>
                      <a:endParaRPr lang="en-US" sz="1800" dirty="0">
                        <a:effectLst/>
                        <a:latin typeface="Calibri" panose="020F0502020204030204" pitchFamily="34" charset="0"/>
                        <a:ea typeface="DengXian" panose="02010600030101010101" pitchFamily="2" charset="-122"/>
                        <a:cs typeface="Arial" panose="020B0604020202020204" pitchFamily="34" charset="0"/>
                      </a:endParaRPr>
                    </a:p>
                  </a:txBody>
                  <a:tcPr marL="65401" marR="65401" marT="0" marB="0"/>
                </a:tc>
                <a:tc>
                  <a:txBody>
                    <a:bodyPr/>
                    <a:lstStyle/>
                    <a:p>
                      <a:r>
                        <a:rPr lang="en-US" sz="1800" dirty="0">
                          <a:effectLst/>
                          <a:latin typeface="Calibri" panose="020F0502020204030204" pitchFamily="34" charset="0"/>
                          <a:cs typeface="Arial" panose="020B0604020202020204" pitchFamily="34" charset="0"/>
                        </a:rPr>
                        <a:t>Reduced BMD, osteopenia or osteoporosis in individuals with</a:t>
                      </a:r>
                    </a:p>
                    <a:p>
                      <a:r>
                        <a:rPr lang="en-US" sz="1800" dirty="0">
                          <a:effectLst/>
                          <a:latin typeface="Calibri" panose="020F0502020204030204" pitchFamily="34" charset="0"/>
                          <a:cs typeface="Arial" panose="020B0604020202020204" pitchFamily="34" charset="0"/>
                        </a:rPr>
                        <a:t>previous low weight and menstrual irregularity or amenorrhea</a:t>
                      </a:r>
                    </a:p>
                  </a:txBody>
                  <a:tcPr marL="65401" marR="65401" marT="0" marB="0"/>
                </a:tc>
                <a:extLst>
                  <a:ext uri="{0D108BD9-81ED-4DB2-BD59-A6C34878D82A}">
                    <a16:rowId xmlns:a16="http://schemas.microsoft.com/office/drawing/2014/main" val="4022143135"/>
                  </a:ext>
                </a:extLst>
              </a:tr>
              <a:tr h="174402">
                <a:tc>
                  <a:txBody>
                    <a:bodyPr/>
                    <a:lstStyle/>
                    <a:p>
                      <a:pPr marL="0" marR="0">
                        <a:spcBef>
                          <a:spcPts val="0"/>
                        </a:spcBef>
                        <a:spcAft>
                          <a:spcPts val="0"/>
                        </a:spcAft>
                      </a:pPr>
                      <a:r>
                        <a:rPr lang="en-US" sz="1800" dirty="0">
                          <a:effectLst/>
                        </a:rPr>
                        <a:t>Dental radiography</a:t>
                      </a:r>
                      <a:endParaRPr lang="en-US" sz="1800" dirty="0">
                        <a:effectLst/>
                        <a:latin typeface="Calibri" panose="020F0502020204030204" pitchFamily="34" charset="0"/>
                        <a:ea typeface="DengXian" panose="02010600030101010101" pitchFamily="2" charset="-122"/>
                        <a:cs typeface="Arial" panose="020B0604020202020204" pitchFamily="34" charset="0"/>
                      </a:endParaRPr>
                    </a:p>
                  </a:txBody>
                  <a:tcPr marL="65401" marR="65401" marT="0" marB="0"/>
                </a:tc>
                <a:tc>
                  <a:txBody>
                    <a:bodyPr/>
                    <a:lstStyle/>
                    <a:p>
                      <a:endParaRPr lang="en-US" sz="1800">
                        <a:effectLst/>
                        <a:latin typeface="Calibri" panose="020F0502020204030204" pitchFamily="34" charset="0"/>
                        <a:cs typeface="Arial" panose="020B0604020202020204" pitchFamily="34" charset="0"/>
                      </a:endParaRPr>
                    </a:p>
                  </a:txBody>
                  <a:tcPr marL="65401" marR="65401" marT="0" marB="0"/>
                </a:tc>
                <a:tc>
                  <a:txBody>
                    <a:bodyPr/>
                    <a:lstStyle/>
                    <a:p>
                      <a:pPr marL="0" marR="0">
                        <a:spcBef>
                          <a:spcPts val="0"/>
                        </a:spcBef>
                        <a:spcAft>
                          <a:spcPts val="0"/>
                        </a:spcAft>
                      </a:pPr>
                      <a:r>
                        <a:rPr lang="en-US" sz="1800" dirty="0">
                          <a:effectLst/>
                        </a:rPr>
                        <a:t>Erosion of dental enamel</a:t>
                      </a:r>
                      <a:endParaRPr lang="en-US" sz="1800" dirty="0">
                        <a:effectLst/>
                        <a:latin typeface="Calibri" panose="020F0502020204030204" pitchFamily="34" charset="0"/>
                        <a:ea typeface="DengXian" panose="02010600030101010101" pitchFamily="2" charset="-122"/>
                        <a:cs typeface="Arial" panose="020B0604020202020204" pitchFamily="34" charset="0"/>
                      </a:endParaRPr>
                    </a:p>
                  </a:txBody>
                  <a:tcPr marL="65401" marR="65401" marT="0" marB="0"/>
                </a:tc>
                <a:extLst>
                  <a:ext uri="{0D108BD9-81ED-4DB2-BD59-A6C34878D82A}">
                    <a16:rowId xmlns:a16="http://schemas.microsoft.com/office/drawing/2014/main" val="2486458076"/>
                  </a:ext>
                </a:extLst>
              </a:tr>
            </a:tbl>
          </a:graphicData>
        </a:graphic>
      </p:graphicFrame>
    </p:spTree>
    <p:extLst>
      <p:ext uri="{BB962C8B-B14F-4D97-AF65-F5344CB8AC3E}">
        <p14:creationId xmlns:p14="http://schemas.microsoft.com/office/powerpoint/2010/main" val="1128257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0F2B2-71DC-FB64-F369-6888C7F1D0C8}"/>
              </a:ext>
            </a:extLst>
          </p:cNvPr>
          <p:cNvSpPr>
            <a:spLocks noGrp="1"/>
          </p:cNvSpPr>
          <p:nvPr>
            <p:ph type="title"/>
          </p:nvPr>
        </p:nvSpPr>
        <p:spPr/>
        <p:txBody>
          <a:bodyPr>
            <a:normAutofit fontScale="90000"/>
          </a:bodyPr>
          <a:lstStyle/>
          <a:p>
            <a:r>
              <a:rPr lang="en-US" dirty="0"/>
              <a:t>EATING DISORDERS: </a:t>
            </a:r>
            <a:r>
              <a:rPr lang="en-US" sz="2400" dirty="0"/>
              <a:t>Examples of Potential</a:t>
            </a:r>
            <a:r>
              <a:rPr lang="en-US" dirty="0"/>
              <a:t> laboratory</a:t>
            </a:r>
            <a:r>
              <a:rPr lang="en-US" sz="2400" dirty="0"/>
              <a:t> Abnormalities</a:t>
            </a:r>
            <a:endParaRPr lang="en-US" dirty="0"/>
          </a:p>
        </p:txBody>
      </p:sp>
      <p:sp>
        <p:nvSpPr>
          <p:cNvPr id="3" name="Content Placeholder 2">
            <a:extLst>
              <a:ext uri="{FF2B5EF4-FFF2-40B4-BE49-F238E27FC236}">
                <a16:creationId xmlns:a16="http://schemas.microsoft.com/office/drawing/2014/main" id="{47F9F6E4-688C-FA1E-CA4F-1A33B6B8BF97}"/>
              </a:ext>
            </a:extLst>
          </p:cNvPr>
          <p:cNvSpPr>
            <a:spLocks noGrp="1"/>
          </p:cNvSpPr>
          <p:nvPr>
            <p:ph sz="quarter" idx="13"/>
          </p:nvPr>
        </p:nvSpPr>
        <p:spPr>
          <a:xfrm>
            <a:off x="265814" y="1222386"/>
            <a:ext cx="8385026" cy="4721327"/>
          </a:xfrm>
        </p:spPr>
        <p:txBody>
          <a:bodyPr>
            <a:normAutofit/>
          </a:bodyPr>
          <a:lstStyle/>
          <a:p>
            <a:r>
              <a:rPr lang="en-US" dirty="0"/>
              <a:t>A</a:t>
            </a:r>
            <a:r>
              <a:rPr lang="en-US" sz="2000" dirty="0"/>
              <a:t>nemia, leukopenia, or thrombocytopenia, particularly at low weight</a:t>
            </a:r>
            <a:endParaRPr lang="en-US" dirty="0"/>
          </a:p>
          <a:p>
            <a:r>
              <a:rPr lang="en-US" sz="2000" dirty="0"/>
              <a:t>Hemoconcentration from dehydration in individuals who purge or restrict fluids (may initially mask anemia) </a:t>
            </a:r>
          </a:p>
          <a:p>
            <a:r>
              <a:rPr lang="en-US" sz="2000" dirty="0"/>
              <a:t>Hypoglycemia in the setting of reduced glycogen stores and impaired gluconeogenesis in individuals with AN </a:t>
            </a:r>
          </a:p>
          <a:p>
            <a:r>
              <a:rPr lang="en-US" sz="2000" dirty="0"/>
              <a:t>Postprandial hypoglycemia in individuals with a low BMI </a:t>
            </a:r>
          </a:p>
          <a:p>
            <a:r>
              <a:rPr lang="en-US" dirty="0"/>
              <a:t>H</a:t>
            </a:r>
            <a:r>
              <a:rPr lang="en-US" sz="2000" dirty="0"/>
              <a:t>ypokalemia and </a:t>
            </a:r>
            <a:r>
              <a:rPr lang="en-US" sz="2000" dirty="0" err="1"/>
              <a:t>hypochloremic</a:t>
            </a:r>
            <a:r>
              <a:rPr lang="en-US" sz="2000" dirty="0"/>
              <a:t> metabolic alkalosis in individuals who vomit regularly; hyperchloremic metabolic acidosis in individuals who misuse laxatives </a:t>
            </a:r>
          </a:p>
          <a:p>
            <a:r>
              <a:rPr lang="en-US" dirty="0"/>
              <a:t>H</a:t>
            </a:r>
            <a:r>
              <a:rPr lang="en-US" sz="2000" dirty="0"/>
              <a:t>yponatremia in patients with eating disorders who drink excessive amounts of water, which poses a risk for seizures</a:t>
            </a:r>
            <a:r>
              <a:rPr lang="en-US" sz="1700" dirty="0"/>
              <a:t>; i</a:t>
            </a:r>
            <a:r>
              <a:rPr lang="en-US" sz="2000" dirty="0"/>
              <a:t>ncreased risk with concurrent use of medications that can cause hyponatremia (e.g., SSRIs)</a:t>
            </a:r>
          </a:p>
        </p:txBody>
      </p:sp>
    </p:spTree>
    <p:extLst>
      <p:ext uri="{BB962C8B-B14F-4D97-AF65-F5344CB8AC3E}">
        <p14:creationId xmlns:p14="http://schemas.microsoft.com/office/powerpoint/2010/main" val="34961509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4A554-BA3D-4CBE-BCC9-D78708DECFB7}"/>
              </a:ext>
            </a:extLst>
          </p:cNvPr>
          <p:cNvSpPr>
            <a:spLocks noGrp="1"/>
          </p:cNvSpPr>
          <p:nvPr>
            <p:ph type="title"/>
          </p:nvPr>
        </p:nvSpPr>
        <p:spPr/>
        <p:txBody>
          <a:bodyPr>
            <a:normAutofit fontScale="90000"/>
          </a:bodyPr>
          <a:lstStyle/>
          <a:p>
            <a:r>
              <a:rPr lang="en-US" dirty="0"/>
              <a:t>EATING DISORDERS: Initial Electrocardiogram </a:t>
            </a:r>
          </a:p>
        </p:txBody>
      </p:sp>
      <p:sp>
        <p:nvSpPr>
          <p:cNvPr id="3" name="Content Placeholder 2">
            <a:extLst>
              <a:ext uri="{FF2B5EF4-FFF2-40B4-BE49-F238E27FC236}">
                <a16:creationId xmlns:a16="http://schemas.microsoft.com/office/drawing/2014/main" id="{D36A3057-9A84-4BD2-B684-4D9983342B59}"/>
              </a:ext>
            </a:extLst>
          </p:cNvPr>
          <p:cNvSpPr>
            <a:spLocks noGrp="1"/>
          </p:cNvSpPr>
          <p:nvPr>
            <p:ph sz="quarter" idx="13"/>
          </p:nvPr>
        </p:nvSpPr>
        <p:spPr/>
        <p:txBody>
          <a:bodyPr>
            <a:normAutofit/>
          </a:bodyPr>
          <a:lstStyle/>
          <a:p>
            <a:pPr marL="0" indent="0">
              <a:buNone/>
            </a:pPr>
            <a:r>
              <a:rPr lang="en-US" sz="2400" b="1" dirty="0">
                <a:effectLst>
                  <a:outerShdw blurRad="38100" dist="38100" dir="2700000" algn="tl">
                    <a:srgbClr val="000000">
                      <a:alpha val="43137"/>
                    </a:srgbClr>
                  </a:outerShdw>
                </a:effectLst>
              </a:rPr>
              <a:t>Statement 8 - APA recommends (1C) that an electrocardiogram be done in patients with a restrictive eating disorder, patients with severe purging behavior, and patients who are taking medications that are known to prolong QTc intervals.</a:t>
            </a:r>
            <a:endParaRPr lang="en-US" sz="2400" dirty="0">
              <a:effectLst>
                <a:outerShdw blurRad="38100" dist="38100" dir="2700000" algn="tl">
                  <a:srgbClr val="000000">
                    <a:alpha val="43137"/>
                  </a:srgbClr>
                </a:outerShdw>
              </a:effectLst>
            </a:endParaRPr>
          </a:p>
          <a:p>
            <a:pPr marL="0" indent="0">
              <a:buNone/>
            </a:pPr>
            <a:endParaRPr lang="en-US" sz="2000" dirty="0"/>
          </a:p>
          <a:p>
            <a:pPr marL="0" indent="0">
              <a:buNone/>
            </a:pPr>
            <a:r>
              <a:rPr lang="en-US" sz="2000" dirty="0"/>
              <a:t>Rationale:</a:t>
            </a:r>
          </a:p>
          <a:p>
            <a:r>
              <a:rPr lang="en-US" sz="2000" dirty="0"/>
              <a:t>Conducting an electrocardiogram (ECG) under specified circumstances as part of the initial evaluation may improve diagnostic accuracy, appropriateness of treatment selection, and treatment safety.</a:t>
            </a:r>
          </a:p>
        </p:txBody>
      </p:sp>
    </p:spTree>
    <p:extLst>
      <p:ext uri="{BB962C8B-B14F-4D97-AF65-F5344CB8AC3E}">
        <p14:creationId xmlns:p14="http://schemas.microsoft.com/office/powerpoint/2010/main" val="11347022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D24C6-1FAD-4005-BFB7-AC9B9C8329BD}"/>
              </a:ext>
            </a:extLst>
          </p:cNvPr>
          <p:cNvSpPr>
            <a:spLocks noGrp="1"/>
          </p:cNvSpPr>
          <p:nvPr>
            <p:ph type="title"/>
          </p:nvPr>
        </p:nvSpPr>
        <p:spPr/>
        <p:txBody>
          <a:bodyPr>
            <a:normAutofit fontScale="90000"/>
          </a:bodyPr>
          <a:lstStyle/>
          <a:p>
            <a:r>
              <a:rPr lang="en-US" dirty="0"/>
              <a:t>EATING DISORDERS: ECG for cardiac abnormalities</a:t>
            </a:r>
          </a:p>
        </p:txBody>
      </p:sp>
      <p:graphicFrame>
        <p:nvGraphicFramePr>
          <p:cNvPr id="4" name="Table 3" descr="This table list ECG items related to nutritional restriction and to purging.">
            <a:extLst>
              <a:ext uri="{FF2B5EF4-FFF2-40B4-BE49-F238E27FC236}">
                <a16:creationId xmlns:a16="http://schemas.microsoft.com/office/drawing/2014/main" id="{FE419E1B-6DC1-43D1-AEEE-F8C6B6353B37}"/>
              </a:ext>
            </a:extLst>
          </p:cNvPr>
          <p:cNvGraphicFramePr>
            <a:graphicFrameLocks noGrp="1"/>
          </p:cNvGraphicFramePr>
          <p:nvPr>
            <p:extLst>
              <p:ext uri="{D42A27DB-BD31-4B8C-83A1-F6EECF244321}">
                <p14:modId xmlns:p14="http://schemas.microsoft.com/office/powerpoint/2010/main" val="3329707075"/>
              </p:ext>
            </p:extLst>
          </p:nvPr>
        </p:nvGraphicFramePr>
        <p:xfrm>
          <a:off x="457200" y="1604258"/>
          <a:ext cx="8187070" cy="2194560"/>
        </p:xfrm>
        <a:graphic>
          <a:graphicData uri="http://schemas.openxmlformats.org/drawingml/2006/table">
            <a:tbl>
              <a:tblPr firstRow="1" firstCol="1" bandRow="1">
                <a:tableStyleId>{5C22544A-7EE6-4342-B048-85BDC9FD1C3A}</a:tableStyleId>
              </a:tblPr>
              <a:tblGrid>
                <a:gridCol w="1001730">
                  <a:extLst>
                    <a:ext uri="{9D8B030D-6E8A-4147-A177-3AD203B41FA5}">
                      <a16:colId xmlns:a16="http://schemas.microsoft.com/office/drawing/2014/main" val="1374255309"/>
                    </a:ext>
                  </a:extLst>
                </a:gridCol>
                <a:gridCol w="3082248">
                  <a:extLst>
                    <a:ext uri="{9D8B030D-6E8A-4147-A177-3AD203B41FA5}">
                      <a16:colId xmlns:a16="http://schemas.microsoft.com/office/drawing/2014/main" val="2723196883"/>
                    </a:ext>
                  </a:extLst>
                </a:gridCol>
                <a:gridCol w="4103092">
                  <a:extLst>
                    <a:ext uri="{9D8B030D-6E8A-4147-A177-3AD203B41FA5}">
                      <a16:colId xmlns:a16="http://schemas.microsoft.com/office/drawing/2014/main" val="4279461053"/>
                    </a:ext>
                  </a:extLst>
                </a:gridCol>
              </a:tblGrid>
              <a:tr h="260677">
                <a:tc>
                  <a:txBody>
                    <a:bodyPr/>
                    <a:lstStyle/>
                    <a:p>
                      <a:pPr marL="0" marR="0">
                        <a:spcBef>
                          <a:spcPts val="0"/>
                        </a:spcBef>
                        <a:spcAft>
                          <a:spcPts val="0"/>
                        </a:spcAft>
                      </a:pPr>
                      <a:r>
                        <a:rPr lang="en-US" sz="1800">
                          <a:effectLst/>
                        </a:rPr>
                        <a:t>Test</a:t>
                      </a:r>
                      <a:endParaRPr lang="en-US" sz="1800">
                        <a:effectLst/>
                        <a:latin typeface="Calibri" panose="020F0502020204030204" pitchFamily="34" charset="0"/>
                        <a:ea typeface="DengXian" panose="02010600030101010101" pitchFamily="2" charset="-122"/>
                        <a:cs typeface="Arial" panose="020B0604020202020204" pitchFamily="34" charset="0"/>
                      </a:endParaRPr>
                    </a:p>
                  </a:txBody>
                  <a:tcPr marL="65401" marR="65401" marT="0" marB="0"/>
                </a:tc>
                <a:tc>
                  <a:txBody>
                    <a:bodyPr/>
                    <a:lstStyle/>
                    <a:p>
                      <a:pPr marL="0" marR="0">
                        <a:spcBef>
                          <a:spcPts val="0"/>
                        </a:spcBef>
                        <a:spcAft>
                          <a:spcPts val="0"/>
                        </a:spcAft>
                      </a:pPr>
                      <a:r>
                        <a:rPr lang="en-US" sz="1800" dirty="0">
                          <a:effectLst/>
                        </a:rPr>
                        <a:t>Related to nutritional restriction</a:t>
                      </a:r>
                      <a:endParaRPr lang="en-US" sz="1800" dirty="0">
                        <a:effectLst/>
                        <a:latin typeface="Calibri" panose="020F0502020204030204" pitchFamily="34" charset="0"/>
                        <a:ea typeface="DengXian" panose="02010600030101010101" pitchFamily="2" charset="-122"/>
                        <a:cs typeface="Arial" panose="020B0604020202020204" pitchFamily="34" charset="0"/>
                      </a:endParaRPr>
                    </a:p>
                  </a:txBody>
                  <a:tcPr marL="65401" marR="65401" marT="0" marB="0"/>
                </a:tc>
                <a:tc>
                  <a:txBody>
                    <a:bodyPr/>
                    <a:lstStyle/>
                    <a:p>
                      <a:pPr marL="0" marR="0">
                        <a:spcBef>
                          <a:spcPts val="0"/>
                        </a:spcBef>
                        <a:spcAft>
                          <a:spcPts val="0"/>
                        </a:spcAft>
                      </a:pPr>
                      <a:r>
                        <a:rPr lang="en-US" sz="1800">
                          <a:effectLst/>
                        </a:rPr>
                        <a:t>Related to purging</a:t>
                      </a:r>
                      <a:endParaRPr lang="en-US" sz="1800">
                        <a:effectLst/>
                        <a:latin typeface="Calibri" panose="020F0502020204030204" pitchFamily="34" charset="0"/>
                        <a:ea typeface="DengXian" panose="02010600030101010101" pitchFamily="2" charset="-122"/>
                        <a:cs typeface="Arial" panose="020B0604020202020204" pitchFamily="34" charset="0"/>
                      </a:endParaRPr>
                    </a:p>
                  </a:txBody>
                  <a:tcPr marL="65401" marR="65401" marT="0" marB="0"/>
                </a:tc>
                <a:extLst>
                  <a:ext uri="{0D108BD9-81ED-4DB2-BD59-A6C34878D82A}">
                    <a16:rowId xmlns:a16="http://schemas.microsoft.com/office/drawing/2014/main" val="590971318"/>
                  </a:ext>
                </a:extLst>
              </a:tr>
              <a:tr h="1564064">
                <a:tc>
                  <a:txBody>
                    <a:bodyPr/>
                    <a:lstStyle/>
                    <a:p>
                      <a:pPr marL="0" marR="0">
                        <a:spcBef>
                          <a:spcPts val="0"/>
                        </a:spcBef>
                        <a:spcAft>
                          <a:spcPts val="0"/>
                        </a:spcAft>
                      </a:pPr>
                      <a:r>
                        <a:rPr lang="en-US" sz="1800" b="0" i="0" u="none" strike="noStrike" kern="1200" baseline="0" dirty="0">
                          <a:solidFill>
                            <a:schemeClr val="lt1"/>
                          </a:solidFill>
                          <a:latin typeface="+mn-lt"/>
                          <a:ea typeface="+mn-ea"/>
                          <a:cs typeface="+mn-cs"/>
                        </a:rPr>
                        <a:t>ECG</a:t>
                      </a:r>
                      <a:endParaRPr lang="en-US" sz="1800" dirty="0">
                        <a:effectLst/>
                        <a:latin typeface="Calibri" panose="020F0502020204030204" pitchFamily="34" charset="0"/>
                        <a:ea typeface="DengXian" panose="02010600030101010101" pitchFamily="2" charset="-122"/>
                        <a:cs typeface="Arial" panose="020B0604020202020204" pitchFamily="34" charset="0"/>
                      </a:endParaRPr>
                    </a:p>
                  </a:txBody>
                  <a:tcPr marL="65401" marR="65401" marT="0" marB="0"/>
                </a:tc>
                <a:tc>
                  <a:txBody>
                    <a:bodyPr/>
                    <a:lstStyle/>
                    <a:p>
                      <a:pPr marL="0" marR="0">
                        <a:spcBef>
                          <a:spcPts val="0"/>
                        </a:spcBef>
                        <a:spcAft>
                          <a:spcPts val="0"/>
                        </a:spcAft>
                      </a:pPr>
                      <a:r>
                        <a:rPr lang="en-US" sz="1800" dirty="0">
                          <a:effectLst/>
                          <a:latin typeface="Calibri" panose="020F0502020204030204" pitchFamily="34" charset="0"/>
                          <a:ea typeface="DengXian" panose="02010600030101010101" pitchFamily="2" charset="-122"/>
                          <a:cs typeface="Arial" panose="020B0604020202020204" pitchFamily="34" charset="0"/>
                        </a:rPr>
                        <a:t>Bradycardia or arrhythmias,</a:t>
                      </a:r>
                    </a:p>
                    <a:p>
                      <a:pPr marL="0" marR="0">
                        <a:spcBef>
                          <a:spcPts val="0"/>
                        </a:spcBef>
                        <a:spcAft>
                          <a:spcPts val="0"/>
                        </a:spcAft>
                      </a:pPr>
                      <a:r>
                        <a:rPr lang="en-US" sz="1800" dirty="0">
                          <a:effectLst/>
                          <a:latin typeface="Calibri" panose="020F0502020204030204" pitchFamily="34" charset="0"/>
                          <a:ea typeface="DengXian" panose="02010600030101010101" pitchFamily="2" charset="-122"/>
                          <a:cs typeface="Arial" panose="020B0604020202020204" pitchFamily="34" charset="0"/>
                        </a:rPr>
                        <a:t>QTc prolongation</a:t>
                      </a:r>
                    </a:p>
                  </a:txBody>
                  <a:tcPr marL="65401" marR="65401" marT="0" marB="0"/>
                </a:tc>
                <a:tc>
                  <a:txBody>
                    <a:bodyPr/>
                    <a:lstStyle/>
                    <a:p>
                      <a:pPr marL="0" marR="0">
                        <a:spcBef>
                          <a:spcPts val="0"/>
                        </a:spcBef>
                        <a:spcAft>
                          <a:spcPts val="0"/>
                        </a:spcAft>
                      </a:pPr>
                      <a:r>
                        <a:rPr lang="en-US" sz="1800" dirty="0">
                          <a:effectLst/>
                          <a:latin typeface="Calibri" panose="020F0502020204030204" pitchFamily="34" charset="0"/>
                          <a:ea typeface="DengXian" panose="02010600030101010101" pitchFamily="2" charset="-122"/>
                          <a:cs typeface="Arial" panose="020B0604020202020204" pitchFamily="34" charset="0"/>
                        </a:rPr>
                        <a:t>Increased P-wave amplitude and duration, increased PR interval, widened QRS complex, QTc prolongation, ST depression, T-wave inversion or flattening, U waves, supraventricular or ventricular tachyarrhythmias</a:t>
                      </a:r>
                    </a:p>
                  </a:txBody>
                  <a:tcPr marL="65401" marR="65401" marT="0" marB="0"/>
                </a:tc>
                <a:extLst>
                  <a:ext uri="{0D108BD9-81ED-4DB2-BD59-A6C34878D82A}">
                    <a16:rowId xmlns:a16="http://schemas.microsoft.com/office/drawing/2014/main" val="616048938"/>
                  </a:ext>
                </a:extLst>
              </a:tr>
            </a:tbl>
          </a:graphicData>
        </a:graphic>
      </p:graphicFrame>
    </p:spTree>
    <p:extLst>
      <p:ext uri="{BB962C8B-B14F-4D97-AF65-F5344CB8AC3E}">
        <p14:creationId xmlns:p14="http://schemas.microsoft.com/office/powerpoint/2010/main" val="3892763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375FC-BF02-4AF6-9ED4-0D49483DBCE3}"/>
              </a:ext>
            </a:extLst>
          </p:cNvPr>
          <p:cNvSpPr>
            <a:spLocks noGrp="1"/>
          </p:cNvSpPr>
          <p:nvPr>
            <p:ph type="title"/>
          </p:nvPr>
        </p:nvSpPr>
        <p:spPr/>
        <p:txBody>
          <a:bodyPr/>
          <a:lstStyle/>
          <a:p>
            <a:r>
              <a:rPr lang="en-US" dirty="0"/>
              <a:t>EATING DISORDERS: Screening</a:t>
            </a:r>
          </a:p>
        </p:txBody>
      </p:sp>
      <p:sp>
        <p:nvSpPr>
          <p:cNvPr id="5" name="Content Placeholder 4">
            <a:extLst>
              <a:ext uri="{FF2B5EF4-FFF2-40B4-BE49-F238E27FC236}">
                <a16:creationId xmlns:a16="http://schemas.microsoft.com/office/drawing/2014/main" id="{10CD0FB4-E238-DB7C-2CAF-31CCD88B7C11}"/>
              </a:ext>
            </a:extLst>
          </p:cNvPr>
          <p:cNvSpPr>
            <a:spLocks noGrp="1"/>
          </p:cNvSpPr>
          <p:nvPr>
            <p:ph sz="quarter" idx="13"/>
          </p:nvPr>
        </p:nvSpPr>
        <p:spPr>
          <a:xfrm>
            <a:off x="457200" y="1340779"/>
            <a:ext cx="8296383" cy="4571999"/>
          </a:xfrm>
        </p:spPr>
        <p:txBody>
          <a:bodyPr>
            <a:normAutofit/>
          </a:bodyPr>
          <a:lstStyle/>
          <a:p>
            <a:pPr marL="0" lvl="0" indent="0">
              <a:buNone/>
            </a:pPr>
            <a:r>
              <a:rPr lang="en-US" sz="2400" b="1" dirty="0">
                <a:effectLst>
                  <a:outerShdw blurRad="38100" dist="38100" dir="2700000" algn="tl">
                    <a:srgbClr val="000000">
                      <a:alpha val="43137"/>
                    </a:srgbClr>
                  </a:outerShdw>
                </a:effectLst>
              </a:rPr>
              <a:t>Statement 1 - APA recommends (1C) screening for the presence of an eating disorder as part of an initial psychiatric evaluation.</a:t>
            </a:r>
          </a:p>
          <a:p>
            <a:pPr marL="0" lvl="0" indent="0">
              <a:buNone/>
            </a:pPr>
            <a:endParaRPr lang="en-US" sz="2000" b="1" dirty="0"/>
          </a:p>
          <a:p>
            <a:pPr marL="0" lvl="0" indent="0">
              <a:buNone/>
            </a:pPr>
            <a:r>
              <a:rPr lang="en-US" sz="2000" dirty="0"/>
              <a:t>Rationale: Risk to health if present; estimated prevalence:</a:t>
            </a:r>
            <a:endParaRPr lang="en-US" dirty="0"/>
          </a:p>
          <a:p>
            <a:pPr marL="0" lvl="0" indent="0">
              <a:buNone/>
            </a:pPr>
            <a:endParaRPr lang="en-US" sz="1800" dirty="0"/>
          </a:p>
          <a:p>
            <a:pPr marL="0" lvl="0" indent="0">
              <a:buNone/>
            </a:pPr>
            <a:endParaRPr lang="en-US" sz="1800" dirty="0"/>
          </a:p>
          <a:p>
            <a:pPr marL="0" lvl="0" indent="0">
              <a:buNone/>
            </a:pPr>
            <a:endParaRPr lang="en-US" sz="1800" dirty="0"/>
          </a:p>
          <a:p>
            <a:pPr marL="0" lvl="0" indent="0">
              <a:buNone/>
            </a:pPr>
            <a:endParaRPr lang="en-US" sz="1800" dirty="0"/>
          </a:p>
          <a:p>
            <a:pPr marL="0" lvl="0" indent="0">
              <a:buNone/>
            </a:pPr>
            <a:endParaRPr lang="en-US" sz="1800" dirty="0"/>
          </a:p>
          <a:p>
            <a:pPr marL="0" lvl="0" indent="0">
              <a:buNone/>
            </a:pPr>
            <a:endParaRPr lang="en-US" sz="1800" dirty="0"/>
          </a:p>
          <a:p>
            <a:r>
              <a:rPr lang="en-US" sz="1800" dirty="0"/>
              <a:t>Prevalence rates have a wide range of estimates based on the study design and country. Rates for eating disorders that do not meet full diagnostic criteria are even higher. </a:t>
            </a:r>
          </a:p>
        </p:txBody>
      </p:sp>
      <p:graphicFrame>
        <p:nvGraphicFramePr>
          <p:cNvPr id="6" name="Table 6" descr="Table shows prevalence weights for anorexia nervosa, bulimia nervosa, and binge-eating disorder. Anorexia 12 month prevalence for women is 0.5% and for men is 0.1%. The lifetime prevalence rate is 1.4% for women and 0.2% for men. Bulimia 12 month prevalence for 0.7% for women and 0.4% for men. The lifetime prevalence rate is 1.9% for women and 0.6% for men. Binge-eating disorder 12 month prevalence is 1.4% for women and 0.6% for men. The lifetime prevalence rate is 2.8% for women and 1.0% for men.">
            <a:extLst>
              <a:ext uri="{FF2B5EF4-FFF2-40B4-BE49-F238E27FC236}">
                <a16:creationId xmlns:a16="http://schemas.microsoft.com/office/drawing/2014/main" id="{581627E7-04A1-4CDF-9380-296FDCB0A58D}"/>
              </a:ext>
            </a:extLst>
          </p:cNvPr>
          <p:cNvGraphicFramePr>
            <a:graphicFrameLocks noGrp="1"/>
          </p:cNvGraphicFramePr>
          <p:nvPr>
            <p:extLst>
              <p:ext uri="{D42A27DB-BD31-4B8C-83A1-F6EECF244321}">
                <p14:modId xmlns:p14="http://schemas.microsoft.com/office/powerpoint/2010/main" val="3125464591"/>
              </p:ext>
            </p:extLst>
          </p:nvPr>
        </p:nvGraphicFramePr>
        <p:xfrm>
          <a:off x="1329650" y="2961126"/>
          <a:ext cx="6096000" cy="1747520"/>
        </p:xfrm>
        <a:graphic>
          <a:graphicData uri="http://schemas.openxmlformats.org/drawingml/2006/table">
            <a:tbl>
              <a:tblPr firstRow="1" bandRow="1">
                <a:tableStyleId>{5C22544A-7EE6-4342-B048-85BDC9FD1C3A}</a:tableStyleId>
              </a:tblPr>
              <a:tblGrid>
                <a:gridCol w="2237874">
                  <a:extLst>
                    <a:ext uri="{9D8B030D-6E8A-4147-A177-3AD203B41FA5}">
                      <a16:colId xmlns:a16="http://schemas.microsoft.com/office/drawing/2014/main" val="3665660971"/>
                    </a:ext>
                  </a:extLst>
                </a:gridCol>
                <a:gridCol w="1826126">
                  <a:extLst>
                    <a:ext uri="{9D8B030D-6E8A-4147-A177-3AD203B41FA5}">
                      <a16:colId xmlns:a16="http://schemas.microsoft.com/office/drawing/2014/main" val="1564746815"/>
                    </a:ext>
                  </a:extLst>
                </a:gridCol>
                <a:gridCol w="2032000">
                  <a:extLst>
                    <a:ext uri="{9D8B030D-6E8A-4147-A177-3AD203B41FA5}">
                      <a16:colId xmlns:a16="http://schemas.microsoft.com/office/drawing/2014/main" val="3271546902"/>
                    </a:ext>
                  </a:extLst>
                </a:gridCol>
              </a:tblGrid>
              <a:tr h="370840">
                <a:tc>
                  <a:txBody>
                    <a:bodyPr/>
                    <a:lstStyle/>
                    <a:p>
                      <a:endParaRPr lang="en-US" dirty="0"/>
                    </a:p>
                  </a:txBody>
                  <a:tcPr/>
                </a:tc>
                <a:tc>
                  <a:txBody>
                    <a:bodyPr/>
                    <a:lstStyle/>
                    <a:p>
                      <a:r>
                        <a:rPr lang="en-US" dirty="0"/>
                        <a:t>12-month prevalence</a:t>
                      </a:r>
                    </a:p>
                  </a:txBody>
                  <a:tcPr/>
                </a:tc>
                <a:tc>
                  <a:txBody>
                    <a:bodyPr/>
                    <a:lstStyle/>
                    <a:p>
                      <a:r>
                        <a:rPr lang="en-US" dirty="0"/>
                        <a:t>Lifetime prevalence</a:t>
                      </a:r>
                    </a:p>
                  </a:txBody>
                  <a:tcPr/>
                </a:tc>
                <a:extLst>
                  <a:ext uri="{0D108BD9-81ED-4DB2-BD59-A6C34878D82A}">
                    <a16:rowId xmlns:a16="http://schemas.microsoft.com/office/drawing/2014/main" val="1521826213"/>
                  </a:ext>
                </a:extLst>
              </a:tr>
              <a:tr h="0">
                <a:tc>
                  <a:txBody>
                    <a:bodyPr/>
                    <a:lstStyle/>
                    <a:p>
                      <a:r>
                        <a:rPr lang="en-US" dirty="0"/>
                        <a:t>Anorexia nervosa</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0.5% </a:t>
                      </a:r>
                      <a:r>
                        <a:rPr lang="en-US" dirty="0">
                          <a:latin typeface="Segoe UI Symbol" panose="020B0502040204020203" pitchFamily="34" charset="0"/>
                          <a:ea typeface="Segoe UI Symbol" panose="020B0502040204020203" pitchFamily="34" charset="0"/>
                        </a:rPr>
                        <a:t>♀  0.1% ♂</a:t>
                      </a:r>
                      <a:endParaRPr lang="en-US" dirty="0"/>
                    </a:p>
                  </a:txBody>
                  <a:tcPr/>
                </a:tc>
                <a:tc>
                  <a:txBody>
                    <a:bodyPr/>
                    <a:lstStyle/>
                    <a:p>
                      <a:r>
                        <a:rPr lang="en-US"/>
                        <a:t>1.4% </a:t>
                      </a:r>
                      <a:r>
                        <a:rPr lang="en-US">
                          <a:latin typeface="Segoe UI Symbol" panose="020B0502040204020203" pitchFamily="34" charset="0"/>
                          <a:ea typeface="Segoe UI Symbol" panose="020B0502040204020203" pitchFamily="34" charset="0"/>
                        </a:rPr>
                        <a:t>♀  0.2% ♂</a:t>
                      </a:r>
                      <a:endParaRPr lang="en-US"/>
                    </a:p>
                  </a:txBody>
                  <a:tcPr/>
                </a:tc>
                <a:extLst>
                  <a:ext uri="{0D108BD9-81ED-4DB2-BD59-A6C34878D82A}">
                    <a16:rowId xmlns:a16="http://schemas.microsoft.com/office/drawing/2014/main" val="391949092"/>
                  </a:ext>
                </a:extLst>
              </a:tr>
              <a:tr h="370840">
                <a:tc>
                  <a:txBody>
                    <a:bodyPr/>
                    <a:lstStyle/>
                    <a:p>
                      <a:r>
                        <a:rPr lang="en-US"/>
                        <a:t>Bulimia nervosa</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t>0.7% </a:t>
                      </a:r>
                      <a:r>
                        <a:rPr lang="en-US">
                          <a:latin typeface="Segoe UI Symbol" panose="020B0502040204020203" pitchFamily="34" charset="0"/>
                          <a:ea typeface="Segoe UI Symbol" panose="020B0502040204020203" pitchFamily="34" charset="0"/>
                        </a:rPr>
                        <a:t>♀  0.4% ♂</a:t>
                      </a:r>
                      <a:endParaRPr lang="en-US"/>
                    </a:p>
                  </a:txBody>
                  <a:tcPr/>
                </a:tc>
                <a:tc>
                  <a:txBody>
                    <a:bodyPr/>
                    <a:lstStyle/>
                    <a:p>
                      <a:r>
                        <a:rPr lang="en-US"/>
                        <a:t>1.9% </a:t>
                      </a:r>
                      <a:r>
                        <a:rPr lang="en-US">
                          <a:latin typeface="Segoe UI Symbol" panose="020B0502040204020203" pitchFamily="34" charset="0"/>
                          <a:ea typeface="Segoe UI Symbol" panose="020B0502040204020203" pitchFamily="34" charset="0"/>
                        </a:rPr>
                        <a:t>♀  </a:t>
                      </a:r>
                      <a:r>
                        <a:rPr lang="en-US"/>
                        <a:t>0.6% </a:t>
                      </a:r>
                      <a:r>
                        <a:rPr lang="en-US">
                          <a:latin typeface="Segoe UI Symbol" panose="020B0502040204020203" pitchFamily="34" charset="0"/>
                          <a:ea typeface="Segoe UI Symbol" panose="020B0502040204020203" pitchFamily="34" charset="0"/>
                        </a:rPr>
                        <a:t>♂</a:t>
                      </a:r>
                      <a:endParaRPr lang="en-US"/>
                    </a:p>
                  </a:txBody>
                  <a:tcPr/>
                </a:tc>
                <a:extLst>
                  <a:ext uri="{0D108BD9-81ED-4DB2-BD59-A6C34878D82A}">
                    <a16:rowId xmlns:a16="http://schemas.microsoft.com/office/drawing/2014/main" val="3211903933"/>
                  </a:ext>
                </a:extLst>
              </a:tr>
              <a:tr h="370840">
                <a:tc>
                  <a:txBody>
                    <a:bodyPr/>
                    <a:lstStyle/>
                    <a:p>
                      <a:r>
                        <a:rPr lang="en-US" dirty="0"/>
                        <a:t>Binge-eating disorder</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t>1.4% </a:t>
                      </a:r>
                      <a:r>
                        <a:rPr lang="en-US">
                          <a:latin typeface="Segoe UI Symbol" panose="020B0502040204020203" pitchFamily="34" charset="0"/>
                          <a:ea typeface="Segoe UI Symbol" panose="020B0502040204020203" pitchFamily="34" charset="0"/>
                        </a:rPr>
                        <a:t>♀  0.6% ♂</a:t>
                      </a:r>
                      <a:endParaRPr lang="en-US"/>
                    </a:p>
                  </a:txBody>
                  <a:tcPr/>
                </a:tc>
                <a:tc>
                  <a:txBody>
                    <a:bodyPr/>
                    <a:lstStyle/>
                    <a:p>
                      <a:r>
                        <a:rPr lang="en-US" dirty="0"/>
                        <a:t>2.8% </a:t>
                      </a:r>
                      <a:r>
                        <a:rPr lang="en-US" dirty="0">
                          <a:latin typeface="Segoe UI Symbol" panose="020B0502040204020203" pitchFamily="34" charset="0"/>
                          <a:ea typeface="Segoe UI Symbol" panose="020B0502040204020203" pitchFamily="34" charset="0"/>
                        </a:rPr>
                        <a:t>♀ 1.0% ♂</a:t>
                      </a:r>
                      <a:endParaRPr lang="en-US" dirty="0"/>
                    </a:p>
                  </a:txBody>
                  <a:tcPr/>
                </a:tc>
                <a:extLst>
                  <a:ext uri="{0D108BD9-81ED-4DB2-BD59-A6C34878D82A}">
                    <a16:rowId xmlns:a16="http://schemas.microsoft.com/office/drawing/2014/main" val="2657134665"/>
                  </a:ext>
                </a:extLst>
              </a:tr>
            </a:tbl>
          </a:graphicData>
        </a:graphic>
      </p:graphicFrame>
    </p:spTree>
    <p:extLst>
      <p:ext uri="{BB962C8B-B14F-4D97-AF65-F5344CB8AC3E}">
        <p14:creationId xmlns:p14="http://schemas.microsoft.com/office/powerpoint/2010/main" val="32501456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E9360-D539-4D01-BFD6-AEBB3C10CBC5}"/>
              </a:ext>
            </a:extLst>
          </p:cNvPr>
          <p:cNvSpPr>
            <a:spLocks noGrp="1"/>
          </p:cNvSpPr>
          <p:nvPr>
            <p:ph type="title"/>
          </p:nvPr>
        </p:nvSpPr>
        <p:spPr/>
        <p:txBody>
          <a:bodyPr>
            <a:normAutofit fontScale="90000"/>
          </a:bodyPr>
          <a:lstStyle/>
          <a:p>
            <a:r>
              <a:rPr lang="en-US" dirty="0"/>
              <a:t>EATING DISORDERS: TREATMENT PLAN, Including Level of Care</a:t>
            </a:r>
          </a:p>
        </p:txBody>
      </p:sp>
      <p:sp>
        <p:nvSpPr>
          <p:cNvPr id="3" name="Content Placeholder 2">
            <a:extLst>
              <a:ext uri="{FF2B5EF4-FFF2-40B4-BE49-F238E27FC236}">
                <a16:creationId xmlns:a16="http://schemas.microsoft.com/office/drawing/2014/main" id="{D23F4DDA-FCA5-408E-AC16-7D28C8255CEA}"/>
              </a:ext>
            </a:extLst>
          </p:cNvPr>
          <p:cNvSpPr>
            <a:spLocks noGrp="1"/>
          </p:cNvSpPr>
          <p:nvPr>
            <p:ph sz="quarter" idx="13"/>
          </p:nvPr>
        </p:nvSpPr>
        <p:spPr/>
        <p:txBody>
          <a:bodyPr>
            <a:normAutofit lnSpcReduction="10000"/>
          </a:bodyPr>
          <a:lstStyle/>
          <a:p>
            <a:pPr marL="0" indent="0">
              <a:buNone/>
            </a:pPr>
            <a:r>
              <a:rPr lang="en-US" sz="2400" b="1" dirty="0">
                <a:effectLst>
                  <a:outerShdw blurRad="38100" dist="38100" dir="2700000" algn="tl">
                    <a:srgbClr val="000000">
                      <a:alpha val="43137"/>
                    </a:srgbClr>
                  </a:outerShdw>
                </a:effectLst>
              </a:rPr>
              <a:t>Statement 9 - APA recommends (1C) that patients with an eating disorder have a documented, comprehensive, culturally appropriate, and person-centered treatment plan that incorporates medical, psychiatric, psychological, and nutritional expertise, commonly via a coordinated multidisciplinary team.</a:t>
            </a:r>
          </a:p>
          <a:p>
            <a:pPr marL="0" indent="0">
              <a:buNone/>
            </a:pPr>
            <a:endParaRPr lang="en-US" dirty="0"/>
          </a:p>
          <a:p>
            <a:pPr marL="0" indent="0">
              <a:buNone/>
            </a:pPr>
            <a:r>
              <a:rPr lang="en-US" sz="2000" dirty="0"/>
              <a:t>Rationale:</a:t>
            </a:r>
          </a:p>
          <a:p>
            <a:r>
              <a:rPr lang="en-US" dirty="0"/>
              <a:t>Having a comprehensive treatment plan assures consideration of nonpharmacological and pharmacological treatment options and assists in forming a therapeutic relationship, eliciting patient preferences, permitting education about possible treatments, setting expectations for treatment, and establishing a framework for shared decision-making.</a:t>
            </a:r>
          </a:p>
        </p:txBody>
      </p:sp>
    </p:spTree>
    <p:extLst>
      <p:ext uri="{BB962C8B-B14F-4D97-AF65-F5344CB8AC3E}">
        <p14:creationId xmlns:p14="http://schemas.microsoft.com/office/powerpoint/2010/main" val="4571334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9D76E-1B72-413E-9E89-EAFB2F6AA971}"/>
              </a:ext>
            </a:extLst>
          </p:cNvPr>
          <p:cNvSpPr>
            <a:spLocks noGrp="1"/>
          </p:cNvSpPr>
          <p:nvPr>
            <p:ph type="title"/>
          </p:nvPr>
        </p:nvSpPr>
        <p:spPr/>
        <p:txBody>
          <a:bodyPr>
            <a:normAutofit fontScale="90000"/>
          </a:bodyPr>
          <a:lstStyle/>
          <a:p>
            <a:pPr marL="0" indent="0">
              <a:buNone/>
            </a:pPr>
            <a:r>
              <a:rPr lang="en-US" dirty="0"/>
              <a:t>EATING DISORDERS: Determining an appropriate setting of care</a:t>
            </a:r>
          </a:p>
        </p:txBody>
      </p:sp>
      <p:sp>
        <p:nvSpPr>
          <p:cNvPr id="34" name="Callout: Line 33">
            <a:extLst>
              <a:ext uri="{FF2B5EF4-FFF2-40B4-BE49-F238E27FC236}">
                <a16:creationId xmlns:a16="http://schemas.microsoft.com/office/drawing/2014/main" id="{159C39B8-BE59-D2DD-07D8-15D6FC6591C6}"/>
              </a:ext>
            </a:extLst>
          </p:cNvPr>
          <p:cNvSpPr/>
          <p:nvPr/>
        </p:nvSpPr>
        <p:spPr>
          <a:xfrm>
            <a:off x="2282245" y="1339590"/>
            <a:ext cx="6427959" cy="1937865"/>
          </a:xfrm>
          <a:prstGeom prst="borderCallout1">
            <a:avLst>
              <a:gd name="adj1" fmla="val 13061"/>
              <a:gd name="adj2" fmla="val -1790"/>
              <a:gd name="adj3" fmla="val 37849"/>
              <a:gd name="adj4" fmla="val -22829"/>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i="1" dirty="0"/>
              <a:t>Does the patient have any factors that suggest significant medical instability that would require pediatric or medical admission for monitoring, fluid management (including intravenous fluids), or nutritional supplementation via nasogastric tube feeding? </a:t>
            </a:r>
          </a:p>
        </p:txBody>
      </p:sp>
      <p:sp>
        <p:nvSpPr>
          <p:cNvPr id="35" name="Callout: Line 34">
            <a:extLst>
              <a:ext uri="{FF2B5EF4-FFF2-40B4-BE49-F238E27FC236}">
                <a16:creationId xmlns:a16="http://schemas.microsoft.com/office/drawing/2014/main" id="{239980D6-779C-1C08-1CEE-1D3CCE2D9A82}"/>
              </a:ext>
            </a:extLst>
          </p:cNvPr>
          <p:cNvSpPr/>
          <p:nvPr/>
        </p:nvSpPr>
        <p:spPr>
          <a:xfrm>
            <a:off x="3176545" y="3544588"/>
            <a:ext cx="5227715" cy="2372852"/>
          </a:xfrm>
          <a:prstGeom prst="borderCallout1">
            <a:avLst>
              <a:gd name="adj1" fmla="val 71"/>
              <a:gd name="adj2" fmla="val 1800"/>
              <a:gd name="adj3" fmla="val -13244"/>
              <a:gd name="adj4" fmla="val 1786"/>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1600" dirty="0"/>
              <a:t>E.g., HR &lt; 50 bpm, BP &lt; 90/45, significant orthostatic vital sign changes, hypokalemia, hyponatremia, hypomagnesemia, hypophosphatemia, low body temperature (&lt; 96 °F), low BMI (&lt; 15 for adults, &lt; 75% median BMI for adolescents), prolonged QTc (&gt; 450 msec), significant ECG abnormalities, acute complications of malnutrition (e.g., seizures, syncope, cardiac failure, pancreatitis, poorly controlled diabetes, arrested growth and development in adolescents)</a:t>
            </a:r>
          </a:p>
        </p:txBody>
      </p:sp>
      <p:sp>
        <p:nvSpPr>
          <p:cNvPr id="30" name="TextBox 29">
            <a:extLst>
              <a:ext uri="{FF2B5EF4-FFF2-40B4-BE49-F238E27FC236}">
                <a16:creationId xmlns:a16="http://schemas.microsoft.com/office/drawing/2014/main" id="{0173E5E1-81E0-3C76-319C-CD44F1F9295E}"/>
              </a:ext>
              <a:ext uri="{C183D7F6-B498-43B3-948B-1728B52AA6E4}">
                <adec:decorative xmlns:adec="http://schemas.microsoft.com/office/drawing/2017/decorative" val="1"/>
              </a:ext>
            </a:extLst>
          </p:cNvPr>
          <p:cNvSpPr txBox="1"/>
          <p:nvPr/>
        </p:nvSpPr>
        <p:spPr>
          <a:xfrm>
            <a:off x="1302614" y="2071835"/>
            <a:ext cx="826269" cy="1022434"/>
          </a:xfrm>
          <a:custGeom>
            <a:avLst/>
            <a:gdLst/>
            <a:ahLst/>
            <a:cxnLst/>
            <a:rect l="l" t="t" r="r" b="b"/>
            <a:pathLst>
              <a:path w="645783" h="766760">
                <a:moveTo>
                  <a:pt x="0" y="0"/>
                </a:moveTo>
                <a:lnTo>
                  <a:pt x="115507" y="6332"/>
                </a:lnTo>
                <a:cubicBezTo>
                  <a:pt x="236907" y="20351"/>
                  <a:pt x="338895" y="55400"/>
                  <a:pt x="421471" y="111478"/>
                </a:cubicBezTo>
                <a:cubicBezTo>
                  <a:pt x="571012" y="212542"/>
                  <a:pt x="645783" y="347293"/>
                  <a:pt x="645783" y="515732"/>
                </a:cubicBezTo>
                <a:cubicBezTo>
                  <a:pt x="645783" y="585573"/>
                  <a:pt x="626474" y="652949"/>
                  <a:pt x="587856" y="717860"/>
                </a:cubicBezTo>
                <a:lnTo>
                  <a:pt x="553106" y="766760"/>
                </a:lnTo>
                <a:lnTo>
                  <a:pt x="49007" y="669444"/>
                </a:lnTo>
                <a:lnTo>
                  <a:pt x="85542" y="636131"/>
                </a:lnTo>
                <a:cubicBezTo>
                  <a:pt x="122979" y="597154"/>
                  <a:pt x="141697" y="560718"/>
                  <a:pt x="141697" y="526825"/>
                </a:cubicBezTo>
                <a:cubicBezTo>
                  <a:pt x="141697" y="481634"/>
                  <a:pt x="128346" y="446508"/>
                  <a:pt x="101642" y="421448"/>
                </a:cubicBezTo>
                <a:cubicBezTo>
                  <a:pt x="88290" y="408918"/>
                  <a:pt x="71497" y="399520"/>
                  <a:pt x="51264" y="393255"/>
                </a:cubicBezTo>
                <a:lnTo>
                  <a:pt x="0" y="386472"/>
                </a:lnTo>
                <a:lnTo>
                  <a:pt x="0" y="0"/>
                </a:lnTo>
                <a:close/>
              </a:path>
            </a:pathLst>
          </a:custGeom>
          <a:solidFill>
            <a:schemeClr val="accent2">
              <a:lumMod val="40000"/>
              <a:lumOff val="60000"/>
            </a:schemeClr>
          </a:solidFill>
          <a:ln>
            <a:noFill/>
          </a:ln>
          <a:effectLst>
            <a:reflection blurRad="6350" stA="50000" endA="300" endPos="90000" dir="5400000" sy="-100000" algn="bl" rotWithShape="0"/>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41300" dirty="0">
              <a:latin typeface="Arial Black" panose="020B0A04020102020204" pitchFamily="34" charset="0"/>
            </a:endParaRPr>
          </a:p>
        </p:txBody>
      </p:sp>
      <p:sp>
        <p:nvSpPr>
          <p:cNvPr id="29" name="TextBox 28">
            <a:extLst>
              <a:ext uri="{FF2B5EF4-FFF2-40B4-BE49-F238E27FC236}">
                <a16:creationId xmlns:a16="http://schemas.microsoft.com/office/drawing/2014/main" id="{4C6784FC-54D9-18A5-392C-6E12BE651800}"/>
              </a:ext>
              <a:ext uri="{C183D7F6-B498-43B3-948B-1728B52AA6E4}">
                <adec:decorative xmlns:adec="http://schemas.microsoft.com/office/drawing/2017/decorative" val="1"/>
              </a:ext>
            </a:extLst>
          </p:cNvPr>
          <p:cNvSpPr txBox="1"/>
          <p:nvPr/>
        </p:nvSpPr>
        <p:spPr>
          <a:xfrm>
            <a:off x="322162" y="2071835"/>
            <a:ext cx="826269" cy="846026"/>
          </a:xfrm>
          <a:custGeom>
            <a:avLst/>
            <a:gdLst/>
            <a:ahLst/>
            <a:cxnLst/>
            <a:rect l="l" t="t" r="r" b="b"/>
            <a:pathLst>
              <a:path w="641201" h="640694">
                <a:moveTo>
                  <a:pt x="641201" y="0"/>
                </a:moveTo>
                <a:lnTo>
                  <a:pt x="641201" y="390629"/>
                </a:lnTo>
                <a:lnTo>
                  <a:pt x="616396" y="395122"/>
                </a:lnTo>
                <a:cubicBezTo>
                  <a:pt x="592260" y="404776"/>
                  <a:pt x="570640" y="419258"/>
                  <a:pt x="551536" y="438566"/>
                </a:cubicBezTo>
                <a:cubicBezTo>
                  <a:pt x="513330" y="477184"/>
                  <a:pt x="488885" y="544560"/>
                  <a:pt x="478204" y="640694"/>
                </a:cubicBezTo>
                <a:lnTo>
                  <a:pt x="0" y="581535"/>
                </a:lnTo>
                <a:cubicBezTo>
                  <a:pt x="16433" y="405700"/>
                  <a:pt x="80317" y="264170"/>
                  <a:pt x="191651" y="156944"/>
                </a:cubicBezTo>
                <a:cubicBezTo>
                  <a:pt x="275152" y="76525"/>
                  <a:pt x="392046" y="26262"/>
                  <a:pt x="542332" y="6157"/>
                </a:cubicBezTo>
                <a:lnTo>
                  <a:pt x="641201" y="0"/>
                </a:lnTo>
                <a:close/>
              </a:path>
            </a:pathLst>
          </a:custGeom>
          <a:solidFill>
            <a:schemeClr val="accent4">
              <a:lumMod val="20000"/>
              <a:lumOff val="80000"/>
            </a:schemeClr>
          </a:solidFill>
          <a:ln>
            <a:noFill/>
          </a:ln>
          <a:effectLst>
            <a:reflection blurRad="6350" stA="50000" endA="300" endPos="90000" dir="5400000" sy="-100000" algn="bl" rotWithShape="0"/>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102800" dirty="0">
              <a:latin typeface="Arial Black" panose="020B0A04020102020204" pitchFamily="34" charset="0"/>
            </a:endParaRPr>
          </a:p>
        </p:txBody>
      </p:sp>
      <p:sp>
        <p:nvSpPr>
          <p:cNvPr id="26" name="TextBox 25">
            <a:extLst>
              <a:ext uri="{FF2B5EF4-FFF2-40B4-BE49-F238E27FC236}">
                <a16:creationId xmlns:a16="http://schemas.microsoft.com/office/drawing/2014/main" id="{8F3ADC26-4129-8C05-5395-BC01E347D441}"/>
              </a:ext>
              <a:ext uri="{C183D7F6-B498-43B3-948B-1728B52AA6E4}">
                <adec:decorative xmlns:adec="http://schemas.microsoft.com/office/drawing/2017/decorative" val="1"/>
              </a:ext>
            </a:extLst>
          </p:cNvPr>
          <p:cNvSpPr txBox="1"/>
          <p:nvPr/>
        </p:nvSpPr>
        <p:spPr>
          <a:xfrm>
            <a:off x="965091" y="3094269"/>
            <a:ext cx="1009214" cy="763543"/>
          </a:xfrm>
          <a:custGeom>
            <a:avLst/>
            <a:gdLst/>
            <a:ahLst/>
            <a:cxnLst/>
            <a:rect l="l" t="t" r="r" b="b"/>
            <a:pathLst>
              <a:path w="805130" h="542499">
                <a:moveTo>
                  <a:pt x="287526" y="0"/>
                </a:moveTo>
                <a:lnTo>
                  <a:pt x="805130" y="99923"/>
                </a:lnTo>
                <a:lnTo>
                  <a:pt x="739952" y="160660"/>
                </a:lnTo>
                <a:cubicBezTo>
                  <a:pt x="715200" y="182280"/>
                  <a:pt x="687931" y="204799"/>
                  <a:pt x="658146" y="228216"/>
                </a:cubicBezTo>
                <a:cubicBezTo>
                  <a:pt x="575158" y="293948"/>
                  <a:pt x="522778" y="346740"/>
                  <a:pt x="501004" y="386590"/>
                </a:cubicBezTo>
                <a:cubicBezTo>
                  <a:pt x="479230" y="426440"/>
                  <a:pt x="468343" y="478410"/>
                  <a:pt x="468343" y="542499"/>
                </a:cubicBezTo>
                <a:lnTo>
                  <a:pt x="0" y="542499"/>
                </a:lnTo>
                <a:lnTo>
                  <a:pt x="0" y="495665"/>
                </a:lnTo>
                <a:cubicBezTo>
                  <a:pt x="0" y="415964"/>
                  <a:pt x="9038" y="351259"/>
                  <a:pt x="27114" y="301549"/>
                </a:cubicBezTo>
                <a:cubicBezTo>
                  <a:pt x="45191" y="251838"/>
                  <a:pt x="72100" y="206442"/>
                  <a:pt x="107842" y="165359"/>
                </a:cubicBezTo>
                <a:cubicBezTo>
                  <a:pt x="134649" y="134547"/>
                  <a:pt x="186529" y="86172"/>
                  <a:pt x="263481" y="20234"/>
                </a:cubicBezTo>
                <a:lnTo>
                  <a:pt x="287526" y="0"/>
                </a:lnTo>
                <a:close/>
              </a:path>
            </a:pathLst>
          </a:custGeom>
          <a:solidFill>
            <a:schemeClr val="tx2">
              <a:lumMod val="75000"/>
            </a:schemeClr>
          </a:solidFill>
          <a:ln>
            <a:noFill/>
          </a:ln>
          <a:effectLst>
            <a:reflection blurRad="6350" stA="50000" endA="300" endPos="90000" dir="5400000" sy="-100000" algn="bl" rotWithShape="0"/>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41300" dirty="0">
              <a:latin typeface="Arial Black" panose="020B0A04020102020204" pitchFamily="34" charset="0"/>
            </a:endParaRPr>
          </a:p>
        </p:txBody>
      </p:sp>
      <p:sp>
        <p:nvSpPr>
          <p:cNvPr id="24" name="TextBox 23">
            <a:extLst>
              <a:ext uri="{FF2B5EF4-FFF2-40B4-BE49-F238E27FC236}">
                <a16:creationId xmlns:a16="http://schemas.microsoft.com/office/drawing/2014/main" id="{932E57D1-B410-E7CB-CDD5-04054CEDAF28}"/>
              </a:ext>
              <a:ext uri="{C183D7F6-B498-43B3-948B-1728B52AA6E4}">
                <adec:decorative xmlns:adec="http://schemas.microsoft.com/office/drawing/2017/decorative" val="1"/>
              </a:ext>
            </a:extLst>
          </p:cNvPr>
          <p:cNvSpPr txBox="1"/>
          <p:nvPr/>
        </p:nvSpPr>
        <p:spPr>
          <a:xfrm>
            <a:off x="957644" y="4034220"/>
            <a:ext cx="596853" cy="442461"/>
          </a:xfrm>
          <a:custGeom>
            <a:avLst/>
            <a:gdLst/>
            <a:ahLst/>
            <a:cxnLst/>
            <a:rect l="l" t="t" r="r" b="b"/>
            <a:pathLst>
              <a:path w="501621" h="442461">
                <a:moveTo>
                  <a:pt x="0" y="0"/>
                </a:moveTo>
                <a:lnTo>
                  <a:pt x="501621" y="0"/>
                </a:lnTo>
                <a:lnTo>
                  <a:pt x="501621" y="442461"/>
                </a:lnTo>
                <a:lnTo>
                  <a:pt x="0" y="442461"/>
                </a:lnTo>
                <a:lnTo>
                  <a:pt x="0" y="0"/>
                </a:lnTo>
                <a:close/>
              </a:path>
            </a:pathLst>
          </a:custGeom>
          <a:solidFill>
            <a:schemeClr val="accent1">
              <a:lumMod val="40000"/>
              <a:lumOff val="60000"/>
            </a:schemeClr>
          </a:solidFill>
          <a:ln>
            <a:noFill/>
          </a:ln>
          <a:effectLst>
            <a:reflection blurRad="6350" stA="50000" endA="300" endPos="90000" dir="5400000" sy="-100000" algn="bl" rotWithShape="0"/>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102800" dirty="0">
              <a:latin typeface="Arial Black" panose="020B0A04020102020204" pitchFamily="34" charset="0"/>
            </a:endParaRPr>
          </a:p>
        </p:txBody>
      </p:sp>
    </p:spTree>
    <p:extLst>
      <p:ext uri="{BB962C8B-B14F-4D97-AF65-F5344CB8AC3E}">
        <p14:creationId xmlns:p14="http://schemas.microsoft.com/office/powerpoint/2010/main" val="31372490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9D76E-1B72-413E-9E89-EAFB2F6AA971}"/>
              </a:ext>
            </a:extLst>
          </p:cNvPr>
          <p:cNvSpPr>
            <a:spLocks noGrp="1"/>
          </p:cNvSpPr>
          <p:nvPr>
            <p:ph type="title"/>
          </p:nvPr>
        </p:nvSpPr>
        <p:spPr/>
        <p:txBody>
          <a:bodyPr>
            <a:normAutofit fontScale="90000"/>
          </a:bodyPr>
          <a:lstStyle/>
          <a:p>
            <a:pPr marL="0" indent="0">
              <a:buNone/>
            </a:pPr>
            <a:r>
              <a:rPr lang="en-US" dirty="0"/>
              <a:t>EATING DISORDERS: Determining an appropriate setting of care, part 2</a:t>
            </a:r>
          </a:p>
        </p:txBody>
      </p:sp>
      <p:sp>
        <p:nvSpPr>
          <p:cNvPr id="3" name="TextBox 2">
            <a:extLst>
              <a:ext uri="{FF2B5EF4-FFF2-40B4-BE49-F238E27FC236}">
                <a16:creationId xmlns:a16="http://schemas.microsoft.com/office/drawing/2014/main" id="{574F5B3F-80E0-2B69-C933-AD5A309AB506}"/>
              </a:ext>
              <a:ext uri="{C183D7F6-B498-43B3-948B-1728B52AA6E4}">
                <adec:decorative xmlns:adec="http://schemas.microsoft.com/office/drawing/2017/decorative" val="1"/>
              </a:ext>
            </a:extLst>
          </p:cNvPr>
          <p:cNvSpPr txBox="1"/>
          <p:nvPr/>
        </p:nvSpPr>
        <p:spPr>
          <a:xfrm>
            <a:off x="1302614" y="2071835"/>
            <a:ext cx="826269" cy="1022434"/>
          </a:xfrm>
          <a:custGeom>
            <a:avLst/>
            <a:gdLst/>
            <a:ahLst/>
            <a:cxnLst/>
            <a:rect l="l" t="t" r="r" b="b"/>
            <a:pathLst>
              <a:path w="645783" h="766760">
                <a:moveTo>
                  <a:pt x="0" y="0"/>
                </a:moveTo>
                <a:lnTo>
                  <a:pt x="115507" y="6332"/>
                </a:lnTo>
                <a:cubicBezTo>
                  <a:pt x="236907" y="20351"/>
                  <a:pt x="338895" y="55400"/>
                  <a:pt x="421471" y="111478"/>
                </a:cubicBezTo>
                <a:cubicBezTo>
                  <a:pt x="571012" y="212542"/>
                  <a:pt x="645783" y="347293"/>
                  <a:pt x="645783" y="515732"/>
                </a:cubicBezTo>
                <a:cubicBezTo>
                  <a:pt x="645783" y="585573"/>
                  <a:pt x="626474" y="652949"/>
                  <a:pt x="587856" y="717860"/>
                </a:cubicBezTo>
                <a:lnTo>
                  <a:pt x="553106" y="766760"/>
                </a:lnTo>
                <a:lnTo>
                  <a:pt x="49007" y="669444"/>
                </a:lnTo>
                <a:lnTo>
                  <a:pt x="85542" y="636131"/>
                </a:lnTo>
                <a:cubicBezTo>
                  <a:pt x="122979" y="597154"/>
                  <a:pt x="141697" y="560718"/>
                  <a:pt x="141697" y="526825"/>
                </a:cubicBezTo>
                <a:cubicBezTo>
                  <a:pt x="141697" y="481634"/>
                  <a:pt x="128346" y="446508"/>
                  <a:pt x="101642" y="421448"/>
                </a:cubicBezTo>
                <a:cubicBezTo>
                  <a:pt x="88290" y="408918"/>
                  <a:pt x="71497" y="399520"/>
                  <a:pt x="51264" y="393255"/>
                </a:cubicBezTo>
                <a:lnTo>
                  <a:pt x="0" y="386472"/>
                </a:lnTo>
                <a:lnTo>
                  <a:pt x="0" y="0"/>
                </a:lnTo>
                <a:close/>
              </a:path>
            </a:pathLst>
          </a:custGeom>
          <a:solidFill>
            <a:schemeClr val="accent2">
              <a:lumMod val="40000"/>
              <a:lumOff val="60000"/>
            </a:schemeClr>
          </a:solidFill>
          <a:ln>
            <a:noFill/>
          </a:ln>
          <a:effectLst>
            <a:reflection blurRad="6350" stA="50000" endA="300" endPos="90000" dir="5400000" sy="-100000" algn="bl" rotWithShape="0"/>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41300" dirty="0">
              <a:latin typeface="Arial Black" panose="020B0A04020102020204" pitchFamily="34" charset="0"/>
            </a:endParaRPr>
          </a:p>
        </p:txBody>
      </p:sp>
      <p:sp>
        <p:nvSpPr>
          <p:cNvPr id="12" name="TextBox 11">
            <a:extLst>
              <a:ext uri="{FF2B5EF4-FFF2-40B4-BE49-F238E27FC236}">
                <a16:creationId xmlns:a16="http://schemas.microsoft.com/office/drawing/2014/main" id="{11CC8427-BF9A-B837-49DE-88E27FB88E17}"/>
              </a:ext>
              <a:ext uri="{C183D7F6-B498-43B3-948B-1728B52AA6E4}">
                <adec:decorative xmlns:adec="http://schemas.microsoft.com/office/drawing/2017/decorative" val="1"/>
              </a:ext>
            </a:extLst>
          </p:cNvPr>
          <p:cNvSpPr txBox="1"/>
          <p:nvPr/>
        </p:nvSpPr>
        <p:spPr>
          <a:xfrm>
            <a:off x="322162" y="2071835"/>
            <a:ext cx="826269" cy="846026"/>
          </a:xfrm>
          <a:custGeom>
            <a:avLst/>
            <a:gdLst/>
            <a:ahLst/>
            <a:cxnLst/>
            <a:rect l="l" t="t" r="r" b="b"/>
            <a:pathLst>
              <a:path w="641201" h="640694">
                <a:moveTo>
                  <a:pt x="641201" y="0"/>
                </a:moveTo>
                <a:lnTo>
                  <a:pt x="641201" y="390629"/>
                </a:lnTo>
                <a:lnTo>
                  <a:pt x="616396" y="395122"/>
                </a:lnTo>
                <a:cubicBezTo>
                  <a:pt x="592260" y="404776"/>
                  <a:pt x="570640" y="419258"/>
                  <a:pt x="551536" y="438566"/>
                </a:cubicBezTo>
                <a:cubicBezTo>
                  <a:pt x="513330" y="477184"/>
                  <a:pt x="488885" y="544560"/>
                  <a:pt x="478204" y="640694"/>
                </a:cubicBezTo>
                <a:lnTo>
                  <a:pt x="0" y="581535"/>
                </a:lnTo>
                <a:cubicBezTo>
                  <a:pt x="16433" y="405700"/>
                  <a:pt x="80317" y="264170"/>
                  <a:pt x="191651" y="156944"/>
                </a:cubicBezTo>
                <a:cubicBezTo>
                  <a:pt x="275152" y="76525"/>
                  <a:pt x="392046" y="26262"/>
                  <a:pt x="542332" y="6157"/>
                </a:cubicBezTo>
                <a:lnTo>
                  <a:pt x="641201" y="0"/>
                </a:lnTo>
                <a:close/>
              </a:path>
            </a:pathLst>
          </a:custGeom>
          <a:solidFill>
            <a:schemeClr val="accent4">
              <a:lumMod val="20000"/>
              <a:lumOff val="80000"/>
            </a:schemeClr>
          </a:solidFill>
          <a:ln>
            <a:noFill/>
          </a:ln>
          <a:effectLst>
            <a:reflection blurRad="6350" stA="50000" endA="300" endPos="90000" dir="5400000" sy="-100000" algn="bl" rotWithShape="0"/>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102800" dirty="0">
              <a:latin typeface="Arial Black" panose="020B0A04020102020204" pitchFamily="34" charset="0"/>
            </a:endParaRPr>
          </a:p>
        </p:txBody>
      </p:sp>
      <p:sp>
        <p:nvSpPr>
          <p:cNvPr id="13" name="TextBox 12">
            <a:extLst>
              <a:ext uri="{FF2B5EF4-FFF2-40B4-BE49-F238E27FC236}">
                <a16:creationId xmlns:a16="http://schemas.microsoft.com/office/drawing/2014/main" id="{30970B06-9E45-1B92-979A-67165062C5EB}"/>
              </a:ext>
              <a:ext uri="{C183D7F6-B498-43B3-948B-1728B52AA6E4}">
                <adec:decorative xmlns:adec="http://schemas.microsoft.com/office/drawing/2017/decorative" val="1"/>
              </a:ext>
            </a:extLst>
          </p:cNvPr>
          <p:cNvSpPr txBox="1"/>
          <p:nvPr/>
        </p:nvSpPr>
        <p:spPr>
          <a:xfrm>
            <a:off x="965091" y="3094269"/>
            <a:ext cx="1009214" cy="763543"/>
          </a:xfrm>
          <a:custGeom>
            <a:avLst/>
            <a:gdLst/>
            <a:ahLst/>
            <a:cxnLst/>
            <a:rect l="l" t="t" r="r" b="b"/>
            <a:pathLst>
              <a:path w="805130" h="542499">
                <a:moveTo>
                  <a:pt x="287526" y="0"/>
                </a:moveTo>
                <a:lnTo>
                  <a:pt x="805130" y="99923"/>
                </a:lnTo>
                <a:lnTo>
                  <a:pt x="739952" y="160660"/>
                </a:lnTo>
                <a:cubicBezTo>
                  <a:pt x="715200" y="182280"/>
                  <a:pt x="687931" y="204799"/>
                  <a:pt x="658146" y="228216"/>
                </a:cubicBezTo>
                <a:cubicBezTo>
                  <a:pt x="575158" y="293948"/>
                  <a:pt x="522778" y="346740"/>
                  <a:pt x="501004" y="386590"/>
                </a:cubicBezTo>
                <a:cubicBezTo>
                  <a:pt x="479230" y="426440"/>
                  <a:pt x="468343" y="478410"/>
                  <a:pt x="468343" y="542499"/>
                </a:cubicBezTo>
                <a:lnTo>
                  <a:pt x="0" y="542499"/>
                </a:lnTo>
                <a:lnTo>
                  <a:pt x="0" y="495665"/>
                </a:lnTo>
                <a:cubicBezTo>
                  <a:pt x="0" y="415964"/>
                  <a:pt x="9038" y="351259"/>
                  <a:pt x="27114" y="301549"/>
                </a:cubicBezTo>
                <a:cubicBezTo>
                  <a:pt x="45191" y="251838"/>
                  <a:pt x="72100" y="206442"/>
                  <a:pt x="107842" y="165359"/>
                </a:cubicBezTo>
                <a:cubicBezTo>
                  <a:pt x="134649" y="134547"/>
                  <a:pt x="186529" y="86172"/>
                  <a:pt x="263481" y="20234"/>
                </a:cubicBezTo>
                <a:lnTo>
                  <a:pt x="287526" y="0"/>
                </a:lnTo>
                <a:close/>
              </a:path>
            </a:pathLst>
          </a:custGeom>
          <a:solidFill>
            <a:schemeClr val="tx2">
              <a:lumMod val="75000"/>
            </a:schemeClr>
          </a:solidFill>
          <a:ln>
            <a:noFill/>
          </a:ln>
          <a:effectLst>
            <a:reflection blurRad="6350" stA="50000" endA="300" endPos="90000" dir="5400000" sy="-100000" algn="bl" rotWithShape="0"/>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41300" dirty="0">
              <a:latin typeface="Arial Black" panose="020B0A04020102020204" pitchFamily="34" charset="0"/>
            </a:endParaRPr>
          </a:p>
        </p:txBody>
      </p:sp>
      <p:sp>
        <p:nvSpPr>
          <p:cNvPr id="14" name="TextBox 13">
            <a:extLst>
              <a:ext uri="{FF2B5EF4-FFF2-40B4-BE49-F238E27FC236}">
                <a16:creationId xmlns:a16="http://schemas.microsoft.com/office/drawing/2014/main" id="{4E77C70B-D70E-0437-C4EF-D075B9D49787}"/>
              </a:ext>
              <a:ext uri="{C183D7F6-B498-43B3-948B-1728B52AA6E4}">
                <adec:decorative xmlns:adec="http://schemas.microsoft.com/office/drawing/2017/decorative" val="1"/>
              </a:ext>
            </a:extLst>
          </p:cNvPr>
          <p:cNvSpPr txBox="1"/>
          <p:nvPr/>
        </p:nvSpPr>
        <p:spPr>
          <a:xfrm>
            <a:off x="957644" y="4034220"/>
            <a:ext cx="596853" cy="442461"/>
          </a:xfrm>
          <a:custGeom>
            <a:avLst/>
            <a:gdLst/>
            <a:ahLst/>
            <a:cxnLst/>
            <a:rect l="l" t="t" r="r" b="b"/>
            <a:pathLst>
              <a:path w="501621" h="442461">
                <a:moveTo>
                  <a:pt x="0" y="0"/>
                </a:moveTo>
                <a:lnTo>
                  <a:pt x="501621" y="0"/>
                </a:lnTo>
                <a:lnTo>
                  <a:pt x="501621" y="442461"/>
                </a:lnTo>
                <a:lnTo>
                  <a:pt x="0" y="442461"/>
                </a:lnTo>
                <a:lnTo>
                  <a:pt x="0" y="0"/>
                </a:lnTo>
                <a:close/>
              </a:path>
            </a:pathLst>
          </a:custGeom>
          <a:solidFill>
            <a:schemeClr val="accent1">
              <a:lumMod val="40000"/>
              <a:lumOff val="60000"/>
            </a:schemeClr>
          </a:solidFill>
          <a:ln>
            <a:noFill/>
          </a:ln>
          <a:effectLst>
            <a:reflection blurRad="6350" stA="50000" endA="300" endPos="90000" dir="5400000" sy="-100000" algn="bl" rotWithShape="0"/>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102800" dirty="0">
              <a:latin typeface="Arial Black" panose="020B0A04020102020204" pitchFamily="34" charset="0"/>
            </a:endParaRPr>
          </a:p>
        </p:txBody>
      </p:sp>
      <p:sp>
        <p:nvSpPr>
          <p:cNvPr id="15" name="Callout: Line 14">
            <a:extLst>
              <a:ext uri="{FF2B5EF4-FFF2-40B4-BE49-F238E27FC236}">
                <a16:creationId xmlns:a16="http://schemas.microsoft.com/office/drawing/2014/main" id="{55A2287D-4855-5065-4A30-D937A95BA736}"/>
              </a:ext>
            </a:extLst>
          </p:cNvPr>
          <p:cNvSpPr/>
          <p:nvPr/>
        </p:nvSpPr>
        <p:spPr>
          <a:xfrm>
            <a:off x="2537989" y="1361440"/>
            <a:ext cx="6276561" cy="1300036"/>
          </a:xfrm>
          <a:prstGeom prst="borderCallout1">
            <a:avLst>
              <a:gd name="adj1" fmla="val 13061"/>
              <a:gd name="adj2" fmla="val -1790"/>
              <a:gd name="adj3" fmla="val 63929"/>
              <a:gd name="adj4" fmla="val -11043"/>
            </a:avLst>
          </a:prstGeom>
          <a:solidFill>
            <a:schemeClr val="accent2">
              <a:lumMod val="40000"/>
              <a:lumOff val="60000"/>
            </a:schemeClr>
          </a:solidFill>
        </p:spPr>
        <p:style>
          <a:lnRef idx="1">
            <a:schemeClr val="accent6"/>
          </a:lnRef>
          <a:fillRef idx="2">
            <a:schemeClr val="accent6"/>
          </a:fillRef>
          <a:effectRef idx="1">
            <a:schemeClr val="accent6"/>
          </a:effectRef>
          <a:fontRef idx="minor">
            <a:schemeClr val="dk1"/>
          </a:fontRef>
        </p:style>
        <p:txBody>
          <a:bodyPr rtlCol="0" anchor="ctr"/>
          <a:lstStyle/>
          <a:p>
            <a:r>
              <a:rPr lang="en-US" sz="2000" i="1" dirty="0"/>
              <a:t>Does the patient have co-occurring conditions (e.g., diabetes, substance use disorders, personality disorders) that would significantly affect treatment needs and require a higher level of care?</a:t>
            </a:r>
            <a:endParaRPr lang="en-US" sz="2000" dirty="0"/>
          </a:p>
        </p:txBody>
      </p:sp>
      <p:sp>
        <p:nvSpPr>
          <p:cNvPr id="16" name="Callout: Line 15">
            <a:extLst>
              <a:ext uri="{FF2B5EF4-FFF2-40B4-BE49-F238E27FC236}">
                <a16:creationId xmlns:a16="http://schemas.microsoft.com/office/drawing/2014/main" id="{A8DBD6F2-190F-AD66-C72C-4A5D8084A5B3}"/>
              </a:ext>
            </a:extLst>
          </p:cNvPr>
          <p:cNvSpPr/>
          <p:nvPr/>
        </p:nvSpPr>
        <p:spPr>
          <a:xfrm>
            <a:off x="2893250" y="3032952"/>
            <a:ext cx="5511799" cy="763543"/>
          </a:xfrm>
          <a:prstGeom prst="borderCallout1">
            <a:avLst>
              <a:gd name="adj1" fmla="val 13061"/>
              <a:gd name="adj2" fmla="val -1790"/>
              <a:gd name="adj3" fmla="val 52650"/>
              <a:gd name="adj4" fmla="val -20040"/>
            </a:avLst>
          </a:prstGeom>
          <a:solidFill>
            <a:schemeClr val="tx2">
              <a:lumMod val="75000"/>
            </a:schemeClr>
          </a:solidFill>
        </p:spPr>
        <p:style>
          <a:lnRef idx="1">
            <a:schemeClr val="accent6"/>
          </a:lnRef>
          <a:fillRef idx="2">
            <a:schemeClr val="accent6"/>
          </a:fillRef>
          <a:effectRef idx="1">
            <a:schemeClr val="accent6"/>
          </a:effectRef>
          <a:fontRef idx="minor">
            <a:schemeClr val="dk1"/>
          </a:fontRef>
        </p:style>
        <p:txBody>
          <a:bodyPr rtlCol="0" anchor="ctr"/>
          <a:lstStyle/>
          <a:p>
            <a:pPr lvl="0"/>
            <a:r>
              <a:rPr lang="en-US" sz="2000" i="1" dirty="0"/>
              <a:t>Has the patient had a trial of outpatient treatment that was unsuccessful?</a:t>
            </a:r>
            <a:endParaRPr lang="en-US" sz="2000" dirty="0"/>
          </a:p>
        </p:txBody>
      </p:sp>
      <p:sp>
        <p:nvSpPr>
          <p:cNvPr id="17" name="Callout: Line 16">
            <a:extLst>
              <a:ext uri="{FF2B5EF4-FFF2-40B4-BE49-F238E27FC236}">
                <a16:creationId xmlns:a16="http://schemas.microsoft.com/office/drawing/2014/main" id="{2E8A65BD-77DD-3112-C6C1-41130CF8958C}"/>
              </a:ext>
            </a:extLst>
          </p:cNvPr>
          <p:cNvSpPr/>
          <p:nvPr/>
        </p:nvSpPr>
        <p:spPr>
          <a:xfrm>
            <a:off x="2655711" y="4196525"/>
            <a:ext cx="5793989" cy="1004919"/>
          </a:xfrm>
          <a:prstGeom prst="borderCallout1">
            <a:avLst>
              <a:gd name="adj1" fmla="val 13061"/>
              <a:gd name="adj2" fmla="val -1790"/>
              <a:gd name="adj3" fmla="val 7177"/>
              <a:gd name="adj4" fmla="val -18219"/>
            </a:avLst>
          </a:prstGeom>
          <a:solidFill>
            <a:schemeClr val="accent1">
              <a:lumMod val="40000"/>
              <a:lumOff val="60000"/>
            </a:schemeClr>
          </a:solidFill>
        </p:spPr>
        <p:style>
          <a:lnRef idx="1">
            <a:schemeClr val="accent6"/>
          </a:lnRef>
          <a:fillRef idx="2">
            <a:schemeClr val="accent6"/>
          </a:fillRef>
          <a:effectRef idx="1">
            <a:schemeClr val="accent6"/>
          </a:effectRef>
          <a:fontRef idx="minor">
            <a:schemeClr val="dk1"/>
          </a:fontRef>
        </p:style>
        <p:txBody>
          <a:bodyPr rtlCol="0" anchor="ctr"/>
          <a:lstStyle/>
          <a:p>
            <a:r>
              <a:rPr lang="en-US" sz="2000" i="1" dirty="0"/>
              <a:t>To what extent is the patient able to control eating disorder and weight control behaviors (e.g., restrictive eating, binge eating, purging)? </a:t>
            </a:r>
          </a:p>
        </p:txBody>
      </p:sp>
    </p:spTree>
    <p:extLst>
      <p:ext uri="{BB962C8B-B14F-4D97-AF65-F5344CB8AC3E}">
        <p14:creationId xmlns:p14="http://schemas.microsoft.com/office/powerpoint/2010/main" val="17816585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9D76E-1B72-413E-9E89-EAFB2F6AA971}"/>
              </a:ext>
            </a:extLst>
          </p:cNvPr>
          <p:cNvSpPr>
            <a:spLocks noGrp="1"/>
          </p:cNvSpPr>
          <p:nvPr>
            <p:ph type="title"/>
          </p:nvPr>
        </p:nvSpPr>
        <p:spPr/>
        <p:txBody>
          <a:bodyPr>
            <a:normAutofit fontScale="90000"/>
          </a:bodyPr>
          <a:lstStyle/>
          <a:p>
            <a:r>
              <a:rPr lang="en-US" dirty="0"/>
              <a:t>EATING DISORDERS: Determining an appropriate setting of care, part 3</a:t>
            </a:r>
          </a:p>
        </p:txBody>
      </p:sp>
      <p:sp>
        <p:nvSpPr>
          <p:cNvPr id="3" name="Content Placeholder 2">
            <a:extLst>
              <a:ext uri="{FF2B5EF4-FFF2-40B4-BE49-F238E27FC236}">
                <a16:creationId xmlns:a16="http://schemas.microsoft.com/office/drawing/2014/main" id="{9119F190-328C-42E2-8BCA-E4CE7A755D8C}"/>
              </a:ext>
            </a:extLst>
          </p:cNvPr>
          <p:cNvSpPr>
            <a:spLocks noGrp="1"/>
          </p:cNvSpPr>
          <p:nvPr>
            <p:ph sz="quarter" idx="13"/>
          </p:nvPr>
        </p:nvSpPr>
        <p:spPr>
          <a:xfrm>
            <a:off x="457200" y="1284270"/>
            <a:ext cx="7815262" cy="4649169"/>
          </a:xfrm>
        </p:spPr>
        <p:txBody>
          <a:bodyPr>
            <a:normAutofit/>
          </a:bodyPr>
          <a:lstStyle/>
          <a:p>
            <a:pPr marL="0" indent="0">
              <a:buNone/>
            </a:pPr>
            <a:r>
              <a:rPr lang="en-US" dirty="0"/>
              <a:t>Additional Considerations:</a:t>
            </a:r>
          </a:p>
          <a:p>
            <a:endParaRPr lang="en-US" dirty="0"/>
          </a:p>
        </p:txBody>
      </p:sp>
      <p:sp>
        <p:nvSpPr>
          <p:cNvPr id="6" name="Arrow: Right 4">
            <a:extLst>
              <a:ext uri="{FF2B5EF4-FFF2-40B4-BE49-F238E27FC236}">
                <a16:creationId xmlns:a16="http://schemas.microsoft.com/office/drawing/2014/main" id="{CECA1AEE-6268-42DB-5ED5-611BB7E67C0C}"/>
              </a:ext>
            </a:extLst>
          </p:cNvPr>
          <p:cNvSpPr txBox="1"/>
          <p:nvPr/>
        </p:nvSpPr>
        <p:spPr>
          <a:xfrm>
            <a:off x="2399912" y="1917231"/>
            <a:ext cx="6137914" cy="3425329"/>
          </a:xfrm>
          <a:prstGeom prst="rect">
            <a:avLst/>
          </a:prstGeom>
          <a:no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 tIns="5715" rIns="5715" bIns="5715" numCol="1" spcCol="1270" anchor="t" anchorCtr="0">
            <a:noAutofit/>
          </a:bodyPr>
          <a:lstStyle/>
          <a:p>
            <a:r>
              <a:rPr lang="en-US" sz="2000" i="1" dirty="0">
                <a:solidFill>
                  <a:schemeClr val="tx1"/>
                </a:solidFill>
              </a:rPr>
              <a:t>What is the patient's level of motivation to recover, including insight and cooperation with treatment?</a:t>
            </a:r>
          </a:p>
          <a:p>
            <a:endParaRPr lang="en-US" sz="2000" i="1" dirty="0">
              <a:solidFill>
                <a:schemeClr val="tx1"/>
              </a:solidFill>
            </a:endParaRPr>
          </a:p>
          <a:p>
            <a:r>
              <a:rPr lang="en-US" sz="2000" i="1" dirty="0">
                <a:solidFill>
                  <a:schemeClr val="tx1"/>
                </a:solidFill>
              </a:rPr>
              <a:t>What is the patient's psychosocial context, including level of environmental and psychosocial stress and ability to access support systems? </a:t>
            </a:r>
          </a:p>
          <a:p>
            <a:endParaRPr lang="en-US" sz="2000" i="1" dirty="0">
              <a:solidFill>
                <a:schemeClr val="tx1"/>
              </a:solidFill>
            </a:endParaRPr>
          </a:p>
          <a:p>
            <a:r>
              <a:rPr lang="en-US" sz="2000" i="1" dirty="0">
                <a:solidFill>
                  <a:schemeClr val="tx1"/>
                </a:solidFill>
              </a:rPr>
              <a:t>To what extent would the patient’s access to a level of care be influenced by logistical factors (e.g., geographical considerations; financial or insurance considerations; access to transportation or housing; school, work, or childcare needs)? </a:t>
            </a:r>
          </a:p>
          <a:p>
            <a:endParaRPr lang="en-US" sz="2000" i="1" dirty="0"/>
          </a:p>
          <a:p>
            <a:endParaRPr lang="en-US" sz="2000" i="1" dirty="0"/>
          </a:p>
        </p:txBody>
      </p:sp>
      <p:sp>
        <p:nvSpPr>
          <p:cNvPr id="9" name="TextBox 8">
            <a:extLst>
              <a:ext uri="{FF2B5EF4-FFF2-40B4-BE49-F238E27FC236}">
                <a16:creationId xmlns:a16="http://schemas.microsoft.com/office/drawing/2014/main" id="{D729FB76-BD7E-6A14-6A2F-E24A222FBAB3}"/>
              </a:ext>
              <a:ext uri="{C183D7F6-B498-43B3-948B-1728B52AA6E4}">
                <adec:decorative xmlns:adec="http://schemas.microsoft.com/office/drawing/2017/decorative" val="1"/>
              </a:ext>
            </a:extLst>
          </p:cNvPr>
          <p:cNvSpPr txBox="1"/>
          <p:nvPr/>
        </p:nvSpPr>
        <p:spPr>
          <a:xfrm>
            <a:off x="1302614" y="2071835"/>
            <a:ext cx="826269" cy="1022434"/>
          </a:xfrm>
          <a:custGeom>
            <a:avLst/>
            <a:gdLst/>
            <a:ahLst/>
            <a:cxnLst/>
            <a:rect l="l" t="t" r="r" b="b"/>
            <a:pathLst>
              <a:path w="645783" h="766760">
                <a:moveTo>
                  <a:pt x="0" y="0"/>
                </a:moveTo>
                <a:lnTo>
                  <a:pt x="115507" y="6332"/>
                </a:lnTo>
                <a:cubicBezTo>
                  <a:pt x="236907" y="20351"/>
                  <a:pt x="338895" y="55400"/>
                  <a:pt x="421471" y="111478"/>
                </a:cubicBezTo>
                <a:cubicBezTo>
                  <a:pt x="571012" y="212542"/>
                  <a:pt x="645783" y="347293"/>
                  <a:pt x="645783" y="515732"/>
                </a:cubicBezTo>
                <a:cubicBezTo>
                  <a:pt x="645783" y="585573"/>
                  <a:pt x="626474" y="652949"/>
                  <a:pt x="587856" y="717860"/>
                </a:cubicBezTo>
                <a:lnTo>
                  <a:pt x="553106" y="766760"/>
                </a:lnTo>
                <a:lnTo>
                  <a:pt x="49007" y="669444"/>
                </a:lnTo>
                <a:lnTo>
                  <a:pt x="85542" y="636131"/>
                </a:lnTo>
                <a:cubicBezTo>
                  <a:pt x="122979" y="597154"/>
                  <a:pt x="141697" y="560718"/>
                  <a:pt x="141697" y="526825"/>
                </a:cubicBezTo>
                <a:cubicBezTo>
                  <a:pt x="141697" y="481634"/>
                  <a:pt x="128346" y="446508"/>
                  <a:pt x="101642" y="421448"/>
                </a:cubicBezTo>
                <a:cubicBezTo>
                  <a:pt x="88290" y="408918"/>
                  <a:pt x="71497" y="399520"/>
                  <a:pt x="51264" y="393255"/>
                </a:cubicBezTo>
                <a:lnTo>
                  <a:pt x="0" y="386472"/>
                </a:lnTo>
                <a:lnTo>
                  <a:pt x="0" y="0"/>
                </a:lnTo>
                <a:close/>
              </a:path>
            </a:pathLst>
          </a:custGeom>
          <a:solidFill>
            <a:schemeClr val="accent2">
              <a:lumMod val="40000"/>
              <a:lumOff val="60000"/>
            </a:schemeClr>
          </a:solidFill>
          <a:ln>
            <a:noFill/>
          </a:ln>
          <a:effectLst>
            <a:reflection blurRad="6350" stA="50000" endA="300" endPos="90000" dir="5400000" sy="-100000" algn="bl" rotWithShape="0"/>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41300" dirty="0">
              <a:latin typeface="Arial Black" panose="020B0A04020102020204" pitchFamily="34" charset="0"/>
            </a:endParaRPr>
          </a:p>
        </p:txBody>
      </p:sp>
      <p:sp>
        <p:nvSpPr>
          <p:cNvPr id="10" name="TextBox 9">
            <a:extLst>
              <a:ext uri="{FF2B5EF4-FFF2-40B4-BE49-F238E27FC236}">
                <a16:creationId xmlns:a16="http://schemas.microsoft.com/office/drawing/2014/main" id="{3001615E-4BF5-0086-0A8A-7B127AA6148D}"/>
              </a:ext>
              <a:ext uri="{C183D7F6-B498-43B3-948B-1728B52AA6E4}">
                <adec:decorative xmlns:adec="http://schemas.microsoft.com/office/drawing/2017/decorative" val="1"/>
              </a:ext>
            </a:extLst>
          </p:cNvPr>
          <p:cNvSpPr txBox="1"/>
          <p:nvPr/>
        </p:nvSpPr>
        <p:spPr>
          <a:xfrm>
            <a:off x="322162" y="2071835"/>
            <a:ext cx="826269" cy="846026"/>
          </a:xfrm>
          <a:custGeom>
            <a:avLst/>
            <a:gdLst/>
            <a:ahLst/>
            <a:cxnLst/>
            <a:rect l="l" t="t" r="r" b="b"/>
            <a:pathLst>
              <a:path w="641201" h="640694">
                <a:moveTo>
                  <a:pt x="641201" y="0"/>
                </a:moveTo>
                <a:lnTo>
                  <a:pt x="641201" y="390629"/>
                </a:lnTo>
                <a:lnTo>
                  <a:pt x="616396" y="395122"/>
                </a:lnTo>
                <a:cubicBezTo>
                  <a:pt x="592260" y="404776"/>
                  <a:pt x="570640" y="419258"/>
                  <a:pt x="551536" y="438566"/>
                </a:cubicBezTo>
                <a:cubicBezTo>
                  <a:pt x="513330" y="477184"/>
                  <a:pt x="488885" y="544560"/>
                  <a:pt x="478204" y="640694"/>
                </a:cubicBezTo>
                <a:lnTo>
                  <a:pt x="0" y="581535"/>
                </a:lnTo>
                <a:cubicBezTo>
                  <a:pt x="16433" y="405700"/>
                  <a:pt x="80317" y="264170"/>
                  <a:pt x="191651" y="156944"/>
                </a:cubicBezTo>
                <a:cubicBezTo>
                  <a:pt x="275152" y="76525"/>
                  <a:pt x="392046" y="26262"/>
                  <a:pt x="542332" y="6157"/>
                </a:cubicBezTo>
                <a:lnTo>
                  <a:pt x="641201" y="0"/>
                </a:lnTo>
                <a:close/>
              </a:path>
            </a:pathLst>
          </a:custGeom>
          <a:solidFill>
            <a:schemeClr val="accent4">
              <a:lumMod val="20000"/>
              <a:lumOff val="80000"/>
            </a:schemeClr>
          </a:solidFill>
          <a:ln>
            <a:noFill/>
          </a:ln>
          <a:effectLst>
            <a:reflection blurRad="6350" stA="50000" endA="300" endPos="90000" dir="5400000" sy="-100000" algn="bl" rotWithShape="0"/>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102800" dirty="0">
              <a:latin typeface="Arial Black" panose="020B0A04020102020204" pitchFamily="34" charset="0"/>
            </a:endParaRPr>
          </a:p>
        </p:txBody>
      </p:sp>
      <p:sp>
        <p:nvSpPr>
          <p:cNvPr id="11" name="TextBox 10">
            <a:extLst>
              <a:ext uri="{FF2B5EF4-FFF2-40B4-BE49-F238E27FC236}">
                <a16:creationId xmlns:a16="http://schemas.microsoft.com/office/drawing/2014/main" id="{A55D11BD-A467-05C2-C19D-7C58E8127C5A}"/>
              </a:ext>
              <a:ext uri="{C183D7F6-B498-43B3-948B-1728B52AA6E4}">
                <adec:decorative xmlns:adec="http://schemas.microsoft.com/office/drawing/2017/decorative" val="1"/>
              </a:ext>
            </a:extLst>
          </p:cNvPr>
          <p:cNvSpPr txBox="1"/>
          <p:nvPr/>
        </p:nvSpPr>
        <p:spPr>
          <a:xfrm>
            <a:off x="965091" y="3094269"/>
            <a:ext cx="1009214" cy="763543"/>
          </a:xfrm>
          <a:custGeom>
            <a:avLst/>
            <a:gdLst/>
            <a:ahLst/>
            <a:cxnLst/>
            <a:rect l="l" t="t" r="r" b="b"/>
            <a:pathLst>
              <a:path w="805130" h="542499">
                <a:moveTo>
                  <a:pt x="287526" y="0"/>
                </a:moveTo>
                <a:lnTo>
                  <a:pt x="805130" y="99923"/>
                </a:lnTo>
                <a:lnTo>
                  <a:pt x="739952" y="160660"/>
                </a:lnTo>
                <a:cubicBezTo>
                  <a:pt x="715200" y="182280"/>
                  <a:pt x="687931" y="204799"/>
                  <a:pt x="658146" y="228216"/>
                </a:cubicBezTo>
                <a:cubicBezTo>
                  <a:pt x="575158" y="293948"/>
                  <a:pt x="522778" y="346740"/>
                  <a:pt x="501004" y="386590"/>
                </a:cubicBezTo>
                <a:cubicBezTo>
                  <a:pt x="479230" y="426440"/>
                  <a:pt x="468343" y="478410"/>
                  <a:pt x="468343" y="542499"/>
                </a:cubicBezTo>
                <a:lnTo>
                  <a:pt x="0" y="542499"/>
                </a:lnTo>
                <a:lnTo>
                  <a:pt x="0" y="495665"/>
                </a:lnTo>
                <a:cubicBezTo>
                  <a:pt x="0" y="415964"/>
                  <a:pt x="9038" y="351259"/>
                  <a:pt x="27114" y="301549"/>
                </a:cubicBezTo>
                <a:cubicBezTo>
                  <a:pt x="45191" y="251838"/>
                  <a:pt x="72100" y="206442"/>
                  <a:pt x="107842" y="165359"/>
                </a:cubicBezTo>
                <a:cubicBezTo>
                  <a:pt x="134649" y="134547"/>
                  <a:pt x="186529" y="86172"/>
                  <a:pt x="263481" y="20234"/>
                </a:cubicBezTo>
                <a:lnTo>
                  <a:pt x="287526" y="0"/>
                </a:lnTo>
                <a:close/>
              </a:path>
            </a:pathLst>
          </a:custGeom>
          <a:solidFill>
            <a:schemeClr val="tx2">
              <a:lumMod val="75000"/>
            </a:schemeClr>
          </a:solidFill>
          <a:ln>
            <a:noFill/>
          </a:ln>
          <a:effectLst>
            <a:reflection blurRad="6350" stA="50000" endA="300" endPos="90000" dir="5400000" sy="-100000" algn="bl" rotWithShape="0"/>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41300" dirty="0">
              <a:latin typeface="Arial Black" panose="020B0A04020102020204" pitchFamily="34" charset="0"/>
            </a:endParaRPr>
          </a:p>
        </p:txBody>
      </p:sp>
      <p:sp>
        <p:nvSpPr>
          <p:cNvPr id="12" name="TextBox 11">
            <a:extLst>
              <a:ext uri="{FF2B5EF4-FFF2-40B4-BE49-F238E27FC236}">
                <a16:creationId xmlns:a16="http://schemas.microsoft.com/office/drawing/2014/main" id="{C1C80667-4094-8C04-A356-9521F9D2DA76}"/>
              </a:ext>
              <a:ext uri="{C183D7F6-B498-43B3-948B-1728B52AA6E4}">
                <adec:decorative xmlns:adec="http://schemas.microsoft.com/office/drawing/2017/decorative" val="1"/>
              </a:ext>
            </a:extLst>
          </p:cNvPr>
          <p:cNvSpPr txBox="1"/>
          <p:nvPr/>
        </p:nvSpPr>
        <p:spPr>
          <a:xfrm>
            <a:off x="957644" y="4034220"/>
            <a:ext cx="596853" cy="442461"/>
          </a:xfrm>
          <a:custGeom>
            <a:avLst/>
            <a:gdLst/>
            <a:ahLst/>
            <a:cxnLst/>
            <a:rect l="l" t="t" r="r" b="b"/>
            <a:pathLst>
              <a:path w="501621" h="442461">
                <a:moveTo>
                  <a:pt x="0" y="0"/>
                </a:moveTo>
                <a:lnTo>
                  <a:pt x="501621" y="0"/>
                </a:lnTo>
                <a:lnTo>
                  <a:pt x="501621" y="442461"/>
                </a:lnTo>
                <a:lnTo>
                  <a:pt x="0" y="442461"/>
                </a:lnTo>
                <a:lnTo>
                  <a:pt x="0" y="0"/>
                </a:lnTo>
                <a:close/>
              </a:path>
            </a:pathLst>
          </a:custGeom>
          <a:solidFill>
            <a:schemeClr val="accent1">
              <a:lumMod val="40000"/>
              <a:lumOff val="60000"/>
            </a:schemeClr>
          </a:solidFill>
          <a:ln>
            <a:noFill/>
          </a:ln>
          <a:effectLst>
            <a:reflection blurRad="6350" stA="50000" endA="300" endPos="90000" dir="5400000" sy="-100000" algn="bl" rotWithShape="0"/>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102800" dirty="0">
              <a:latin typeface="Arial Black" panose="020B0A04020102020204" pitchFamily="34" charset="0"/>
            </a:endParaRPr>
          </a:p>
        </p:txBody>
      </p:sp>
    </p:spTree>
    <p:extLst>
      <p:ext uri="{BB962C8B-B14F-4D97-AF65-F5344CB8AC3E}">
        <p14:creationId xmlns:p14="http://schemas.microsoft.com/office/powerpoint/2010/main" val="25848228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3A155-5BE5-4232-910D-33B9639375F2}"/>
              </a:ext>
            </a:extLst>
          </p:cNvPr>
          <p:cNvSpPr>
            <a:spLocks noGrp="1"/>
          </p:cNvSpPr>
          <p:nvPr>
            <p:ph type="title"/>
          </p:nvPr>
        </p:nvSpPr>
        <p:spPr/>
        <p:txBody>
          <a:bodyPr>
            <a:normAutofit fontScale="90000"/>
          </a:bodyPr>
          <a:lstStyle/>
          <a:p>
            <a:r>
              <a:rPr lang="en-US" dirty="0"/>
              <a:t>EATING DISORDERS: Characteristics of levels of care</a:t>
            </a:r>
          </a:p>
        </p:txBody>
      </p:sp>
      <p:sp>
        <p:nvSpPr>
          <p:cNvPr id="4" name="Content Placeholder 2">
            <a:extLst>
              <a:ext uri="{FF2B5EF4-FFF2-40B4-BE49-F238E27FC236}">
                <a16:creationId xmlns:a16="http://schemas.microsoft.com/office/drawing/2014/main" id="{ACC8C84E-08F4-E12F-C36E-19C683755E8C}"/>
              </a:ext>
            </a:extLst>
          </p:cNvPr>
          <p:cNvSpPr txBox="1">
            <a:spLocks/>
          </p:cNvSpPr>
          <p:nvPr/>
        </p:nvSpPr>
        <p:spPr>
          <a:xfrm>
            <a:off x="166255" y="1763514"/>
            <a:ext cx="2576945" cy="3628388"/>
          </a:xfrm>
          <a:prstGeom prst="rect">
            <a:avLst/>
          </a:prstGeom>
          <a:ln>
            <a:solidFill>
              <a:schemeClr val="tx1"/>
            </a:solidFill>
          </a:ln>
        </p:spPr>
        <p:txBody>
          <a:bodyPr vert="horz" lIns="91440" tIns="45720" rIns="91440" bIns="45720" numCol="1" rtlCol="0">
            <a:norm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b="1" dirty="0"/>
              <a:t>Levels of Care</a:t>
            </a:r>
          </a:p>
          <a:p>
            <a:r>
              <a:rPr lang="en-US" sz="1600" dirty="0"/>
              <a:t>Specialized pediatric or medical inpatient</a:t>
            </a:r>
          </a:p>
          <a:p>
            <a:r>
              <a:rPr lang="en-US" sz="1600" dirty="0"/>
              <a:t>General pediatric or medical inpatient</a:t>
            </a:r>
          </a:p>
          <a:p>
            <a:r>
              <a:rPr lang="en-US" sz="1600" dirty="0"/>
              <a:t>Specialized psychiatric inpatient</a:t>
            </a:r>
          </a:p>
          <a:p>
            <a:r>
              <a:rPr lang="en-US" sz="1600" dirty="0"/>
              <a:t>General psychiatric</a:t>
            </a:r>
          </a:p>
          <a:p>
            <a:r>
              <a:rPr lang="en-US" sz="1600" dirty="0"/>
              <a:t>Residential programs</a:t>
            </a:r>
          </a:p>
          <a:p>
            <a:r>
              <a:rPr lang="en-US" sz="1600" dirty="0"/>
              <a:t>Partial hospital</a:t>
            </a:r>
          </a:p>
          <a:p>
            <a:r>
              <a:rPr lang="en-US" sz="1600" dirty="0"/>
              <a:t>Intensive outpatient</a:t>
            </a:r>
          </a:p>
          <a:p>
            <a:r>
              <a:rPr lang="en-US" sz="1600" dirty="0"/>
              <a:t>Outpatient</a:t>
            </a:r>
          </a:p>
          <a:p>
            <a:endParaRPr lang="en-US" sz="1600" dirty="0"/>
          </a:p>
          <a:p>
            <a:endParaRPr lang="en-US" sz="1600" dirty="0"/>
          </a:p>
        </p:txBody>
      </p:sp>
      <p:sp>
        <p:nvSpPr>
          <p:cNvPr id="10" name="TextBox 9">
            <a:extLst>
              <a:ext uri="{FF2B5EF4-FFF2-40B4-BE49-F238E27FC236}">
                <a16:creationId xmlns:a16="http://schemas.microsoft.com/office/drawing/2014/main" id="{A8D9A2B6-5268-1CF8-2622-7264C4363726}"/>
              </a:ext>
            </a:extLst>
          </p:cNvPr>
          <p:cNvSpPr txBox="1"/>
          <p:nvPr/>
        </p:nvSpPr>
        <p:spPr>
          <a:xfrm>
            <a:off x="2743200" y="2999780"/>
            <a:ext cx="1444334" cy="923330"/>
          </a:xfrm>
          <a:prstGeom prst="rect">
            <a:avLst/>
          </a:prstGeom>
          <a:noFill/>
        </p:spPr>
        <p:txBody>
          <a:bodyPr wrap="square" rtlCol="0">
            <a:spAutoFit/>
          </a:bodyPr>
          <a:lstStyle/>
          <a:p>
            <a:pPr algn="ctr"/>
            <a:r>
              <a:rPr lang="en-US" dirty="0"/>
              <a:t>Variation</a:t>
            </a:r>
          </a:p>
          <a:p>
            <a:pPr algn="ctr"/>
            <a:r>
              <a:rPr lang="en-US" dirty="0"/>
              <a:t>in Availability of Features</a:t>
            </a:r>
          </a:p>
        </p:txBody>
      </p:sp>
      <p:sp>
        <p:nvSpPr>
          <p:cNvPr id="5" name="Content Placeholder 2">
            <a:extLst>
              <a:ext uri="{FF2B5EF4-FFF2-40B4-BE49-F238E27FC236}">
                <a16:creationId xmlns:a16="http://schemas.microsoft.com/office/drawing/2014/main" id="{F870359B-A920-D06B-F3B2-6F71F096E698}"/>
              </a:ext>
            </a:extLst>
          </p:cNvPr>
          <p:cNvSpPr txBox="1">
            <a:spLocks/>
          </p:cNvSpPr>
          <p:nvPr/>
        </p:nvSpPr>
        <p:spPr>
          <a:xfrm>
            <a:off x="4187534" y="1151429"/>
            <a:ext cx="4873339" cy="1945061"/>
          </a:xfrm>
          <a:prstGeom prst="rect">
            <a:avLst/>
          </a:prstGeom>
          <a:noFill/>
          <a:ln>
            <a:solidFill>
              <a:schemeClr val="tx1"/>
            </a:solidFill>
          </a:ln>
        </p:spPr>
        <p:txBody>
          <a:bodyPr vert="horz" lIns="91440" tIns="45720" rIns="91440" bIns="45720" numCol="1" rtlCol="0">
            <a:normAutofit fontScale="25000" lnSpcReduction="20000"/>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6400" b="1"/>
              <a:t>Setting Characteristics</a:t>
            </a:r>
          </a:p>
          <a:p>
            <a:r>
              <a:rPr lang="en-US" sz="6400"/>
              <a:t>Unit security</a:t>
            </a:r>
          </a:p>
          <a:p>
            <a:r>
              <a:rPr lang="en-US" sz="6400"/>
              <a:t>Patient legal status </a:t>
            </a:r>
          </a:p>
          <a:p>
            <a:r>
              <a:rPr lang="en-US" sz="6400"/>
              <a:t>Physician on-site 24/7</a:t>
            </a:r>
          </a:p>
          <a:p>
            <a:r>
              <a:rPr lang="en-US" sz="6400"/>
              <a:t>Nursing on-site 24/7</a:t>
            </a:r>
          </a:p>
          <a:p>
            <a:r>
              <a:rPr lang="en-US" sz="6400"/>
              <a:t>Medical monitoring</a:t>
            </a:r>
          </a:p>
          <a:p>
            <a:r>
              <a:rPr lang="en-US" sz="6400"/>
              <a:t>Hours of operation</a:t>
            </a:r>
          </a:p>
          <a:p>
            <a:r>
              <a:rPr lang="en-US" sz="6400"/>
              <a:t>Able to maintain work/school</a:t>
            </a:r>
          </a:p>
          <a:p>
            <a:endParaRPr lang="en-US" dirty="0"/>
          </a:p>
        </p:txBody>
      </p:sp>
      <p:sp>
        <p:nvSpPr>
          <p:cNvPr id="7" name="Content Placeholder 2">
            <a:extLst>
              <a:ext uri="{FF2B5EF4-FFF2-40B4-BE49-F238E27FC236}">
                <a16:creationId xmlns:a16="http://schemas.microsoft.com/office/drawing/2014/main" id="{3B62DF23-D424-B286-B512-392B78BC91B5}"/>
              </a:ext>
            </a:extLst>
          </p:cNvPr>
          <p:cNvSpPr txBox="1">
            <a:spLocks/>
          </p:cNvSpPr>
          <p:nvPr/>
        </p:nvSpPr>
        <p:spPr>
          <a:xfrm>
            <a:off x="4187534" y="3158835"/>
            <a:ext cx="4873339" cy="2940628"/>
          </a:xfrm>
          <a:prstGeom prst="rect">
            <a:avLst/>
          </a:prstGeom>
          <a:ln>
            <a:solidFill>
              <a:schemeClr val="tx1"/>
            </a:solidFill>
          </a:ln>
        </p:spPr>
        <p:txBody>
          <a:bodyPr vert="horz" lIns="91440" tIns="45720" rIns="91440" bIns="45720" numCol="1" rtlCol="0">
            <a:no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600" b="1"/>
              <a:t>Interventions</a:t>
            </a:r>
          </a:p>
          <a:p>
            <a:r>
              <a:rPr lang="en-US" sz="1600"/>
              <a:t>Option for IV hydration, NG tube feedings, or treatment over objection</a:t>
            </a:r>
          </a:p>
          <a:p>
            <a:r>
              <a:rPr lang="en-US" sz="1600"/>
              <a:t>Medical, psychiatric, or psychological management</a:t>
            </a:r>
          </a:p>
          <a:p>
            <a:r>
              <a:rPr lang="en-US" sz="1600"/>
              <a:t>Group-based therapies</a:t>
            </a:r>
          </a:p>
          <a:p>
            <a:r>
              <a:rPr lang="en-US" sz="1600"/>
              <a:t>Individual, family, and group-based psychotherapies</a:t>
            </a:r>
          </a:p>
          <a:p>
            <a:r>
              <a:rPr lang="en-US" sz="1600"/>
              <a:t>Multidisciplinary team-based management</a:t>
            </a:r>
          </a:p>
          <a:p>
            <a:r>
              <a:rPr lang="en-US" sz="1600"/>
              <a:t>Meal supervision and support</a:t>
            </a:r>
          </a:p>
          <a:p>
            <a:r>
              <a:rPr lang="en-US" sz="1600"/>
              <a:t>Milieu therapy</a:t>
            </a:r>
          </a:p>
          <a:p>
            <a:r>
              <a:rPr lang="en-US" sz="1600"/>
              <a:t>Nutritional management</a:t>
            </a:r>
            <a:endParaRPr lang="en-US" sz="1600" dirty="0"/>
          </a:p>
        </p:txBody>
      </p:sp>
      <p:sp>
        <p:nvSpPr>
          <p:cNvPr id="11" name="Arrow: Right 10">
            <a:extLst>
              <a:ext uri="{FF2B5EF4-FFF2-40B4-BE49-F238E27FC236}">
                <a16:creationId xmlns:a16="http://schemas.microsoft.com/office/drawing/2014/main" id="{E1165998-407F-CCAC-F5C8-0E6FCF020C39}"/>
              </a:ext>
              <a:ext uri="{C183D7F6-B498-43B3-948B-1728B52AA6E4}">
                <adec:decorative xmlns:adec="http://schemas.microsoft.com/office/drawing/2017/decorative" val="1"/>
              </a:ext>
            </a:extLst>
          </p:cNvPr>
          <p:cNvSpPr/>
          <p:nvPr/>
        </p:nvSpPr>
        <p:spPr>
          <a:xfrm>
            <a:off x="2743200" y="2379518"/>
            <a:ext cx="1444334" cy="363162"/>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B7695078-CB8B-9B47-4E7B-C72B4B095668}"/>
              </a:ext>
              <a:ext uri="{C183D7F6-B498-43B3-948B-1728B52AA6E4}">
                <adec:decorative xmlns:adec="http://schemas.microsoft.com/office/drawing/2017/decorative" val="1"/>
              </a:ext>
            </a:extLst>
          </p:cNvPr>
          <p:cNvSpPr/>
          <p:nvPr/>
        </p:nvSpPr>
        <p:spPr>
          <a:xfrm>
            <a:off x="2743200" y="4189496"/>
            <a:ext cx="1444334" cy="363162"/>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98658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6864E-B791-4288-8177-36B779074A9B}"/>
              </a:ext>
            </a:extLst>
          </p:cNvPr>
          <p:cNvSpPr>
            <a:spLocks noGrp="1"/>
          </p:cNvSpPr>
          <p:nvPr>
            <p:ph type="title"/>
          </p:nvPr>
        </p:nvSpPr>
        <p:spPr/>
        <p:txBody>
          <a:bodyPr>
            <a:noAutofit/>
          </a:bodyPr>
          <a:lstStyle/>
          <a:p>
            <a:r>
              <a:rPr lang="en-US" sz="2000" dirty="0"/>
              <a:t>ANOREXIA NERVOSA : Medical Stabilization, Nutritional Rehabilitation, and Weight Restoration  </a:t>
            </a:r>
          </a:p>
        </p:txBody>
      </p:sp>
      <p:sp>
        <p:nvSpPr>
          <p:cNvPr id="3" name="Content Placeholder 2">
            <a:extLst>
              <a:ext uri="{FF2B5EF4-FFF2-40B4-BE49-F238E27FC236}">
                <a16:creationId xmlns:a16="http://schemas.microsoft.com/office/drawing/2014/main" id="{CD502422-12C6-45E6-B3D7-BB33A5DD79BD}"/>
              </a:ext>
            </a:extLst>
          </p:cNvPr>
          <p:cNvSpPr>
            <a:spLocks noGrp="1"/>
          </p:cNvSpPr>
          <p:nvPr>
            <p:ph sz="quarter" idx="13"/>
          </p:nvPr>
        </p:nvSpPr>
        <p:spPr>
          <a:xfrm>
            <a:off x="457200" y="1360968"/>
            <a:ext cx="7815262" cy="4572472"/>
          </a:xfrm>
        </p:spPr>
        <p:txBody>
          <a:bodyPr/>
          <a:lstStyle/>
          <a:p>
            <a:pPr marL="0" indent="0">
              <a:buNone/>
            </a:pPr>
            <a:r>
              <a:rPr lang="en-US" sz="2400" b="1" dirty="0">
                <a:effectLst>
                  <a:outerShdw blurRad="38100" dist="38100" dir="2700000" algn="tl">
                    <a:srgbClr val="000000">
                      <a:alpha val="43137"/>
                    </a:srgbClr>
                  </a:outerShdw>
                </a:effectLst>
              </a:rPr>
              <a:t>Statement 10 - APA recommends (1C) that patients with anorexia nervosa who require nutritional rehabilitation and weight restoration have individualized goals set for weekly weight gain and target weight.</a:t>
            </a:r>
          </a:p>
          <a:p>
            <a:pPr marL="0" indent="0">
              <a:buNone/>
            </a:pPr>
            <a:endParaRPr lang="en-US" dirty="0"/>
          </a:p>
          <a:p>
            <a:pPr marL="0" indent="0">
              <a:buNone/>
            </a:pPr>
            <a:r>
              <a:rPr lang="en-US" dirty="0"/>
              <a:t>Rationale: </a:t>
            </a:r>
          </a:p>
          <a:p>
            <a:r>
              <a:rPr lang="en-US" dirty="0"/>
              <a:t>Weight restoration is central to recovery and prognosis. </a:t>
            </a:r>
          </a:p>
          <a:p>
            <a:r>
              <a:rPr lang="en-US" dirty="0"/>
              <a:t>Monitoring of weight is crucial and lack of weight gain indicates a need to modify the treatment plan. </a:t>
            </a:r>
          </a:p>
        </p:txBody>
      </p:sp>
    </p:spTree>
    <p:extLst>
      <p:ext uri="{BB962C8B-B14F-4D97-AF65-F5344CB8AC3E}">
        <p14:creationId xmlns:p14="http://schemas.microsoft.com/office/powerpoint/2010/main" val="9331923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9AFF9-E94C-430B-A728-8B7F08124C3B}"/>
              </a:ext>
            </a:extLst>
          </p:cNvPr>
          <p:cNvSpPr>
            <a:spLocks noGrp="1"/>
          </p:cNvSpPr>
          <p:nvPr>
            <p:ph type="title"/>
          </p:nvPr>
        </p:nvSpPr>
        <p:spPr/>
        <p:txBody>
          <a:bodyPr/>
          <a:lstStyle/>
          <a:p>
            <a:r>
              <a:rPr lang="en-US" dirty="0"/>
              <a:t>ANOREXIA NERVOSA: Weight restoration</a:t>
            </a:r>
          </a:p>
        </p:txBody>
      </p:sp>
      <p:graphicFrame>
        <p:nvGraphicFramePr>
          <p:cNvPr id="12" name="Table 11" descr="Table lists suggested rate of weight gain by level of care. Outpatient: 1 to 2 pounds per week. Intensive outpatient: 1 to 2 pounds per week. Partial hospital: 1 to 3 pounds per week. Residential: 2 to 4 pounds per week. Inpatient: 2 to 4 pounds per week.">
            <a:extLst>
              <a:ext uri="{FF2B5EF4-FFF2-40B4-BE49-F238E27FC236}">
                <a16:creationId xmlns:a16="http://schemas.microsoft.com/office/drawing/2014/main" id="{5C9574BB-F569-4E84-9C27-2A1962CA2BA0}"/>
              </a:ext>
            </a:extLst>
          </p:cNvPr>
          <p:cNvGraphicFramePr>
            <a:graphicFrameLocks noGrp="1"/>
          </p:cNvGraphicFramePr>
          <p:nvPr>
            <p:extLst>
              <p:ext uri="{D42A27DB-BD31-4B8C-83A1-F6EECF244321}">
                <p14:modId xmlns:p14="http://schemas.microsoft.com/office/powerpoint/2010/main" val="3965271746"/>
              </p:ext>
            </p:extLst>
          </p:nvPr>
        </p:nvGraphicFramePr>
        <p:xfrm>
          <a:off x="1160979" y="1756394"/>
          <a:ext cx="6596009" cy="1682880"/>
        </p:xfrm>
        <a:graphic>
          <a:graphicData uri="http://schemas.openxmlformats.org/drawingml/2006/table">
            <a:tbl>
              <a:tblPr firstRow="1" firstCol="1" bandRow="1">
                <a:tableStyleId>{5C22544A-7EE6-4342-B048-85BDC9FD1C3A}</a:tableStyleId>
              </a:tblPr>
              <a:tblGrid>
                <a:gridCol w="4449689">
                  <a:extLst>
                    <a:ext uri="{9D8B030D-6E8A-4147-A177-3AD203B41FA5}">
                      <a16:colId xmlns:a16="http://schemas.microsoft.com/office/drawing/2014/main" val="2705883879"/>
                    </a:ext>
                  </a:extLst>
                </a:gridCol>
                <a:gridCol w="2146320">
                  <a:extLst>
                    <a:ext uri="{9D8B030D-6E8A-4147-A177-3AD203B41FA5}">
                      <a16:colId xmlns:a16="http://schemas.microsoft.com/office/drawing/2014/main" val="4212608719"/>
                    </a:ext>
                  </a:extLst>
                </a:gridCol>
              </a:tblGrid>
              <a:tr h="262594">
                <a:tc>
                  <a:txBody>
                    <a:bodyPr/>
                    <a:lstStyle/>
                    <a:p>
                      <a:pPr marL="0" marR="0">
                        <a:lnSpc>
                          <a:spcPct val="107000"/>
                        </a:lnSpc>
                        <a:spcBef>
                          <a:spcPts val="0"/>
                        </a:spcBef>
                        <a:spcAft>
                          <a:spcPts val="800"/>
                        </a:spcAft>
                      </a:pPr>
                      <a:r>
                        <a:rPr lang="en-US" sz="1800" dirty="0">
                          <a:effectLst/>
                        </a:rPr>
                        <a:t>Suggested rate of weight gain by level of care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800" dirty="0">
                          <a:effectLst/>
                        </a:rPr>
                        <a:t>Pounds per week</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75947587"/>
                  </a:ext>
                </a:extLst>
              </a:tr>
              <a:tr h="262594">
                <a:tc>
                  <a:txBody>
                    <a:bodyPr/>
                    <a:lstStyle/>
                    <a:p>
                      <a:pPr marL="0" marR="0">
                        <a:lnSpc>
                          <a:spcPct val="107000"/>
                        </a:lnSpc>
                        <a:spcBef>
                          <a:spcPts val="0"/>
                        </a:spcBef>
                        <a:spcAft>
                          <a:spcPts val="800"/>
                        </a:spcAft>
                      </a:pPr>
                      <a:r>
                        <a:rPr lang="en-US" sz="1800" dirty="0">
                          <a:effectLst/>
                        </a:rPr>
                        <a:t>Outpatient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800" dirty="0">
                          <a:effectLst/>
                        </a:rPr>
                        <a:t>1 to 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67480671"/>
                  </a:ext>
                </a:extLst>
              </a:tr>
              <a:tr h="262594">
                <a:tc>
                  <a:txBody>
                    <a:bodyPr/>
                    <a:lstStyle/>
                    <a:p>
                      <a:pPr marL="0" marR="0">
                        <a:lnSpc>
                          <a:spcPct val="107000"/>
                        </a:lnSpc>
                        <a:spcBef>
                          <a:spcPts val="0"/>
                        </a:spcBef>
                        <a:spcAft>
                          <a:spcPts val="800"/>
                        </a:spcAft>
                      </a:pPr>
                      <a:r>
                        <a:rPr lang="en-US" sz="1800" dirty="0">
                          <a:effectLst/>
                        </a:rPr>
                        <a:t>Intensive outpatient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800" dirty="0">
                          <a:effectLst/>
                        </a:rPr>
                        <a:t>1 to 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44686929"/>
                  </a:ext>
                </a:extLst>
              </a:tr>
              <a:tr h="262594">
                <a:tc>
                  <a:txBody>
                    <a:bodyPr/>
                    <a:lstStyle/>
                    <a:p>
                      <a:pPr marL="0" marR="0">
                        <a:lnSpc>
                          <a:spcPct val="107000"/>
                        </a:lnSpc>
                        <a:spcBef>
                          <a:spcPts val="0"/>
                        </a:spcBef>
                        <a:spcAft>
                          <a:spcPts val="800"/>
                        </a:spcAft>
                      </a:pPr>
                      <a:r>
                        <a:rPr lang="en-US" sz="1800" dirty="0">
                          <a:effectLst/>
                        </a:rPr>
                        <a:t>Partial hospital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800" dirty="0">
                          <a:effectLst/>
                        </a:rPr>
                        <a:t>1 to 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1253404"/>
                  </a:ext>
                </a:extLst>
              </a:tr>
              <a:tr h="262594">
                <a:tc>
                  <a:txBody>
                    <a:bodyPr/>
                    <a:lstStyle/>
                    <a:p>
                      <a:pPr marL="0" marR="0">
                        <a:lnSpc>
                          <a:spcPct val="107000"/>
                        </a:lnSpc>
                        <a:spcBef>
                          <a:spcPts val="0"/>
                        </a:spcBef>
                        <a:spcAft>
                          <a:spcPts val="800"/>
                        </a:spcAft>
                      </a:pPr>
                      <a:r>
                        <a:rPr lang="en-US" sz="1800" dirty="0">
                          <a:effectLst/>
                        </a:rPr>
                        <a:t>Residential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800" dirty="0">
                          <a:effectLst/>
                        </a:rPr>
                        <a:t>2 to 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72327417"/>
                  </a:ext>
                </a:extLst>
              </a:tr>
              <a:tr h="262594">
                <a:tc>
                  <a:txBody>
                    <a:bodyPr/>
                    <a:lstStyle/>
                    <a:p>
                      <a:pPr marL="0" marR="0">
                        <a:lnSpc>
                          <a:spcPct val="107000"/>
                        </a:lnSpc>
                        <a:spcBef>
                          <a:spcPts val="0"/>
                        </a:spcBef>
                        <a:spcAft>
                          <a:spcPts val="800"/>
                        </a:spcAft>
                      </a:pPr>
                      <a:r>
                        <a:rPr lang="en-US" sz="1800" dirty="0">
                          <a:effectLst/>
                        </a:rPr>
                        <a:t>Inpatient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800" dirty="0">
                          <a:effectLst/>
                        </a:rPr>
                        <a:t>2 to 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50998037"/>
                  </a:ext>
                </a:extLst>
              </a:tr>
            </a:tbl>
          </a:graphicData>
        </a:graphic>
      </p:graphicFrame>
      <p:sp>
        <p:nvSpPr>
          <p:cNvPr id="10" name="Content Placeholder 9">
            <a:extLst>
              <a:ext uri="{FF2B5EF4-FFF2-40B4-BE49-F238E27FC236}">
                <a16:creationId xmlns:a16="http://schemas.microsoft.com/office/drawing/2014/main" id="{7B4D1E3A-50F7-49A3-B664-D360F53438DC}"/>
              </a:ext>
            </a:extLst>
          </p:cNvPr>
          <p:cNvSpPr>
            <a:spLocks noGrp="1"/>
          </p:cNvSpPr>
          <p:nvPr>
            <p:ph sz="quarter" idx="13"/>
          </p:nvPr>
        </p:nvSpPr>
        <p:spPr>
          <a:xfrm>
            <a:off x="457200" y="1148316"/>
            <a:ext cx="8277726" cy="4979768"/>
          </a:xfrm>
        </p:spPr>
        <p:txBody>
          <a:bodyPr>
            <a:normAutofit fontScale="92500"/>
          </a:bodyPr>
          <a:lstStyle/>
          <a:p>
            <a:pPr marL="0" indent="0">
              <a:buNone/>
            </a:pPr>
            <a:r>
              <a:rPr lang="en-US" sz="2400" dirty="0"/>
              <a:t>Typical ranges of </a:t>
            </a:r>
            <a:r>
              <a:rPr lang="en-US" sz="2400" b="1" dirty="0">
                <a:effectLst>
                  <a:glow rad="63500">
                    <a:schemeClr val="accent2">
                      <a:satMod val="175000"/>
                      <a:alpha val="40000"/>
                    </a:schemeClr>
                  </a:glow>
                  <a:innerShdw blurRad="63500" dist="50800" dir="18900000">
                    <a:prstClr val="black">
                      <a:alpha val="50000"/>
                    </a:prstClr>
                  </a:innerShdw>
                </a:effectLst>
              </a:rPr>
              <a:t>weekly weight gain </a:t>
            </a:r>
            <a:r>
              <a:rPr lang="en-US" sz="2400" dirty="0"/>
              <a:t>vary with the treatment setting.</a:t>
            </a:r>
          </a:p>
          <a:p>
            <a:endParaRPr lang="en-US" dirty="0"/>
          </a:p>
          <a:p>
            <a:endParaRPr lang="en-US" dirty="0"/>
          </a:p>
          <a:p>
            <a:endParaRPr lang="en-US" dirty="0"/>
          </a:p>
          <a:p>
            <a:endParaRPr lang="en-US" dirty="0"/>
          </a:p>
          <a:p>
            <a:endParaRPr lang="en-US" dirty="0"/>
          </a:p>
          <a:p>
            <a:endParaRPr lang="en-US" dirty="0"/>
          </a:p>
          <a:p>
            <a:pPr lvl="1">
              <a:buFont typeface="Wingdings" panose="05000000000000000000" pitchFamily="2" charset="2"/>
              <a:buChar char="v"/>
            </a:pPr>
            <a:r>
              <a:rPr lang="en-US" sz="2000" dirty="0"/>
              <a:t>Higher level of care is usually needed if no progress after 6 weeks of treatment (e.g., average weight gain of 0.5-1 </a:t>
            </a:r>
            <a:r>
              <a:rPr lang="en-US" sz="2000" dirty="0" err="1"/>
              <a:t>lb</a:t>
            </a:r>
            <a:r>
              <a:rPr lang="en-US" sz="2000" dirty="0"/>
              <a:t>/week in patients with AN).</a:t>
            </a:r>
          </a:p>
          <a:p>
            <a:pPr>
              <a:buFont typeface="Wingdings" panose="05000000000000000000" pitchFamily="2" charset="2"/>
              <a:buChar char="v"/>
            </a:pPr>
            <a:endParaRPr lang="en-US" dirty="0"/>
          </a:p>
          <a:p>
            <a:pPr lvl="1">
              <a:buFont typeface="Wingdings" panose="05000000000000000000" pitchFamily="2" charset="2"/>
              <a:buChar char="v"/>
            </a:pPr>
            <a:r>
              <a:rPr lang="en-US" sz="2000" dirty="0"/>
              <a:t>Generally, the closer to patient’s target weight before discharge, the less risk of relapse and readmission; also, less risk of relapse likely if patients maintain weight for a period of time before being discharged from inpatient or residential treatment.</a:t>
            </a:r>
          </a:p>
        </p:txBody>
      </p:sp>
    </p:spTree>
    <p:extLst>
      <p:ext uri="{BB962C8B-B14F-4D97-AF65-F5344CB8AC3E}">
        <p14:creationId xmlns:p14="http://schemas.microsoft.com/office/powerpoint/2010/main" val="14159627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9AFF9-E94C-430B-A728-8B7F08124C3B}"/>
              </a:ext>
            </a:extLst>
          </p:cNvPr>
          <p:cNvSpPr>
            <a:spLocks noGrp="1"/>
          </p:cNvSpPr>
          <p:nvPr>
            <p:ph type="title"/>
          </p:nvPr>
        </p:nvSpPr>
        <p:spPr/>
        <p:txBody>
          <a:bodyPr>
            <a:normAutofit fontScale="90000"/>
          </a:bodyPr>
          <a:lstStyle/>
          <a:p>
            <a:r>
              <a:rPr lang="en-US" dirty="0"/>
              <a:t>ANOREXIA NERVOSA: Weight restoration, cont.</a:t>
            </a:r>
          </a:p>
        </p:txBody>
      </p:sp>
      <p:graphicFrame>
        <p:nvGraphicFramePr>
          <p:cNvPr id="12" name="Content Placeholder 11" descr="Text in image says:&#10;Usually start with 1,500 to 2,000 kcal per day, rapidly advance to 3,000 to 4,000 kcal per day divided into meals and snacks and adjust further as needed.&#10;Bullet #1: usual formulas for calculating calorie requirements will typically underestimate caloric needs; patients are hypermetabolic during weight restoration.&#10;Bullet #2: Involve registered dieticians in treatment.&#10;Bullet #3: Increase dietary variety.&#10;Bullet #4: Meal-based nutrition (regularly scheduled and monitored meals and snacks) is preferred over tube feeding.&#10;Bullet #5: Calorie dense liquid supplements can be given in between meals.">
            <a:extLst>
              <a:ext uri="{FF2B5EF4-FFF2-40B4-BE49-F238E27FC236}">
                <a16:creationId xmlns:a16="http://schemas.microsoft.com/office/drawing/2014/main" id="{734D15D0-EE86-53E7-D9E0-B21ABEEAED87}"/>
              </a:ext>
            </a:extLst>
          </p:cNvPr>
          <p:cNvGraphicFramePr>
            <a:graphicFrameLocks noGrp="1"/>
          </p:cNvGraphicFramePr>
          <p:nvPr>
            <p:ph sz="quarter" idx="13"/>
            <p:extLst>
              <p:ext uri="{D42A27DB-BD31-4B8C-83A1-F6EECF244321}">
                <p14:modId xmlns:p14="http://schemas.microsoft.com/office/powerpoint/2010/main" val="1498057661"/>
              </p:ext>
            </p:extLst>
          </p:nvPr>
        </p:nvGraphicFramePr>
        <p:xfrm>
          <a:off x="457200" y="1438382"/>
          <a:ext cx="8008706" cy="43254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731326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9AFFB-E702-4ED3-839E-732CDD3C660C}"/>
              </a:ext>
            </a:extLst>
          </p:cNvPr>
          <p:cNvSpPr>
            <a:spLocks noGrp="1"/>
          </p:cNvSpPr>
          <p:nvPr>
            <p:ph type="title"/>
          </p:nvPr>
        </p:nvSpPr>
        <p:spPr/>
        <p:txBody>
          <a:bodyPr/>
          <a:lstStyle/>
          <a:p>
            <a:r>
              <a:rPr lang="en-US" dirty="0"/>
              <a:t>ANOREXIA NERVOSA: refeeding syndrome</a:t>
            </a:r>
          </a:p>
        </p:txBody>
      </p:sp>
      <p:sp>
        <p:nvSpPr>
          <p:cNvPr id="3" name="Content Placeholder 2">
            <a:extLst>
              <a:ext uri="{FF2B5EF4-FFF2-40B4-BE49-F238E27FC236}">
                <a16:creationId xmlns:a16="http://schemas.microsoft.com/office/drawing/2014/main" id="{5D36D38E-61C0-481D-B9CD-2B021D45D96C}"/>
              </a:ext>
            </a:extLst>
          </p:cNvPr>
          <p:cNvSpPr>
            <a:spLocks noGrp="1"/>
          </p:cNvSpPr>
          <p:nvPr>
            <p:ph sz="quarter" idx="13"/>
          </p:nvPr>
        </p:nvSpPr>
        <p:spPr>
          <a:xfrm>
            <a:off x="457200" y="1361440"/>
            <a:ext cx="8188036" cy="4571999"/>
          </a:xfrm>
        </p:spPr>
        <p:txBody>
          <a:bodyPr>
            <a:normAutofit lnSpcReduction="10000"/>
          </a:bodyPr>
          <a:lstStyle/>
          <a:p>
            <a:pPr marL="0" indent="0">
              <a:buNone/>
            </a:pPr>
            <a:r>
              <a:rPr lang="en-US" sz="2200" dirty="0"/>
              <a:t>With profound malnutrition, be alert to </a:t>
            </a:r>
            <a:r>
              <a:rPr lang="en-US" sz="2200" b="1" dirty="0">
                <a:effectLst>
                  <a:glow rad="63500">
                    <a:schemeClr val="accent2">
                      <a:satMod val="175000"/>
                      <a:alpha val="40000"/>
                    </a:schemeClr>
                  </a:glow>
                  <a:innerShdw blurRad="63500" dist="50800" dir="18900000">
                    <a:prstClr val="black">
                      <a:alpha val="50000"/>
                    </a:prstClr>
                  </a:innerShdw>
                </a:effectLst>
              </a:rPr>
              <a:t>signs of refeeding syndrome</a:t>
            </a:r>
            <a:r>
              <a:rPr lang="en-US" sz="2200" dirty="0"/>
              <a:t>.</a:t>
            </a:r>
          </a:p>
          <a:p>
            <a:r>
              <a:rPr lang="en-US" dirty="0"/>
              <a:t>Hypophosphatemia occurs relatively frequently and is associated with recent rapid weight loss and a low BMI. </a:t>
            </a:r>
          </a:p>
          <a:p>
            <a:r>
              <a:rPr lang="en-US" dirty="0"/>
              <a:t>Additional manifestations of refeeding syndrome are much less common but include rhabdomyolysis, seizure, and ultimately severe edema leading to heart failure. </a:t>
            </a:r>
            <a:r>
              <a:rPr lang="en-US" sz="2200" dirty="0"/>
              <a:t>	</a:t>
            </a:r>
          </a:p>
          <a:p>
            <a:endParaRPr lang="en-US" dirty="0"/>
          </a:p>
          <a:p>
            <a:pPr marL="0" indent="0">
              <a:buNone/>
            </a:pPr>
            <a:r>
              <a:rPr lang="en-US" sz="2200" dirty="0"/>
              <a:t>Refeeding syndrome can be prevented by…</a:t>
            </a:r>
          </a:p>
          <a:p>
            <a:pPr>
              <a:buFont typeface="Wingdings" panose="05000000000000000000" pitchFamily="2" charset="2"/>
              <a:buChar char="Ø"/>
            </a:pPr>
            <a:r>
              <a:rPr lang="en-US" dirty="0"/>
              <a:t>continuing adequate nutrition;</a:t>
            </a:r>
          </a:p>
          <a:p>
            <a:pPr>
              <a:buFont typeface="Wingdings" panose="05000000000000000000" pitchFamily="2" charset="2"/>
              <a:buChar char="Ø"/>
            </a:pPr>
            <a:r>
              <a:rPr lang="en-US" dirty="0"/>
              <a:t>examining the patient for signs of heart failure;</a:t>
            </a:r>
          </a:p>
          <a:p>
            <a:pPr>
              <a:buFont typeface="Wingdings" panose="05000000000000000000" pitchFamily="2" charset="2"/>
              <a:buChar char="Ø"/>
            </a:pPr>
            <a:r>
              <a:rPr lang="en-US" dirty="0"/>
              <a:t>monitoring laboratory test values </a:t>
            </a:r>
            <a:r>
              <a:rPr lang="en-US" sz="2000" dirty="0"/>
              <a:t>(e.g., glucose and electrolytes including magnesium and phosphorous);</a:t>
            </a:r>
            <a:endParaRPr lang="en-US" dirty="0"/>
          </a:p>
          <a:p>
            <a:pPr>
              <a:buFont typeface="Wingdings" panose="05000000000000000000" pitchFamily="2" charset="2"/>
              <a:buChar char="Ø"/>
            </a:pPr>
            <a:r>
              <a:rPr lang="en-US" dirty="0"/>
              <a:t>replacing phosphorous orally when clinically indicated.</a:t>
            </a:r>
          </a:p>
          <a:p>
            <a:endParaRPr lang="en-US" dirty="0"/>
          </a:p>
        </p:txBody>
      </p:sp>
    </p:spTree>
    <p:extLst>
      <p:ext uri="{BB962C8B-B14F-4D97-AF65-F5344CB8AC3E}">
        <p14:creationId xmlns:p14="http://schemas.microsoft.com/office/powerpoint/2010/main" val="35932836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0AB9C-F456-4520-855D-5D576C7915AA}"/>
              </a:ext>
            </a:extLst>
          </p:cNvPr>
          <p:cNvSpPr>
            <a:spLocks noGrp="1"/>
          </p:cNvSpPr>
          <p:nvPr>
            <p:ph type="title"/>
          </p:nvPr>
        </p:nvSpPr>
        <p:spPr/>
        <p:txBody>
          <a:bodyPr>
            <a:normAutofit/>
          </a:bodyPr>
          <a:lstStyle/>
          <a:p>
            <a:r>
              <a:rPr lang="en-US" dirty="0"/>
              <a:t>ANOREXIA NERVOSA: MEDICATIONS</a:t>
            </a:r>
          </a:p>
        </p:txBody>
      </p:sp>
      <p:sp>
        <p:nvSpPr>
          <p:cNvPr id="3" name="TextBox 2">
            <a:extLst>
              <a:ext uri="{FF2B5EF4-FFF2-40B4-BE49-F238E27FC236}">
                <a16:creationId xmlns:a16="http://schemas.microsoft.com/office/drawing/2014/main" id="{874DF86B-EC7D-1231-2461-9F668A00B8B3}"/>
              </a:ext>
            </a:extLst>
          </p:cNvPr>
          <p:cNvSpPr txBox="1"/>
          <p:nvPr/>
        </p:nvSpPr>
        <p:spPr>
          <a:xfrm>
            <a:off x="523982" y="1341292"/>
            <a:ext cx="7983020" cy="769441"/>
          </a:xfrm>
          <a:prstGeom prst="rect">
            <a:avLst/>
          </a:prstGeom>
          <a:noFill/>
        </p:spPr>
        <p:txBody>
          <a:bodyPr wrap="square" rtlCol="0">
            <a:spAutoFit/>
          </a:bodyPr>
          <a:lstStyle/>
          <a:p>
            <a:r>
              <a:rPr lang="en-US" sz="2200" b="1" dirty="0">
                <a:effectLst>
                  <a:glow rad="63500">
                    <a:schemeClr val="accent2">
                      <a:satMod val="175000"/>
                      <a:alpha val="40000"/>
                    </a:schemeClr>
                  </a:glow>
                  <a:innerShdw blurRad="63500" dist="50800" dir="18900000">
                    <a:prstClr val="black">
                      <a:alpha val="50000"/>
                    </a:prstClr>
                  </a:innerShdw>
                </a:effectLst>
              </a:rPr>
              <a:t>Insufficient evidence to make recommendations about use of medications in weight restoration of AN</a:t>
            </a:r>
          </a:p>
        </p:txBody>
      </p:sp>
      <p:graphicFrame>
        <p:nvGraphicFramePr>
          <p:cNvPr id="4" name="Content Placeholder 3" descr="Image contains discussion of medications. First block: Olanzapine. Bullet #1: May be useful in selected patients to assist with weight gain. Bullet #2: Consider potential adverse effects of olanzapine.&#10;Second block: SSRIs or other antidepressants. Bullet #1: Relatively few risks and commonly used in individuals with AN to address co-occurring depression or anxiety disorders. Bullet #2: Available evidence does not suggest an appreciable benefit, either in fostering weight gain in low weight patients or in reducing relapse in those whose weight has been restored.">
            <a:extLst>
              <a:ext uri="{FF2B5EF4-FFF2-40B4-BE49-F238E27FC236}">
                <a16:creationId xmlns:a16="http://schemas.microsoft.com/office/drawing/2014/main" id="{D0F7A148-A830-B4BD-DCEC-6B8934BF4BA5}"/>
              </a:ext>
            </a:extLst>
          </p:cNvPr>
          <p:cNvGraphicFramePr>
            <a:graphicFrameLocks noGrp="1"/>
          </p:cNvGraphicFramePr>
          <p:nvPr>
            <p:ph sz="quarter" idx="13"/>
            <p:extLst>
              <p:ext uri="{D42A27DB-BD31-4B8C-83A1-F6EECF244321}">
                <p14:modId xmlns:p14="http://schemas.microsoft.com/office/powerpoint/2010/main" val="2247918214"/>
              </p:ext>
            </p:extLst>
          </p:nvPr>
        </p:nvGraphicFramePr>
        <p:xfrm>
          <a:off x="457200" y="2301411"/>
          <a:ext cx="8214189" cy="3714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36040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10B4E-638E-4907-BE00-C7A93024FC5C}"/>
              </a:ext>
            </a:extLst>
          </p:cNvPr>
          <p:cNvSpPr>
            <a:spLocks noGrp="1"/>
          </p:cNvSpPr>
          <p:nvPr>
            <p:ph type="title"/>
          </p:nvPr>
        </p:nvSpPr>
        <p:spPr/>
        <p:txBody>
          <a:bodyPr>
            <a:normAutofit fontScale="90000"/>
          </a:bodyPr>
          <a:lstStyle/>
          <a:p>
            <a:r>
              <a:rPr lang="en-US" dirty="0"/>
              <a:t>EATING DISORDERS: SCREENING Questionnaire</a:t>
            </a:r>
          </a:p>
        </p:txBody>
      </p:sp>
      <p:graphicFrame>
        <p:nvGraphicFramePr>
          <p:cNvPr id="4" name="Content Placeholder 3" descr="The images include boxes related to screening questionnaires and examples. First row: Basic questions to integrate into the interview. Examples. Have you or others worried about your weight or shape or about what or how you eat? Has your weight or shape ever affected how you feel about yourself?&#10;&#10;Second row is about the SCOFF Questionnaire. The questions for the SCOFF are. Do you make yourself Sick because you feel uncomfortably full? Do you worry you have lost Control over how much you eat? Have you recently lost more than 14 pounds or 1 stone in a 3 month period? Do you believe yourself to be Fat when others says you are too thin? Would you say that Food dominates your life?">
            <a:extLst>
              <a:ext uri="{FF2B5EF4-FFF2-40B4-BE49-F238E27FC236}">
                <a16:creationId xmlns:a16="http://schemas.microsoft.com/office/drawing/2014/main" id="{8EDB91FD-9A93-9783-97A8-25DB5B0FE6EA}"/>
              </a:ext>
            </a:extLst>
          </p:cNvPr>
          <p:cNvGraphicFramePr>
            <a:graphicFrameLocks noGrp="1"/>
          </p:cNvGraphicFramePr>
          <p:nvPr>
            <p:ph sz="quarter" idx="13"/>
            <p:extLst>
              <p:ext uri="{D42A27DB-BD31-4B8C-83A1-F6EECF244321}">
                <p14:modId xmlns:p14="http://schemas.microsoft.com/office/powerpoint/2010/main" val="1599526402"/>
              </p:ext>
            </p:extLst>
          </p:nvPr>
        </p:nvGraphicFramePr>
        <p:xfrm>
          <a:off x="369870" y="1097246"/>
          <a:ext cx="8414534" cy="47696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Group 6" descr="The final box on this slide suggests that for the SCOFF questionnaire, in order to assess for binge-eating disorder, add the following question: During the last 3 months, did you have any episodes of excessive overeating (i.e., eating significantly more than what most people would eat in a similar period of time)?">
            <a:extLst>
              <a:ext uri="{FF2B5EF4-FFF2-40B4-BE49-F238E27FC236}">
                <a16:creationId xmlns:a16="http://schemas.microsoft.com/office/drawing/2014/main" id="{1E6E48B3-F47D-0A7A-60C0-CD05C57B61D7}"/>
              </a:ext>
            </a:extLst>
          </p:cNvPr>
          <p:cNvGrpSpPr/>
          <p:nvPr/>
        </p:nvGrpSpPr>
        <p:grpSpPr>
          <a:xfrm>
            <a:off x="2179793" y="4889333"/>
            <a:ext cx="6643800" cy="1267613"/>
            <a:chOff x="3045289" y="333969"/>
            <a:chExt cx="6643800" cy="1267613"/>
          </a:xfrm>
        </p:grpSpPr>
        <p:sp>
          <p:nvSpPr>
            <p:cNvPr id="8" name="Rectangle: Top Corners Rounded 7">
              <a:extLst>
                <a:ext uri="{FF2B5EF4-FFF2-40B4-BE49-F238E27FC236}">
                  <a16:creationId xmlns:a16="http://schemas.microsoft.com/office/drawing/2014/main" id="{1994DD8D-4058-C496-A8CD-62FDDAC808CD}"/>
                </a:ext>
              </a:extLst>
            </p:cNvPr>
            <p:cNvSpPr/>
            <p:nvPr/>
          </p:nvSpPr>
          <p:spPr>
            <a:xfrm rot="5400000">
              <a:off x="5777244" y="-2397986"/>
              <a:ext cx="1179890" cy="6643800"/>
            </a:xfrm>
            <a:prstGeom prst="round2SameRect">
              <a:avLst/>
            </a:prstGeom>
            <a:solidFill>
              <a:schemeClr val="tx1">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9" name="Rectangle: Top Corners Rounded 4">
              <a:extLst>
                <a:ext uri="{FF2B5EF4-FFF2-40B4-BE49-F238E27FC236}">
                  <a16:creationId xmlns:a16="http://schemas.microsoft.com/office/drawing/2014/main" id="{FB8F8AFE-A0E2-5BCB-E7AF-6CDBD5A664B7}"/>
                </a:ext>
              </a:extLst>
            </p:cNvPr>
            <p:cNvSpPr txBox="1"/>
            <p:nvPr/>
          </p:nvSpPr>
          <p:spPr>
            <a:xfrm>
              <a:off x="3074087" y="536886"/>
              <a:ext cx="6586203" cy="106469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Font typeface="Wingdings" panose="05000000000000000000" pitchFamily="2" charset="2"/>
                <a:buChar char="q"/>
              </a:pPr>
              <a:r>
                <a:rPr lang="en-US" sz="1700" dirty="0"/>
                <a:t> To assess </a:t>
              </a:r>
              <a:r>
                <a:rPr lang="en-US" sz="1700"/>
                <a:t>for binge-eating </a:t>
              </a:r>
              <a:r>
                <a:rPr lang="en-US" sz="1700" dirty="0"/>
                <a:t>disorder, add: During the last 3 months, did you have any episodes of excessive overeating (i.e., eating significantly more than what most people would eat in a similar period of time)?</a:t>
              </a:r>
            </a:p>
            <a:p>
              <a:pPr marL="171450" lvl="1" indent="-171450" algn="l" defTabSz="800100">
                <a:lnSpc>
                  <a:spcPct val="90000"/>
                </a:lnSpc>
                <a:spcBef>
                  <a:spcPct val="0"/>
                </a:spcBef>
                <a:spcAft>
                  <a:spcPct val="15000"/>
                </a:spcAft>
                <a:buFont typeface="Wingdings" panose="05000000000000000000" pitchFamily="2" charset="2"/>
                <a:buChar char="q"/>
              </a:pPr>
              <a:endParaRPr lang="en-US" sz="1800" kern="1200" dirty="0"/>
            </a:p>
          </p:txBody>
        </p:sp>
      </p:grpSp>
    </p:spTree>
    <p:extLst>
      <p:ext uri="{BB962C8B-B14F-4D97-AF65-F5344CB8AC3E}">
        <p14:creationId xmlns:p14="http://schemas.microsoft.com/office/powerpoint/2010/main" val="24779365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0AB9C-F456-4520-855D-5D576C7915AA}"/>
              </a:ext>
            </a:extLst>
          </p:cNvPr>
          <p:cNvSpPr>
            <a:spLocks noGrp="1"/>
          </p:cNvSpPr>
          <p:nvPr>
            <p:ph type="title"/>
          </p:nvPr>
        </p:nvSpPr>
        <p:spPr/>
        <p:txBody>
          <a:bodyPr>
            <a:normAutofit/>
          </a:bodyPr>
          <a:lstStyle/>
          <a:p>
            <a:r>
              <a:rPr lang="en-US" dirty="0"/>
              <a:t>ANOREXIA NERVOSA: MEDICATIONS, cont.</a:t>
            </a:r>
          </a:p>
        </p:txBody>
      </p:sp>
      <p:graphicFrame>
        <p:nvGraphicFramePr>
          <p:cNvPr id="4" name="Content Placeholder 3" descr="Image contains continuing discussion of medications. First block: Bupropion. Bullet #1: Problematic for use in individuals with purging behaviors (e.g., laxative use, self-induced vomiting), given the increased risk of seizures observed in early clinical trials of high-dose immediate release bupropion. Purging may be surreptitious in AN.&#10;Second block: Other meds. Bullet #1: E.g., citalopram, quetiapine, transdermal estradiol, human growth hormone, cisapride. Bullet #2: Small studies with a high risk of bias or no substantial benefits.&#10;Third block: Estrogens or bisphosphonates for bone health. Bullet #1: Not routinely recommended, even in patients with more than 6 months of amenorrhea.">
            <a:extLst>
              <a:ext uri="{FF2B5EF4-FFF2-40B4-BE49-F238E27FC236}">
                <a16:creationId xmlns:a16="http://schemas.microsoft.com/office/drawing/2014/main" id="{D0F7A148-A830-B4BD-DCEC-6B8934BF4BA5}"/>
              </a:ext>
            </a:extLst>
          </p:cNvPr>
          <p:cNvGraphicFramePr>
            <a:graphicFrameLocks noGrp="1"/>
          </p:cNvGraphicFramePr>
          <p:nvPr>
            <p:ph sz="quarter" idx="13"/>
            <p:extLst>
              <p:ext uri="{D42A27DB-BD31-4B8C-83A1-F6EECF244321}">
                <p14:modId xmlns:p14="http://schemas.microsoft.com/office/powerpoint/2010/main" val="70579054"/>
              </p:ext>
            </p:extLst>
          </p:nvPr>
        </p:nvGraphicFramePr>
        <p:xfrm>
          <a:off x="457200" y="1181529"/>
          <a:ext cx="8481317" cy="48348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67243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C94E7-9730-401F-A21F-CBA3F2EA4BF2}"/>
              </a:ext>
            </a:extLst>
          </p:cNvPr>
          <p:cNvSpPr>
            <a:spLocks noGrp="1"/>
          </p:cNvSpPr>
          <p:nvPr>
            <p:ph type="title"/>
          </p:nvPr>
        </p:nvSpPr>
        <p:spPr/>
        <p:txBody>
          <a:bodyPr>
            <a:normAutofit fontScale="90000"/>
          </a:bodyPr>
          <a:lstStyle/>
          <a:p>
            <a:r>
              <a:rPr lang="en-US" dirty="0"/>
              <a:t>ANOREXIA NERVOSA: Psychotherapy in Adults </a:t>
            </a:r>
          </a:p>
        </p:txBody>
      </p:sp>
      <p:sp>
        <p:nvSpPr>
          <p:cNvPr id="3" name="Content Placeholder 2">
            <a:extLst>
              <a:ext uri="{FF2B5EF4-FFF2-40B4-BE49-F238E27FC236}">
                <a16:creationId xmlns:a16="http://schemas.microsoft.com/office/drawing/2014/main" id="{238C672D-70E4-4E7F-8743-EE887CDB8606}"/>
              </a:ext>
            </a:extLst>
          </p:cNvPr>
          <p:cNvSpPr>
            <a:spLocks noGrp="1"/>
          </p:cNvSpPr>
          <p:nvPr>
            <p:ph sz="quarter" idx="13"/>
          </p:nvPr>
        </p:nvSpPr>
        <p:spPr/>
        <p:txBody>
          <a:bodyPr>
            <a:normAutofit lnSpcReduction="10000"/>
          </a:bodyPr>
          <a:lstStyle/>
          <a:p>
            <a:pPr marL="0" indent="0">
              <a:buNone/>
            </a:pPr>
            <a:r>
              <a:rPr lang="en-US" sz="2400" b="1" dirty="0">
                <a:effectLst>
                  <a:outerShdw blurRad="38100" dist="38100" dir="2700000" algn="tl">
                    <a:srgbClr val="000000">
                      <a:alpha val="43137"/>
                    </a:srgbClr>
                  </a:outerShdw>
                </a:effectLst>
              </a:rPr>
              <a:t>Statement 11 - APA recommends (1B) that adults with anorexia nervosa be treated with an eating disorder-focused psychotherapy, which should include normalizing eating and weight control behaviors, restoring weight, and addressing psychological aspects of the disorder (e.g., fear of weight gain, body image disturbance).</a:t>
            </a:r>
          </a:p>
          <a:p>
            <a:pPr marL="0" indent="0">
              <a:buNone/>
            </a:pPr>
            <a:endParaRPr lang="en-US" b="1" dirty="0"/>
          </a:p>
          <a:p>
            <a:pPr marL="0" indent="0">
              <a:buNone/>
            </a:pPr>
            <a:r>
              <a:rPr lang="en-US" sz="2000" dirty="0"/>
              <a:t>Rationale:</a:t>
            </a:r>
          </a:p>
          <a:p>
            <a:r>
              <a:rPr lang="en-US" dirty="0"/>
              <a:t>Support from the expert opinion survey and from a network meta-analysis (NMA) of studies of psychotherapies in AN</a:t>
            </a:r>
          </a:p>
          <a:p>
            <a:r>
              <a:rPr lang="en-US" dirty="0"/>
              <a:t>Use of psychotherapy can improve weight-related outcomes including change in BMI, change in weight, or the percent ideal body weight (%IBW) attained.</a:t>
            </a:r>
          </a:p>
        </p:txBody>
      </p:sp>
    </p:spTree>
    <p:extLst>
      <p:ext uri="{BB962C8B-B14F-4D97-AF65-F5344CB8AC3E}">
        <p14:creationId xmlns:p14="http://schemas.microsoft.com/office/powerpoint/2010/main" val="39005569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305F8-3FB1-407D-AAFB-0C5A346A7FAD}"/>
              </a:ext>
            </a:extLst>
          </p:cNvPr>
          <p:cNvSpPr>
            <a:spLocks noGrp="1"/>
          </p:cNvSpPr>
          <p:nvPr>
            <p:ph type="title"/>
          </p:nvPr>
        </p:nvSpPr>
        <p:spPr/>
        <p:txBody>
          <a:bodyPr>
            <a:normAutofit fontScale="90000"/>
          </a:bodyPr>
          <a:lstStyle/>
          <a:p>
            <a:r>
              <a:rPr lang="en-US" dirty="0"/>
              <a:t>ANOREXIA NERVOSA: </a:t>
            </a:r>
            <a:r>
              <a:rPr lang="en-US"/>
              <a:t>network META-ANALYSIS DIAGRAM For PSYCHOTHERAPIES</a:t>
            </a:r>
            <a:endParaRPr lang="en-US" dirty="0"/>
          </a:p>
        </p:txBody>
      </p:sp>
      <p:sp>
        <p:nvSpPr>
          <p:cNvPr id="3" name="Content Placeholder 2">
            <a:extLst>
              <a:ext uri="{FF2B5EF4-FFF2-40B4-BE49-F238E27FC236}">
                <a16:creationId xmlns:a16="http://schemas.microsoft.com/office/drawing/2014/main" id="{B8523F59-AA8A-4B77-BCF7-7984274FC2CA}"/>
              </a:ext>
            </a:extLst>
          </p:cNvPr>
          <p:cNvSpPr>
            <a:spLocks noGrp="1"/>
          </p:cNvSpPr>
          <p:nvPr>
            <p:ph sz="quarter" idx="13"/>
          </p:nvPr>
        </p:nvSpPr>
        <p:spPr>
          <a:xfrm>
            <a:off x="457200" y="1119884"/>
            <a:ext cx="7815262" cy="4813556"/>
          </a:xfrm>
        </p:spPr>
        <p:txBody>
          <a:bodyPr/>
          <a:lstStyle/>
          <a:p>
            <a:pPr marL="0" indent="0" algn="ctr">
              <a:buNone/>
            </a:pPr>
            <a:endParaRPr lang="en-US" dirty="0"/>
          </a:p>
        </p:txBody>
      </p:sp>
      <p:pic>
        <p:nvPicPr>
          <p:cNvPr id="6" name="Picture 5" descr="Figure shows a network meta-analysis of psychotherapy treatments for anorexia nervosa. Nodes representing treatments connect to other nodes with direct comparisons. Line width represents the number of studies in that specific comparison.">
            <a:extLst>
              <a:ext uri="{FF2B5EF4-FFF2-40B4-BE49-F238E27FC236}">
                <a16:creationId xmlns:a16="http://schemas.microsoft.com/office/drawing/2014/main" id="{8CD5F9EE-E11E-ECC7-D6AC-0C5EFAA887BD}"/>
              </a:ext>
            </a:extLst>
          </p:cNvPr>
          <p:cNvPicPr>
            <a:picLocks noChangeAspect="1"/>
          </p:cNvPicPr>
          <p:nvPr/>
        </p:nvPicPr>
        <p:blipFill>
          <a:blip r:embed="rId3"/>
          <a:stretch>
            <a:fillRect/>
          </a:stretch>
        </p:blipFill>
        <p:spPr>
          <a:xfrm>
            <a:off x="1646861" y="1119884"/>
            <a:ext cx="5435940" cy="4813555"/>
          </a:xfrm>
          <a:prstGeom prst="rect">
            <a:avLst/>
          </a:prstGeom>
        </p:spPr>
      </p:pic>
    </p:spTree>
    <p:extLst>
      <p:ext uri="{BB962C8B-B14F-4D97-AF65-F5344CB8AC3E}">
        <p14:creationId xmlns:p14="http://schemas.microsoft.com/office/powerpoint/2010/main" val="29928232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4B697-F61C-4F80-90CB-3DE8EADD5F34}"/>
              </a:ext>
            </a:extLst>
          </p:cNvPr>
          <p:cNvSpPr>
            <a:spLocks noGrp="1"/>
          </p:cNvSpPr>
          <p:nvPr>
            <p:ph type="title"/>
          </p:nvPr>
        </p:nvSpPr>
        <p:spPr/>
        <p:txBody>
          <a:bodyPr>
            <a:normAutofit fontScale="90000"/>
          </a:bodyPr>
          <a:lstStyle/>
          <a:p>
            <a:r>
              <a:rPr lang="en-US" dirty="0"/>
              <a:t>ANOREXIA NERVOSA: </a:t>
            </a:r>
            <a:r>
              <a:rPr lang="en-US" dirty="0" err="1"/>
              <a:t>nma</a:t>
            </a:r>
            <a:r>
              <a:rPr lang="en-US" dirty="0"/>
              <a:t> feasibility and characteristics OF PSYCHOTHERAPY STUDIES</a:t>
            </a:r>
          </a:p>
        </p:txBody>
      </p:sp>
      <p:graphicFrame>
        <p:nvGraphicFramePr>
          <p:cNvPr id="4" name="Content Placeholder 3" descr="Table summarizes the network meta-analysis anorexia nervosa interventions, studies, trials per direct comparison, subjects per comparison, and total subjects in the network. Information is organized by outcome.">
            <a:extLst>
              <a:ext uri="{FF2B5EF4-FFF2-40B4-BE49-F238E27FC236}">
                <a16:creationId xmlns:a16="http://schemas.microsoft.com/office/drawing/2014/main" id="{05839E6A-C68A-4AFF-B3A3-CD7390D369EE}"/>
              </a:ext>
            </a:extLst>
          </p:cNvPr>
          <p:cNvGraphicFramePr>
            <a:graphicFrameLocks noGrp="1"/>
          </p:cNvGraphicFramePr>
          <p:nvPr>
            <p:ph sz="quarter" idx="13"/>
            <p:extLst>
              <p:ext uri="{D42A27DB-BD31-4B8C-83A1-F6EECF244321}">
                <p14:modId xmlns:p14="http://schemas.microsoft.com/office/powerpoint/2010/main" val="3220722448"/>
              </p:ext>
            </p:extLst>
          </p:nvPr>
        </p:nvGraphicFramePr>
        <p:xfrm>
          <a:off x="360947" y="1097380"/>
          <a:ext cx="8422105" cy="4963160"/>
        </p:xfrm>
        <a:graphic>
          <a:graphicData uri="http://schemas.openxmlformats.org/drawingml/2006/table">
            <a:tbl>
              <a:tblPr firstRow="1" firstCol="1" bandRow="1">
                <a:tableStyleId>{5C22544A-7EE6-4342-B048-85BDC9FD1C3A}</a:tableStyleId>
              </a:tblPr>
              <a:tblGrid>
                <a:gridCol w="2967790">
                  <a:extLst>
                    <a:ext uri="{9D8B030D-6E8A-4147-A177-3AD203B41FA5}">
                      <a16:colId xmlns:a16="http://schemas.microsoft.com/office/drawing/2014/main" val="515435974"/>
                    </a:ext>
                  </a:extLst>
                </a:gridCol>
                <a:gridCol w="1155032">
                  <a:extLst>
                    <a:ext uri="{9D8B030D-6E8A-4147-A177-3AD203B41FA5}">
                      <a16:colId xmlns:a16="http://schemas.microsoft.com/office/drawing/2014/main" val="2224328970"/>
                    </a:ext>
                  </a:extLst>
                </a:gridCol>
                <a:gridCol w="842211">
                  <a:extLst>
                    <a:ext uri="{9D8B030D-6E8A-4147-A177-3AD203B41FA5}">
                      <a16:colId xmlns:a16="http://schemas.microsoft.com/office/drawing/2014/main" val="2039216637"/>
                    </a:ext>
                  </a:extLst>
                </a:gridCol>
                <a:gridCol w="1660357">
                  <a:extLst>
                    <a:ext uri="{9D8B030D-6E8A-4147-A177-3AD203B41FA5}">
                      <a16:colId xmlns:a16="http://schemas.microsoft.com/office/drawing/2014/main" val="293633965"/>
                    </a:ext>
                  </a:extLst>
                </a:gridCol>
                <a:gridCol w="1042737">
                  <a:extLst>
                    <a:ext uri="{9D8B030D-6E8A-4147-A177-3AD203B41FA5}">
                      <a16:colId xmlns:a16="http://schemas.microsoft.com/office/drawing/2014/main" val="2323873570"/>
                    </a:ext>
                  </a:extLst>
                </a:gridCol>
                <a:gridCol w="753978">
                  <a:extLst>
                    <a:ext uri="{9D8B030D-6E8A-4147-A177-3AD203B41FA5}">
                      <a16:colId xmlns:a16="http://schemas.microsoft.com/office/drawing/2014/main" val="1648104218"/>
                    </a:ext>
                  </a:extLst>
                </a:gridCol>
              </a:tblGrid>
              <a:tr h="508000">
                <a:tc>
                  <a:txBody>
                    <a:bodyPr/>
                    <a:lstStyle/>
                    <a:p>
                      <a:pPr marL="0" marR="0">
                        <a:spcBef>
                          <a:spcPts val="0"/>
                        </a:spcBef>
                        <a:spcAft>
                          <a:spcPts val="0"/>
                        </a:spcAft>
                      </a:pPr>
                      <a:r>
                        <a:rPr lang="en-US" sz="1400">
                          <a:effectLst/>
                        </a:rPr>
                        <a:t>Outcome</a:t>
                      </a:r>
                      <a:endParaRPr lang="en-US" sz="1400">
                        <a:effectLst/>
                        <a:latin typeface="Calibri" panose="020F0502020204030204" pitchFamily="34" charset="0"/>
                        <a:ea typeface="DengXian" panose="02010600030101010101" pitchFamily="2" charset="-122"/>
                        <a:cs typeface="Arial" panose="020B0604020202020204" pitchFamily="34" charset="0"/>
                      </a:endParaRPr>
                    </a:p>
                  </a:txBody>
                  <a:tcPr marL="47625" marR="47625" marT="0" marB="0"/>
                </a:tc>
                <a:tc>
                  <a:txBody>
                    <a:bodyPr/>
                    <a:lstStyle/>
                    <a:p>
                      <a:pPr marL="0" marR="0" algn="ctr">
                        <a:spcBef>
                          <a:spcPts val="0"/>
                        </a:spcBef>
                        <a:spcAft>
                          <a:spcPts val="0"/>
                        </a:spcAft>
                      </a:pPr>
                      <a:r>
                        <a:rPr lang="en-US" sz="1400" dirty="0">
                          <a:effectLst/>
                        </a:rPr>
                        <a:t>Interventions: Total (NMA)</a:t>
                      </a:r>
                      <a:endParaRPr lang="en-US" sz="1400" dirty="0">
                        <a:effectLst/>
                        <a:latin typeface="Calibri" panose="020F0502020204030204" pitchFamily="34" charset="0"/>
                        <a:ea typeface="DengXian" panose="02010600030101010101" pitchFamily="2" charset="-122"/>
                        <a:cs typeface="Arial" panose="020B0604020202020204" pitchFamily="34" charset="0"/>
                      </a:endParaRPr>
                    </a:p>
                  </a:txBody>
                  <a:tcPr marL="47625" marR="47625" marT="0" marB="0"/>
                </a:tc>
                <a:tc>
                  <a:txBody>
                    <a:bodyPr/>
                    <a:lstStyle/>
                    <a:p>
                      <a:pPr marL="0" marR="0" algn="ctr">
                        <a:spcBef>
                          <a:spcPts val="0"/>
                        </a:spcBef>
                        <a:spcAft>
                          <a:spcPts val="0"/>
                        </a:spcAft>
                      </a:pPr>
                      <a:r>
                        <a:rPr lang="en-US" sz="1400">
                          <a:effectLst/>
                        </a:rPr>
                        <a:t>Studies: Total (NMA)</a:t>
                      </a:r>
                      <a:endParaRPr lang="en-US" sz="1400">
                        <a:effectLst/>
                        <a:latin typeface="Calibri" panose="020F0502020204030204" pitchFamily="34" charset="0"/>
                        <a:ea typeface="DengXian" panose="02010600030101010101" pitchFamily="2" charset="-122"/>
                        <a:cs typeface="Arial" panose="020B0604020202020204" pitchFamily="34" charset="0"/>
                      </a:endParaRPr>
                    </a:p>
                  </a:txBody>
                  <a:tcPr marL="47625" marR="47625" marT="0" marB="0"/>
                </a:tc>
                <a:tc>
                  <a:txBody>
                    <a:bodyPr/>
                    <a:lstStyle/>
                    <a:p>
                      <a:pPr marL="0" marR="0" algn="ctr">
                        <a:spcBef>
                          <a:spcPts val="0"/>
                        </a:spcBef>
                        <a:spcAft>
                          <a:spcPts val="0"/>
                        </a:spcAft>
                      </a:pPr>
                      <a:r>
                        <a:rPr lang="en-US" sz="1400" dirty="0">
                          <a:effectLst/>
                        </a:rPr>
                        <a:t>Trials per direct comparison</a:t>
                      </a:r>
                      <a:endParaRPr lang="en-US" sz="1400" dirty="0">
                        <a:effectLst/>
                        <a:latin typeface="Calibri" panose="020F0502020204030204" pitchFamily="34" charset="0"/>
                        <a:ea typeface="DengXian" panose="02010600030101010101" pitchFamily="2" charset="-122"/>
                        <a:cs typeface="Arial" panose="020B0604020202020204" pitchFamily="34" charset="0"/>
                      </a:endParaRPr>
                    </a:p>
                  </a:txBody>
                  <a:tcPr marL="47625" marR="47625" marT="0" marB="0"/>
                </a:tc>
                <a:tc>
                  <a:txBody>
                    <a:bodyPr/>
                    <a:lstStyle/>
                    <a:p>
                      <a:pPr marL="0" marR="0" algn="ctr">
                        <a:spcBef>
                          <a:spcPts val="0"/>
                        </a:spcBef>
                        <a:spcAft>
                          <a:spcPts val="0"/>
                        </a:spcAft>
                      </a:pPr>
                      <a:r>
                        <a:rPr lang="en-US" sz="1400">
                          <a:effectLst/>
                        </a:rPr>
                        <a:t>Subjects per comparison</a:t>
                      </a:r>
                      <a:endParaRPr lang="en-US" sz="1400">
                        <a:effectLst/>
                        <a:latin typeface="Calibri" panose="020F0502020204030204" pitchFamily="34" charset="0"/>
                        <a:ea typeface="DengXian" panose="02010600030101010101" pitchFamily="2" charset="-122"/>
                        <a:cs typeface="Arial" panose="020B0604020202020204" pitchFamily="34" charset="0"/>
                      </a:endParaRPr>
                    </a:p>
                  </a:txBody>
                  <a:tcPr marL="47625" marR="47625" marT="0" marB="0"/>
                </a:tc>
                <a:tc>
                  <a:txBody>
                    <a:bodyPr/>
                    <a:lstStyle/>
                    <a:p>
                      <a:pPr marL="0" marR="0" algn="ctr">
                        <a:spcBef>
                          <a:spcPts val="0"/>
                        </a:spcBef>
                        <a:spcAft>
                          <a:spcPts val="0"/>
                        </a:spcAft>
                      </a:pPr>
                      <a:r>
                        <a:rPr lang="en-US" sz="1400">
                          <a:effectLst/>
                        </a:rPr>
                        <a:t>Total Subjects in NMA</a:t>
                      </a:r>
                      <a:endParaRPr lang="en-US" sz="1400">
                        <a:effectLst/>
                        <a:latin typeface="Calibri" panose="020F0502020204030204" pitchFamily="34" charset="0"/>
                        <a:ea typeface="DengXian" panose="02010600030101010101" pitchFamily="2" charset="-122"/>
                        <a:cs typeface="Arial" panose="020B0604020202020204" pitchFamily="34" charset="0"/>
                      </a:endParaRPr>
                    </a:p>
                  </a:txBody>
                  <a:tcPr marL="47625" marR="47625" marT="0" marB="0"/>
                </a:tc>
                <a:extLst>
                  <a:ext uri="{0D108BD9-81ED-4DB2-BD59-A6C34878D82A}">
                    <a16:rowId xmlns:a16="http://schemas.microsoft.com/office/drawing/2014/main" val="2804756813"/>
                  </a:ext>
                </a:extLst>
              </a:tr>
              <a:tr h="508000">
                <a:tc>
                  <a:txBody>
                    <a:bodyPr/>
                    <a:lstStyle/>
                    <a:p>
                      <a:pPr marL="0" marR="0">
                        <a:spcBef>
                          <a:spcPts val="0"/>
                        </a:spcBef>
                        <a:spcAft>
                          <a:spcPts val="0"/>
                        </a:spcAft>
                      </a:pPr>
                      <a:r>
                        <a:rPr lang="en-US" sz="1400">
                          <a:effectLst/>
                        </a:rPr>
                        <a:t>BMI change from baseline</a:t>
                      </a:r>
                      <a:endParaRPr lang="en-US" sz="1400">
                        <a:effectLst/>
                        <a:latin typeface="Calibri" panose="020F0502020204030204" pitchFamily="34" charset="0"/>
                        <a:ea typeface="DengXian" panose="02010600030101010101" pitchFamily="2" charset="-122"/>
                        <a:cs typeface="Arial" panose="020B0604020202020204" pitchFamily="34" charset="0"/>
                      </a:endParaRPr>
                    </a:p>
                  </a:txBody>
                  <a:tcPr marL="47625" marR="47625" marT="0" marB="0"/>
                </a:tc>
                <a:tc>
                  <a:txBody>
                    <a:bodyPr/>
                    <a:lstStyle/>
                    <a:p>
                      <a:pPr marL="0" marR="0" algn="ctr">
                        <a:spcBef>
                          <a:spcPts val="0"/>
                        </a:spcBef>
                        <a:spcAft>
                          <a:spcPts val="0"/>
                        </a:spcAft>
                      </a:pPr>
                      <a:r>
                        <a:rPr lang="en-US" sz="1400">
                          <a:effectLst/>
                        </a:rPr>
                        <a:t>12</a:t>
                      </a:r>
                      <a:endParaRPr lang="en-US" sz="1400">
                        <a:effectLst/>
                        <a:latin typeface="Calibri" panose="020F0502020204030204" pitchFamily="34" charset="0"/>
                        <a:ea typeface="DengXian" panose="02010600030101010101" pitchFamily="2" charset="-122"/>
                        <a:cs typeface="Arial" panose="020B0604020202020204" pitchFamily="34" charset="0"/>
                      </a:endParaRPr>
                    </a:p>
                  </a:txBody>
                  <a:tcPr marL="47625" marR="47625" marT="0" marB="0"/>
                </a:tc>
                <a:tc>
                  <a:txBody>
                    <a:bodyPr/>
                    <a:lstStyle/>
                    <a:p>
                      <a:pPr marL="0" marR="0" algn="ctr">
                        <a:spcBef>
                          <a:spcPts val="0"/>
                        </a:spcBef>
                        <a:spcAft>
                          <a:spcPts val="0"/>
                        </a:spcAft>
                      </a:pPr>
                      <a:r>
                        <a:rPr lang="en-US" sz="1400">
                          <a:effectLst/>
                        </a:rPr>
                        <a:t>17</a:t>
                      </a:r>
                      <a:endParaRPr lang="en-US" sz="1400">
                        <a:effectLst/>
                        <a:latin typeface="Calibri" panose="020F0502020204030204" pitchFamily="34" charset="0"/>
                        <a:ea typeface="DengXian" panose="02010600030101010101" pitchFamily="2" charset="-122"/>
                        <a:cs typeface="Arial" panose="020B0604020202020204" pitchFamily="34" charset="0"/>
                      </a:endParaRPr>
                    </a:p>
                  </a:txBody>
                  <a:tcPr marL="47625" marR="47625" marT="0" marB="0"/>
                </a:tc>
                <a:tc>
                  <a:txBody>
                    <a:bodyPr/>
                    <a:lstStyle/>
                    <a:p>
                      <a:pPr marL="0" marR="0" algn="ctr">
                        <a:spcBef>
                          <a:spcPts val="0"/>
                        </a:spcBef>
                        <a:spcAft>
                          <a:spcPts val="0"/>
                        </a:spcAft>
                      </a:pPr>
                      <a:r>
                        <a:rPr lang="en-US" sz="1400" dirty="0">
                          <a:effectLst/>
                        </a:rPr>
                        <a:t>1, except 3 for MANTRA vs. SSCM</a:t>
                      </a:r>
                      <a:endParaRPr lang="en-US" sz="1400" dirty="0">
                        <a:effectLst/>
                        <a:latin typeface="Calibri" panose="020F0502020204030204" pitchFamily="34" charset="0"/>
                        <a:ea typeface="DengXian" panose="02010600030101010101" pitchFamily="2" charset="-122"/>
                        <a:cs typeface="Arial" panose="020B0604020202020204" pitchFamily="34" charset="0"/>
                      </a:endParaRPr>
                    </a:p>
                  </a:txBody>
                  <a:tcPr marL="47625" marR="47625" marT="0" marB="0"/>
                </a:tc>
                <a:tc>
                  <a:txBody>
                    <a:bodyPr/>
                    <a:lstStyle/>
                    <a:p>
                      <a:pPr marL="0" marR="0" algn="ctr">
                        <a:spcBef>
                          <a:spcPts val="0"/>
                        </a:spcBef>
                        <a:spcAft>
                          <a:spcPts val="0"/>
                        </a:spcAft>
                      </a:pPr>
                      <a:r>
                        <a:rPr lang="en-US" sz="1400">
                          <a:effectLst/>
                        </a:rPr>
                        <a:t>12-134</a:t>
                      </a:r>
                      <a:endParaRPr lang="en-US" sz="1400">
                        <a:effectLst/>
                        <a:latin typeface="Calibri" panose="020F0502020204030204" pitchFamily="34" charset="0"/>
                        <a:ea typeface="DengXian" panose="02010600030101010101" pitchFamily="2" charset="-122"/>
                        <a:cs typeface="Arial" panose="020B0604020202020204" pitchFamily="34" charset="0"/>
                      </a:endParaRPr>
                    </a:p>
                  </a:txBody>
                  <a:tcPr marL="47625" marR="47625" marT="0" marB="0"/>
                </a:tc>
                <a:tc>
                  <a:txBody>
                    <a:bodyPr/>
                    <a:lstStyle/>
                    <a:p>
                      <a:pPr marL="0" marR="0" algn="ctr">
                        <a:spcBef>
                          <a:spcPts val="0"/>
                        </a:spcBef>
                        <a:spcAft>
                          <a:spcPts val="0"/>
                        </a:spcAft>
                      </a:pPr>
                      <a:r>
                        <a:rPr lang="en-US" sz="1400" dirty="0">
                          <a:effectLst/>
                        </a:rPr>
                        <a:t>1,426</a:t>
                      </a:r>
                      <a:endParaRPr lang="en-US" sz="1400" dirty="0">
                        <a:effectLst/>
                        <a:latin typeface="Calibri" panose="020F0502020204030204" pitchFamily="34" charset="0"/>
                        <a:ea typeface="DengXian" panose="02010600030101010101" pitchFamily="2" charset="-122"/>
                        <a:cs typeface="Arial" panose="020B0604020202020204" pitchFamily="34" charset="0"/>
                      </a:endParaRPr>
                    </a:p>
                  </a:txBody>
                  <a:tcPr marL="47625" marR="47625" marT="0" marB="0"/>
                </a:tc>
                <a:extLst>
                  <a:ext uri="{0D108BD9-81ED-4DB2-BD59-A6C34878D82A}">
                    <a16:rowId xmlns:a16="http://schemas.microsoft.com/office/drawing/2014/main" val="2425573067"/>
                  </a:ext>
                </a:extLst>
              </a:tr>
              <a:tr h="254000">
                <a:tc>
                  <a:txBody>
                    <a:bodyPr/>
                    <a:lstStyle/>
                    <a:p>
                      <a:pPr marL="0" marR="0">
                        <a:spcBef>
                          <a:spcPts val="0"/>
                        </a:spcBef>
                        <a:spcAft>
                          <a:spcPts val="0"/>
                        </a:spcAft>
                      </a:pPr>
                      <a:r>
                        <a:rPr lang="en-US" sz="1400">
                          <a:effectLst/>
                        </a:rPr>
                        <a:t>Weight change from baseline</a:t>
                      </a:r>
                      <a:endParaRPr lang="en-US" sz="1400">
                        <a:effectLst/>
                        <a:latin typeface="Calibri" panose="020F0502020204030204" pitchFamily="34" charset="0"/>
                        <a:ea typeface="DengXian" panose="02010600030101010101" pitchFamily="2" charset="-122"/>
                        <a:cs typeface="Arial" panose="020B0604020202020204" pitchFamily="34" charset="0"/>
                      </a:endParaRPr>
                    </a:p>
                  </a:txBody>
                  <a:tcPr marL="47625" marR="47625" marT="0" marB="0"/>
                </a:tc>
                <a:tc>
                  <a:txBody>
                    <a:bodyPr/>
                    <a:lstStyle/>
                    <a:p>
                      <a:pPr marL="0" marR="0" algn="ctr">
                        <a:spcBef>
                          <a:spcPts val="0"/>
                        </a:spcBef>
                        <a:spcAft>
                          <a:spcPts val="0"/>
                        </a:spcAft>
                      </a:pPr>
                      <a:r>
                        <a:rPr lang="en-US" sz="1400">
                          <a:effectLst/>
                        </a:rPr>
                        <a:t>8 (6)</a:t>
                      </a:r>
                      <a:endParaRPr lang="en-US" sz="1400">
                        <a:effectLst/>
                        <a:latin typeface="Calibri" panose="020F0502020204030204" pitchFamily="34" charset="0"/>
                        <a:ea typeface="DengXian" panose="02010600030101010101" pitchFamily="2" charset="-122"/>
                        <a:cs typeface="Arial" panose="020B0604020202020204" pitchFamily="34" charset="0"/>
                      </a:endParaRPr>
                    </a:p>
                  </a:txBody>
                  <a:tcPr marL="47625" marR="47625" marT="0" marB="0"/>
                </a:tc>
                <a:tc>
                  <a:txBody>
                    <a:bodyPr/>
                    <a:lstStyle/>
                    <a:p>
                      <a:pPr marL="0" marR="0" algn="ctr">
                        <a:spcBef>
                          <a:spcPts val="0"/>
                        </a:spcBef>
                        <a:spcAft>
                          <a:spcPts val="0"/>
                        </a:spcAft>
                      </a:pPr>
                      <a:r>
                        <a:rPr lang="en-US" sz="1400">
                          <a:effectLst/>
                        </a:rPr>
                        <a:t>6 (4)</a:t>
                      </a:r>
                      <a:endParaRPr lang="en-US" sz="1400">
                        <a:effectLst/>
                        <a:latin typeface="Calibri" panose="020F0502020204030204" pitchFamily="34" charset="0"/>
                        <a:ea typeface="DengXian" panose="02010600030101010101" pitchFamily="2" charset="-122"/>
                        <a:cs typeface="Arial" panose="020B0604020202020204" pitchFamily="34" charset="0"/>
                      </a:endParaRPr>
                    </a:p>
                  </a:txBody>
                  <a:tcPr marL="47625" marR="47625" marT="0" marB="0"/>
                </a:tc>
                <a:tc>
                  <a:txBody>
                    <a:bodyPr/>
                    <a:lstStyle/>
                    <a:p>
                      <a:pPr marL="0" marR="0" algn="ctr">
                        <a:spcBef>
                          <a:spcPts val="0"/>
                        </a:spcBef>
                        <a:spcAft>
                          <a:spcPts val="0"/>
                        </a:spcAft>
                      </a:pPr>
                      <a:r>
                        <a:rPr lang="en-US" sz="1400">
                          <a:effectLst/>
                        </a:rPr>
                        <a:t>1</a:t>
                      </a:r>
                      <a:endParaRPr lang="en-US" sz="1400">
                        <a:effectLst/>
                        <a:latin typeface="Calibri" panose="020F0502020204030204" pitchFamily="34" charset="0"/>
                        <a:ea typeface="DengXian" panose="02010600030101010101" pitchFamily="2" charset="-122"/>
                        <a:cs typeface="Arial" panose="020B0604020202020204" pitchFamily="34" charset="0"/>
                      </a:endParaRPr>
                    </a:p>
                  </a:txBody>
                  <a:tcPr marL="47625" marR="47625" marT="0" marB="0"/>
                </a:tc>
                <a:tc>
                  <a:txBody>
                    <a:bodyPr/>
                    <a:lstStyle/>
                    <a:p>
                      <a:pPr marL="0" marR="0" algn="ctr">
                        <a:spcBef>
                          <a:spcPts val="0"/>
                        </a:spcBef>
                        <a:spcAft>
                          <a:spcPts val="0"/>
                        </a:spcAft>
                      </a:pPr>
                      <a:r>
                        <a:rPr lang="en-US" sz="1400">
                          <a:effectLst/>
                        </a:rPr>
                        <a:t>14-82</a:t>
                      </a:r>
                      <a:endParaRPr lang="en-US" sz="1400">
                        <a:effectLst/>
                        <a:latin typeface="Calibri" panose="020F0502020204030204" pitchFamily="34" charset="0"/>
                        <a:ea typeface="DengXian" panose="02010600030101010101" pitchFamily="2" charset="-122"/>
                        <a:cs typeface="Arial" panose="020B0604020202020204" pitchFamily="34" charset="0"/>
                      </a:endParaRPr>
                    </a:p>
                  </a:txBody>
                  <a:tcPr marL="47625" marR="47625" marT="0" marB="0"/>
                </a:tc>
                <a:tc>
                  <a:txBody>
                    <a:bodyPr/>
                    <a:lstStyle/>
                    <a:p>
                      <a:pPr marL="0" marR="0" algn="ctr">
                        <a:spcBef>
                          <a:spcPts val="0"/>
                        </a:spcBef>
                        <a:spcAft>
                          <a:spcPts val="0"/>
                        </a:spcAft>
                      </a:pPr>
                      <a:r>
                        <a:rPr lang="en-US" sz="1400">
                          <a:effectLst/>
                        </a:rPr>
                        <a:t>307</a:t>
                      </a:r>
                      <a:endParaRPr lang="en-US" sz="1400">
                        <a:effectLst/>
                        <a:latin typeface="Calibri" panose="020F0502020204030204" pitchFamily="34" charset="0"/>
                        <a:ea typeface="DengXian" panose="02010600030101010101" pitchFamily="2" charset="-122"/>
                        <a:cs typeface="Arial" panose="020B0604020202020204" pitchFamily="34" charset="0"/>
                      </a:endParaRPr>
                    </a:p>
                  </a:txBody>
                  <a:tcPr marL="47625" marR="47625" marT="0" marB="0"/>
                </a:tc>
                <a:extLst>
                  <a:ext uri="{0D108BD9-81ED-4DB2-BD59-A6C34878D82A}">
                    <a16:rowId xmlns:a16="http://schemas.microsoft.com/office/drawing/2014/main" val="709021228"/>
                  </a:ext>
                </a:extLst>
              </a:tr>
              <a:tr h="254000">
                <a:tc>
                  <a:txBody>
                    <a:bodyPr/>
                    <a:lstStyle/>
                    <a:p>
                      <a:pPr marL="0" marR="0">
                        <a:spcBef>
                          <a:spcPts val="0"/>
                        </a:spcBef>
                        <a:spcAft>
                          <a:spcPts val="0"/>
                        </a:spcAft>
                      </a:pPr>
                      <a:r>
                        <a:rPr lang="en-US" sz="1400">
                          <a:effectLst/>
                        </a:rPr>
                        <a:t>Percent ideal body weight</a:t>
                      </a:r>
                      <a:endParaRPr lang="en-US" sz="1400">
                        <a:effectLst/>
                        <a:latin typeface="Calibri" panose="020F0502020204030204" pitchFamily="34" charset="0"/>
                        <a:ea typeface="DengXian" panose="02010600030101010101" pitchFamily="2" charset="-122"/>
                        <a:cs typeface="Arial" panose="020B0604020202020204" pitchFamily="34" charset="0"/>
                      </a:endParaRPr>
                    </a:p>
                  </a:txBody>
                  <a:tcPr marL="47625" marR="47625" marT="0" marB="0"/>
                </a:tc>
                <a:tc>
                  <a:txBody>
                    <a:bodyPr/>
                    <a:lstStyle/>
                    <a:p>
                      <a:pPr marL="0" marR="0" algn="ctr">
                        <a:spcBef>
                          <a:spcPts val="0"/>
                        </a:spcBef>
                        <a:spcAft>
                          <a:spcPts val="0"/>
                        </a:spcAft>
                      </a:pPr>
                      <a:r>
                        <a:rPr lang="en-US" sz="1400">
                          <a:effectLst/>
                        </a:rPr>
                        <a:t>5</a:t>
                      </a:r>
                      <a:endParaRPr lang="en-US" sz="1400">
                        <a:effectLst/>
                        <a:latin typeface="Calibri" panose="020F0502020204030204" pitchFamily="34" charset="0"/>
                        <a:ea typeface="DengXian" panose="02010600030101010101" pitchFamily="2" charset="-122"/>
                        <a:cs typeface="Arial" panose="020B0604020202020204" pitchFamily="34" charset="0"/>
                      </a:endParaRPr>
                    </a:p>
                  </a:txBody>
                  <a:tcPr marL="47625" marR="47625" marT="0" marB="0"/>
                </a:tc>
                <a:tc>
                  <a:txBody>
                    <a:bodyPr/>
                    <a:lstStyle/>
                    <a:p>
                      <a:pPr marL="0" marR="0" algn="ctr">
                        <a:spcBef>
                          <a:spcPts val="0"/>
                        </a:spcBef>
                        <a:spcAft>
                          <a:spcPts val="0"/>
                        </a:spcAft>
                      </a:pPr>
                      <a:r>
                        <a:rPr lang="en-US" sz="1400">
                          <a:effectLst/>
                        </a:rPr>
                        <a:t>4</a:t>
                      </a:r>
                      <a:endParaRPr lang="en-US" sz="1400">
                        <a:effectLst/>
                        <a:latin typeface="Calibri" panose="020F0502020204030204" pitchFamily="34" charset="0"/>
                        <a:ea typeface="DengXian" panose="02010600030101010101" pitchFamily="2" charset="-122"/>
                        <a:cs typeface="Arial" panose="020B0604020202020204" pitchFamily="34" charset="0"/>
                      </a:endParaRPr>
                    </a:p>
                  </a:txBody>
                  <a:tcPr marL="47625" marR="47625" marT="0" marB="0"/>
                </a:tc>
                <a:tc>
                  <a:txBody>
                    <a:bodyPr/>
                    <a:lstStyle/>
                    <a:p>
                      <a:pPr marL="0" marR="0" algn="ctr">
                        <a:spcBef>
                          <a:spcPts val="0"/>
                        </a:spcBef>
                        <a:spcAft>
                          <a:spcPts val="0"/>
                        </a:spcAft>
                      </a:pPr>
                      <a:r>
                        <a:rPr lang="en-US" sz="1400" dirty="0">
                          <a:effectLst/>
                        </a:rPr>
                        <a:t>1</a:t>
                      </a:r>
                      <a:endParaRPr lang="en-US" sz="1400" dirty="0">
                        <a:effectLst/>
                        <a:latin typeface="Calibri" panose="020F0502020204030204" pitchFamily="34" charset="0"/>
                        <a:ea typeface="DengXian" panose="02010600030101010101" pitchFamily="2" charset="-122"/>
                        <a:cs typeface="Arial" panose="020B0604020202020204" pitchFamily="34" charset="0"/>
                      </a:endParaRPr>
                    </a:p>
                  </a:txBody>
                  <a:tcPr marL="47625" marR="47625" marT="0" marB="0"/>
                </a:tc>
                <a:tc>
                  <a:txBody>
                    <a:bodyPr/>
                    <a:lstStyle/>
                    <a:p>
                      <a:pPr marL="0" marR="0" algn="ctr">
                        <a:spcBef>
                          <a:spcPts val="0"/>
                        </a:spcBef>
                        <a:spcAft>
                          <a:spcPts val="0"/>
                        </a:spcAft>
                      </a:pPr>
                      <a:r>
                        <a:rPr lang="en-US" sz="1400">
                          <a:effectLst/>
                        </a:rPr>
                        <a:t>12-82</a:t>
                      </a:r>
                      <a:endParaRPr lang="en-US" sz="1400">
                        <a:effectLst/>
                        <a:latin typeface="Calibri" panose="020F0502020204030204" pitchFamily="34" charset="0"/>
                        <a:ea typeface="DengXian" panose="02010600030101010101" pitchFamily="2" charset="-122"/>
                        <a:cs typeface="Arial" panose="020B0604020202020204" pitchFamily="34" charset="0"/>
                      </a:endParaRPr>
                    </a:p>
                  </a:txBody>
                  <a:tcPr marL="47625" marR="47625" marT="0" marB="0"/>
                </a:tc>
                <a:tc>
                  <a:txBody>
                    <a:bodyPr/>
                    <a:lstStyle/>
                    <a:p>
                      <a:pPr marL="0" marR="0" algn="ctr">
                        <a:spcBef>
                          <a:spcPts val="0"/>
                        </a:spcBef>
                        <a:spcAft>
                          <a:spcPts val="0"/>
                        </a:spcAft>
                      </a:pPr>
                      <a:r>
                        <a:rPr lang="en-US" sz="1400">
                          <a:effectLst/>
                        </a:rPr>
                        <a:t>168</a:t>
                      </a:r>
                      <a:endParaRPr lang="en-US" sz="1400">
                        <a:effectLst/>
                        <a:latin typeface="Calibri" panose="020F0502020204030204" pitchFamily="34" charset="0"/>
                        <a:ea typeface="DengXian" panose="02010600030101010101" pitchFamily="2" charset="-122"/>
                        <a:cs typeface="Arial" panose="020B0604020202020204" pitchFamily="34" charset="0"/>
                      </a:endParaRPr>
                    </a:p>
                  </a:txBody>
                  <a:tcPr marL="47625" marR="47625" marT="0" marB="0"/>
                </a:tc>
                <a:extLst>
                  <a:ext uri="{0D108BD9-81ED-4DB2-BD59-A6C34878D82A}">
                    <a16:rowId xmlns:a16="http://schemas.microsoft.com/office/drawing/2014/main" val="23270342"/>
                  </a:ext>
                </a:extLst>
              </a:tr>
              <a:tr h="381000">
                <a:tc>
                  <a:txBody>
                    <a:bodyPr/>
                    <a:lstStyle/>
                    <a:p>
                      <a:pPr marL="0" marR="0">
                        <a:spcBef>
                          <a:spcPts val="0"/>
                        </a:spcBef>
                        <a:spcAft>
                          <a:spcPts val="0"/>
                        </a:spcAft>
                      </a:pPr>
                      <a:r>
                        <a:rPr lang="en-US" sz="1400" dirty="0">
                          <a:effectLst/>
                        </a:rPr>
                        <a:t>Depression change from baseline</a:t>
                      </a:r>
                      <a:endParaRPr lang="en-US" sz="1400" dirty="0">
                        <a:effectLst/>
                        <a:latin typeface="Calibri" panose="020F0502020204030204" pitchFamily="34" charset="0"/>
                        <a:ea typeface="DengXian" panose="02010600030101010101" pitchFamily="2" charset="-122"/>
                        <a:cs typeface="Arial" panose="020B0604020202020204" pitchFamily="34" charset="0"/>
                      </a:endParaRPr>
                    </a:p>
                  </a:txBody>
                  <a:tcPr marL="47625" marR="47625" marT="0" marB="0"/>
                </a:tc>
                <a:tc>
                  <a:txBody>
                    <a:bodyPr/>
                    <a:lstStyle/>
                    <a:p>
                      <a:pPr marL="0" marR="0" algn="ctr">
                        <a:spcBef>
                          <a:spcPts val="0"/>
                        </a:spcBef>
                        <a:spcAft>
                          <a:spcPts val="0"/>
                        </a:spcAft>
                      </a:pPr>
                      <a:r>
                        <a:rPr lang="en-US" sz="1400">
                          <a:effectLst/>
                        </a:rPr>
                        <a:t>8</a:t>
                      </a:r>
                      <a:endParaRPr lang="en-US" sz="1400">
                        <a:effectLst/>
                        <a:latin typeface="Calibri" panose="020F0502020204030204" pitchFamily="34" charset="0"/>
                        <a:ea typeface="DengXian" panose="02010600030101010101" pitchFamily="2" charset="-122"/>
                        <a:cs typeface="Arial" panose="020B0604020202020204" pitchFamily="34" charset="0"/>
                      </a:endParaRPr>
                    </a:p>
                  </a:txBody>
                  <a:tcPr marL="47625" marR="47625" marT="0" marB="0"/>
                </a:tc>
                <a:tc>
                  <a:txBody>
                    <a:bodyPr/>
                    <a:lstStyle/>
                    <a:p>
                      <a:pPr marL="0" marR="0" algn="ctr">
                        <a:spcBef>
                          <a:spcPts val="0"/>
                        </a:spcBef>
                        <a:spcAft>
                          <a:spcPts val="0"/>
                        </a:spcAft>
                      </a:pPr>
                      <a:r>
                        <a:rPr lang="en-US" sz="1400">
                          <a:effectLst/>
                        </a:rPr>
                        <a:t>5</a:t>
                      </a:r>
                      <a:endParaRPr lang="en-US" sz="1400">
                        <a:effectLst/>
                        <a:latin typeface="Calibri" panose="020F0502020204030204" pitchFamily="34" charset="0"/>
                        <a:ea typeface="DengXian" panose="02010600030101010101" pitchFamily="2" charset="-122"/>
                        <a:cs typeface="Arial" panose="020B0604020202020204" pitchFamily="34" charset="0"/>
                      </a:endParaRPr>
                    </a:p>
                  </a:txBody>
                  <a:tcPr marL="47625" marR="47625" marT="0" marB="0"/>
                </a:tc>
                <a:tc>
                  <a:txBody>
                    <a:bodyPr/>
                    <a:lstStyle/>
                    <a:p>
                      <a:pPr marL="0" marR="0" algn="ctr">
                        <a:spcBef>
                          <a:spcPts val="0"/>
                        </a:spcBef>
                        <a:spcAft>
                          <a:spcPts val="0"/>
                        </a:spcAft>
                      </a:pPr>
                      <a:r>
                        <a:rPr lang="en-US" sz="1400" dirty="0">
                          <a:effectLst/>
                        </a:rPr>
                        <a:t>1</a:t>
                      </a:r>
                      <a:endParaRPr lang="en-US" sz="1400" dirty="0">
                        <a:effectLst/>
                        <a:latin typeface="Calibri" panose="020F0502020204030204" pitchFamily="34" charset="0"/>
                        <a:ea typeface="DengXian" panose="02010600030101010101" pitchFamily="2" charset="-122"/>
                        <a:cs typeface="Arial" panose="020B0604020202020204" pitchFamily="34" charset="0"/>
                      </a:endParaRPr>
                    </a:p>
                  </a:txBody>
                  <a:tcPr marL="47625" marR="47625" marT="0" marB="0"/>
                </a:tc>
                <a:tc>
                  <a:txBody>
                    <a:bodyPr/>
                    <a:lstStyle/>
                    <a:p>
                      <a:pPr marL="0" marR="0" algn="ctr">
                        <a:spcBef>
                          <a:spcPts val="0"/>
                        </a:spcBef>
                        <a:spcAft>
                          <a:spcPts val="0"/>
                        </a:spcAft>
                      </a:pPr>
                      <a:r>
                        <a:rPr lang="en-US" sz="1400">
                          <a:effectLst/>
                        </a:rPr>
                        <a:t>34-128</a:t>
                      </a:r>
                      <a:endParaRPr lang="en-US" sz="1400">
                        <a:effectLst/>
                        <a:latin typeface="Calibri" panose="020F0502020204030204" pitchFamily="34" charset="0"/>
                        <a:ea typeface="DengXian" panose="02010600030101010101" pitchFamily="2" charset="-122"/>
                        <a:cs typeface="Arial" panose="020B0604020202020204" pitchFamily="34" charset="0"/>
                      </a:endParaRPr>
                    </a:p>
                  </a:txBody>
                  <a:tcPr marL="47625" marR="47625" marT="0" marB="0"/>
                </a:tc>
                <a:tc>
                  <a:txBody>
                    <a:bodyPr/>
                    <a:lstStyle/>
                    <a:p>
                      <a:pPr marL="0" marR="0" algn="ctr">
                        <a:spcBef>
                          <a:spcPts val="0"/>
                        </a:spcBef>
                        <a:spcAft>
                          <a:spcPts val="0"/>
                        </a:spcAft>
                      </a:pPr>
                      <a:r>
                        <a:rPr lang="en-US" sz="1400">
                          <a:effectLst/>
                        </a:rPr>
                        <a:t>N/A</a:t>
                      </a:r>
                      <a:endParaRPr lang="en-US" sz="1400">
                        <a:effectLst/>
                        <a:latin typeface="Calibri" panose="020F0502020204030204" pitchFamily="34" charset="0"/>
                        <a:ea typeface="DengXian" panose="02010600030101010101" pitchFamily="2" charset="-122"/>
                        <a:cs typeface="Arial" panose="020B0604020202020204" pitchFamily="34" charset="0"/>
                      </a:endParaRPr>
                    </a:p>
                  </a:txBody>
                  <a:tcPr marL="47625" marR="47625" marT="0" marB="0"/>
                </a:tc>
                <a:extLst>
                  <a:ext uri="{0D108BD9-81ED-4DB2-BD59-A6C34878D82A}">
                    <a16:rowId xmlns:a16="http://schemas.microsoft.com/office/drawing/2014/main" val="1563858589"/>
                  </a:ext>
                </a:extLst>
              </a:tr>
              <a:tr h="254000">
                <a:tc>
                  <a:txBody>
                    <a:bodyPr/>
                    <a:lstStyle/>
                    <a:p>
                      <a:pPr marL="0" marR="0">
                        <a:spcBef>
                          <a:spcPts val="0"/>
                        </a:spcBef>
                        <a:spcAft>
                          <a:spcPts val="0"/>
                        </a:spcAft>
                      </a:pPr>
                      <a:r>
                        <a:rPr lang="en-US" sz="1400">
                          <a:effectLst/>
                        </a:rPr>
                        <a:t>Anxiety change from baseline</a:t>
                      </a:r>
                      <a:endParaRPr lang="en-US" sz="1400">
                        <a:effectLst/>
                        <a:latin typeface="Calibri" panose="020F0502020204030204" pitchFamily="34" charset="0"/>
                        <a:ea typeface="DengXian" panose="02010600030101010101" pitchFamily="2" charset="-122"/>
                        <a:cs typeface="Arial" panose="020B0604020202020204" pitchFamily="34" charset="0"/>
                      </a:endParaRPr>
                    </a:p>
                  </a:txBody>
                  <a:tcPr marL="47625" marR="47625" marT="0" marB="0"/>
                </a:tc>
                <a:tc>
                  <a:txBody>
                    <a:bodyPr/>
                    <a:lstStyle/>
                    <a:p>
                      <a:pPr marL="0" marR="0" algn="ctr">
                        <a:spcBef>
                          <a:spcPts val="0"/>
                        </a:spcBef>
                        <a:spcAft>
                          <a:spcPts val="0"/>
                        </a:spcAft>
                      </a:pPr>
                      <a:r>
                        <a:rPr lang="en-US" sz="1400">
                          <a:effectLst/>
                        </a:rPr>
                        <a:t>9</a:t>
                      </a:r>
                      <a:endParaRPr lang="en-US" sz="1400">
                        <a:effectLst/>
                        <a:latin typeface="Calibri" panose="020F0502020204030204" pitchFamily="34" charset="0"/>
                        <a:ea typeface="DengXian" panose="02010600030101010101" pitchFamily="2" charset="-122"/>
                        <a:cs typeface="Arial" panose="020B0604020202020204" pitchFamily="34" charset="0"/>
                      </a:endParaRPr>
                    </a:p>
                  </a:txBody>
                  <a:tcPr marL="47625" marR="47625" marT="0" marB="0"/>
                </a:tc>
                <a:tc>
                  <a:txBody>
                    <a:bodyPr/>
                    <a:lstStyle/>
                    <a:p>
                      <a:pPr marL="0" marR="0" algn="ctr">
                        <a:spcBef>
                          <a:spcPts val="0"/>
                        </a:spcBef>
                        <a:spcAft>
                          <a:spcPts val="0"/>
                        </a:spcAft>
                      </a:pPr>
                      <a:r>
                        <a:rPr lang="en-US" sz="1400">
                          <a:effectLst/>
                        </a:rPr>
                        <a:t>6</a:t>
                      </a:r>
                      <a:endParaRPr lang="en-US" sz="1400">
                        <a:effectLst/>
                        <a:latin typeface="Calibri" panose="020F0502020204030204" pitchFamily="34" charset="0"/>
                        <a:ea typeface="DengXian" panose="02010600030101010101" pitchFamily="2" charset="-122"/>
                        <a:cs typeface="Arial" panose="020B0604020202020204" pitchFamily="34" charset="0"/>
                      </a:endParaRPr>
                    </a:p>
                  </a:txBody>
                  <a:tcPr marL="47625" marR="47625" marT="0" marB="0"/>
                </a:tc>
                <a:tc>
                  <a:txBody>
                    <a:bodyPr/>
                    <a:lstStyle/>
                    <a:p>
                      <a:pPr marL="0" marR="0" algn="ctr">
                        <a:spcBef>
                          <a:spcPts val="0"/>
                        </a:spcBef>
                        <a:spcAft>
                          <a:spcPts val="0"/>
                        </a:spcAft>
                      </a:pPr>
                      <a:r>
                        <a:rPr lang="en-US" sz="1400">
                          <a:effectLst/>
                        </a:rPr>
                        <a:t>1</a:t>
                      </a:r>
                      <a:endParaRPr lang="en-US" sz="1400">
                        <a:effectLst/>
                        <a:latin typeface="Calibri" panose="020F0502020204030204" pitchFamily="34" charset="0"/>
                        <a:ea typeface="DengXian" panose="02010600030101010101" pitchFamily="2" charset="-122"/>
                        <a:cs typeface="Arial" panose="020B0604020202020204" pitchFamily="34" charset="0"/>
                      </a:endParaRPr>
                    </a:p>
                  </a:txBody>
                  <a:tcPr marL="47625" marR="47625" marT="0" marB="0"/>
                </a:tc>
                <a:tc>
                  <a:txBody>
                    <a:bodyPr/>
                    <a:lstStyle/>
                    <a:p>
                      <a:pPr marL="0" marR="0" algn="ctr">
                        <a:spcBef>
                          <a:spcPts val="0"/>
                        </a:spcBef>
                        <a:spcAft>
                          <a:spcPts val="0"/>
                        </a:spcAft>
                      </a:pPr>
                      <a:r>
                        <a:rPr lang="en-US" sz="1400">
                          <a:effectLst/>
                        </a:rPr>
                        <a:t>12-128</a:t>
                      </a:r>
                      <a:endParaRPr lang="en-US" sz="1400">
                        <a:effectLst/>
                        <a:latin typeface="Calibri" panose="020F0502020204030204" pitchFamily="34" charset="0"/>
                        <a:ea typeface="DengXian" panose="02010600030101010101" pitchFamily="2" charset="-122"/>
                        <a:cs typeface="Arial" panose="020B0604020202020204" pitchFamily="34" charset="0"/>
                      </a:endParaRPr>
                    </a:p>
                  </a:txBody>
                  <a:tcPr marL="47625" marR="47625" marT="0" marB="0"/>
                </a:tc>
                <a:tc>
                  <a:txBody>
                    <a:bodyPr/>
                    <a:lstStyle/>
                    <a:p>
                      <a:pPr marL="0" marR="0" algn="ctr">
                        <a:spcBef>
                          <a:spcPts val="0"/>
                        </a:spcBef>
                        <a:spcAft>
                          <a:spcPts val="0"/>
                        </a:spcAft>
                      </a:pPr>
                      <a:r>
                        <a:rPr lang="en-US" sz="1400">
                          <a:effectLst/>
                        </a:rPr>
                        <a:t>N/A</a:t>
                      </a:r>
                      <a:endParaRPr lang="en-US" sz="1400">
                        <a:effectLst/>
                        <a:latin typeface="Calibri" panose="020F0502020204030204" pitchFamily="34" charset="0"/>
                        <a:ea typeface="DengXian" panose="02010600030101010101" pitchFamily="2" charset="-122"/>
                        <a:cs typeface="Arial" panose="020B0604020202020204" pitchFamily="34" charset="0"/>
                      </a:endParaRPr>
                    </a:p>
                  </a:txBody>
                  <a:tcPr marL="47625" marR="47625" marT="0" marB="0"/>
                </a:tc>
                <a:extLst>
                  <a:ext uri="{0D108BD9-81ED-4DB2-BD59-A6C34878D82A}">
                    <a16:rowId xmlns:a16="http://schemas.microsoft.com/office/drawing/2014/main" val="1957353128"/>
                  </a:ext>
                </a:extLst>
              </a:tr>
              <a:tr h="254000">
                <a:tc>
                  <a:txBody>
                    <a:bodyPr/>
                    <a:lstStyle/>
                    <a:p>
                      <a:pPr marL="0" marR="0">
                        <a:spcBef>
                          <a:spcPts val="0"/>
                        </a:spcBef>
                        <a:spcAft>
                          <a:spcPts val="0"/>
                        </a:spcAft>
                      </a:pPr>
                      <a:r>
                        <a:rPr lang="en-US" sz="1400" dirty="0">
                          <a:effectLst/>
                        </a:rPr>
                        <a:t>Study withdrawal</a:t>
                      </a:r>
                      <a:endParaRPr lang="en-US" sz="1400" dirty="0">
                        <a:effectLst/>
                        <a:latin typeface="Calibri" panose="020F0502020204030204" pitchFamily="34" charset="0"/>
                        <a:ea typeface="DengXian" panose="02010600030101010101" pitchFamily="2" charset="-122"/>
                        <a:cs typeface="Arial" panose="020B0604020202020204" pitchFamily="34" charset="0"/>
                      </a:endParaRPr>
                    </a:p>
                  </a:txBody>
                  <a:tcPr marL="47625" marR="47625" marT="0" marB="0"/>
                </a:tc>
                <a:tc>
                  <a:txBody>
                    <a:bodyPr/>
                    <a:lstStyle/>
                    <a:p>
                      <a:pPr marL="0" marR="0" algn="ctr">
                        <a:spcBef>
                          <a:spcPts val="0"/>
                        </a:spcBef>
                        <a:spcAft>
                          <a:spcPts val="0"/>
                        </a:spcAft>
                      </a:pPr>
                      <a:r>
                        <a:rPr lang="en-US" sz="1400">
                          <a:effectLst/>
                        </a:rPr>
                        <a:t>12</a:t>
                      </a:r>
                      <a:endParaRPr lang="en-US" sz="1400">
                        <a:effectLst/>
                        <a:latin typeface="Calibri" panose="020F0502020204030204" pitchFamily="34" charset="0"/>
                        <a:ea typeface="DengXian" panose="02010600030101010101" pitchFamily="2" charset="-122"/>
                        <a:cs typeface="Arial" panose="020B0604020202020204" pitchFamily="34" charset="0"/>
                      </a:endParaRPr>
                    </a:p>
                  </a:txBody>
                  <a:tcPr marL="47625" marR="47625" marT="0" marB="0"/>
                </a:tc>
                <a:tc>
                  <a:txBody>
                    <a:bodyPr/>
                    <a:lstStyle/>
                    <a:p>
                      <a:pPr marL="0" marR="0" algn="ctr">
                        <a:spcBef>
                          <a:spcPts val="0"/>
                        </a:spcBef>
                        <a:spcAft>
                          <a:spcPts val="0"/>
                        </a:spcAft>
                      </a:pPr>
                      <a:r>
                        <a:rPr lang="en-US" sz="1400">
                          <a:effectLst/>
                        </a:rPr>
                        <a:t>12</a:t>
                      </a:r>
                      <a:endParaRPr lang="en-US" sz="1400">
                        <a:effectLst/>
                        <a:latin typeface="Calibri" panose="020F0502020204030204" pitchFamily="34" charset="0"/>
                        <a:ea typeface="DengXian" panose="02010600030101010101" pitchFamily="2" charset="-122"/>
                        <a:cs typeface="Arial" panose="020B0604020202020204" pitchFamily="34" charset="0"/>
                      </a:endParaRPr>
                    </a:p>
                  </a:txBody>
                  <a:tcPr marL="47625" marR="47625" marT="0" marB="0"/>
                </a:tc>
                <a:tc>
                  <a:txBody>
                    <a:bodyPr/>
                    <a:lstStyle/>
                    <a:p>
                      <a:pPr marL="0" marR="0" algn="ctr">
                        <a:spcBef>
                          <a:spcPts val="0"/>
                        </a:spcBef>
                        <a:spcAft>
                          <a:spcPts val="0"/>
                        </a:spcAft>
                      </a:pPr>
                      <a:r>
                        <a:rPr lang="en-US" sz="1400" dirty="0">
                          <a:effectLst/>
                        </a:rPr>
                        <a:t>1-2</a:t>
                      </a:r>
                      <a:endParaRPr lang="en-US" sz="1400" dirty="0">
                        <a:effectLst/>
                        <a:latin typeface="Calibri" panose="020F0502020204030204" pitchFamily="34" charset="0"/>
                        <a:ea typeface="DengXian" panose="02010600030101010101" pitchFamily="2" charset="-122"/>
                        <a:cs typeface="Arial" panose="020B0604020202020204" pitchFamily="34" charset="0"/>
                      </a:endParaRPr>
                    </a:p>
                  </a:txBody>
                  <a:tcPr marL="47625" marR="47625" marT="0" marB="0"/>
                </a:tc>
                <a:tc>
                  <a:txBody>
                    <a:bodyPr/>
                    <a:lstStyle/>
                    <a:p>
                      <a:pPr marL="0" marR="0" algn="ctr">
                        <a:spcBef>
                          <a:spcPts val="0"/>
                        </a:spcBef>
                        <a:spcAft>
                          <a:spcPts val="0"/>
                        </a:spcAft>
                      </a:pPr>
                      <a:r>
                        <a:rPr lang="en-US" sz="1400">
                          <a:effectLst/>
                        </a:rPr>
                        <a:t>12-130</a:t>
                      </a:r>
                      <a:endParaRPr lang="en-US" sz="1400">
                        <a:effectLst/>
                        <a:latin typeface="Calibri" panose="020F0502020204030204" pitchFamily="34" charset="0"/>
                        <a:ea typeface="DengXian" panose="02010600030101010101" pitchFamily="2" charset="-122"/>
                        <a:cs typeface="Arial" panose="020B0604020202020204" pitchFamily="34" charset="0"/>
                      </a:endParaRPr>
                    </a:p>
                  </a:txBody>
                  <a:tcPr marL="47625" marR="47625" marT="0" marB="0"/>
                </a:tc>
                <a:tc>
                  <a:txBody>
                    <a:bodyPr/>
                    <a:lstStyle/>
                    <a:p>
                      <a:pPr marL="0" marR="0" algn="ctr">
                        <a:spcBef>
                          <a:spcPts val="0"/>
                        </a:spcBef>
                        <a:spcAft>
                          <a:spcPts val="0"/>
                        </a:spcAft>
                      </a:pPr>
                      <a:r>
                        <a:rPr lang="en-US" sz="1400">
                          <a:effectLst/>
                        </a:rPr>
                        <a:t>950</a:t>
                      </a:r>
                      <a:endParaRPr lang="en-US" sz="1400">
                        <a:effectLst/>
                        <a:latin typeface="Calibri" panose="020F0502020204030204" pitchFamily="34" charset="0"/>
                        <a:ea typeface="DengXian" panose="02010600030101010101" pitchFamily="2" charset="-122"/>
                        <a:cs typeface="Arial" panose="020B0604020202020204" pitchFamily="34" charset="0"/>
                      </a:endParaRPr>
                    </a:p>
                  </a:txBody>
                  <a:tcPr marL="47625" marR="47625" marT="0" marB="0"/>
                </a:tc>
                <a:extLst>
                  <a:ext uri="{0D108BD9-81ED-4DB2-BD59-A6C34878D82A}">
                    <a16:rowId xmlns:a16="http://schemas.microsoft.com/office/drawing/2014/main" val="2686198675"/>
                  </a:ext>
                </a:extLst>
              </a:tr>
              <a:tr h="127000">
                <a:tc>
                  <a:txBody>
                    <a:bodyPr/>
                    <a:lstStyle/>
                    <a:p>
                      <a:pPr marL="0" marR="0">
                        <a:spcBef>
                          <a:spcPts val="0"/>
                        </a:spcBef>
                        <a:spcAft>
                          <a:spcPts val="0"/>
                        </a:spcAft>
                      </a:pPr>
                      <a:r>
                        <a:rPr lang="en-US" sz="1400" dirty="0">
                          <a:effectLst/>
                        </a:rPr>
                        <a:t>Mortality</a:t>
                      </a:r>
                      <a:endParaRPr lang="en-US" sz="1400" dirty="0">
                        <a:effectLst/>
                        <a:latin typeface="Calibri" panose="020F0502020204030204" pitchFamily="34" charset="0"/>
                        <a:ea typeface="DengXian" panose="02010600030101010101" pitchFamily="2" charset="-122"/>
                        <a:cs typeface="Arial" panose="020B0604020202020204" pitchFamily="34" charset="0"/>
                      </a:endParaRPr>
                    </a:p>
                  </a:txBody>
                  <a:tcPr marL="47625" marR="47625" marT="0" marB="0"/>
                </a:tc>
                <a:tc>
                  <a:txBody>
                    <a:bodyPr/>
                    <a:lstStyle/>
                    <a:p>
                      <a:pPr marL="0" marR="0" algn="ctr">
                        <a:spcBef>
                          <a:spcPts val="0"/>
                        </a:spcBef>
                        <a:spcAft>
                          <a:spcPts val="0"/>
                        </a:spcAft>
                      </a:pPr>
                      <a:r>
                        <a:rPr lang="en-US" sz="1400">
                          <a:effectLst/>
                        </a:rPr>
                        <a:t>11</a:t>
                      </a:r>
                      <a:endParaRPr lang="en-US" sz="1400">
                        <a:effectLst/>
                        <a:latin typeface="Calibri" panose="020F0502020204030204" pitchFamily="34" charset="0"/>
                        <a:ea typeface="DengXian" panose="02010600030101010101" pitchFamily="2" charset="-122"/>
                        <a:cs typeface="Arial" panose="020B0604020202020204" pitchFamily="34" charset="0"/>
                      </a:endParaRPr>
                    </a:p>
                  </a:txBody>
                  <a:tcPr marL="47625" marR="47625" marT="0" marB="0"/>
                </a:tc>
                <a:tc>
                  <a:txBody>
                    <a:bodyPr/>
                    <a:lstStyle/>
                    <a:p>
                      <a:pPr marL="0" marR="0" algn="ctr">
                        <a:spcBef>
                          <a:spcPts val="0"/>
                        </a:spcBef>
                        <a:spcAft>
                          <a:spcPts val="0"/>
                        </a:spcAft>
                      </a:pPr>
                      <a:r>
                        <a:rPr lang="en-US" sz="1400">
                          <a:effectLst/>
                        </a:rPr>
                        <a:t>6</a:t>
                      </a:r>
                      <a:endParaRPr lang="en-US" sz="1400">
                        <a:effectLst/>
                        <a:latin typeface="Calibri" panose="020F0502020204030204" pitchFamily="34" charset="0"/>
                        <a:ea typeface="DengXian" panose="02010600030101010101" pitchFamily="2" charset="-122"/>
                        <a:cs typeface="Arial" panose="020B0604020202020204" pitchFamily="34" charset="0"/>
                      </a:endParaRPr>
                    </a:p>
                  </a:txBody>
                  <a:tcPr marL="47625" marR="47625" marT="0" marB="0"/>
                </a:tc>
                <a:tc>
                  <a:txBody>
                    <a:bodyPr/>
                    <a:lstStyle/>
                    <a:p>
                      <a:pPr marL="0" marR="0" algn="ctr">
                        <a:spcBef>
                          <a:spcPts val="0"/>
                        </a:spcBef>
                        <a:spcAft>
                          <a:spcPts val="0"/>
                        </a:spcAft>
                      </a:pPr>
                      <a:r>
                        <a:rPr lang="en-US" sz="1400">
                          <a:effectLst/>
                        </a:rPr>
                        <a:t> </a:t>
                      </a:r>
                      <a:endParaRPr lang="en-US" sz="1400">
                        <a:effectLst/>
                        <a:latin typeface="Calibri" panose="020F0502020204030204" pitchFamily="34" charset="0"/>
                        <a:ea typeface="DengXian" panose="02010600030101010101" pitchFamily="2" charset="-122"/>
                        <a:cs typeface="Arial" panose="020B0604020202020204" pitchFamily="34" charset="0"/>
                      </a:endParaRPr>
                    </a:p>
                  </a:txBody>
                  <a:tcPr marL="47625" marR="47625" marT="0" marB="0"/>
                </a:tc>
                <a:tc>
                  <a:txBody>
                    <a:bodyPr/>
                    <a:lstStyle/>
                    <a:p>
                      <a:pPr marL="0" marR="0" algn="ctr">
                        <a:spcBef>
                          <a:spcPts val="0"/>
                        </a:spcBef>
                        <a:spcAft>
                          <a:spcPts val="0"/>
                        </a:spcAft>
                      </a:pPr>
                      <a:r>
                        <a:rPr lang="en-US" sz="1400">
                          <a:effectLst/>
                        </a:rPr>
                        <a:t>20-134</a:t>
                      </a:r>
                      <a:endParaRPr lang="en-US" sz="1400">
                        <a:effectLst/>
                        <a:latin typeface="Calibri" panose="020F0502020204030204" pitchFamily="34" charset="0"/>
                        <a:ea typeface="DengXian" panose="02010600030101010101" pitchFamily="2" charset="-122"/>
                        <a:cs typeface="Arial" panose="020B0604020202020204" pitchFamily="34" charset="0"/>
                      </a:endParaRPr>
                    </a:p>
                  </a:txBody>
                  <a:tcPr marL="47625" marR="47625" marT="0" marB="0"/>
                </a:tc>
                <a:tc>
                  <a:txBody>
                    <a:bodyPr/>
                    <a:lstStyle/>
                    <a:p>
                      <a:pPr marL="0" marR="0" algn="ctr">
                        <a:spcBef>
                          <a:spcPts val="0"/>
                        </a:spcBef>
                        <a:spcAft>
                          <a:spcPts val="0"/>
                        </a:spcAft>
                      </a:pPr>
                      <a:r>
                        <a:rPr lang="en-US" sz="1400">
                          <a:effectLst/>
                        </a:rPr>
                        <a:t>N/A</a:t>
                      </a:r>
                      <a:endParaRPr lang="en-US" sz="1400">
                        <a:effectLst/>
                        <a:latin typeface="Calibri" panose="020F0502020204030204" pitchFamily="34" charset="0"/>
                        <a:ea typeface="DengXian" panose="02010600030101010101" pitchFamily="2" charset="-122"/>
                        <a:cs typeface="Arial" panose="020B0604020202020204" pitchFamily="34" charset="0"/>
                      </a:endParaRPr>
                    </a:p>
                  </a:txBody>
                  <a:tcPr marL="47625" marR="47625" marT="0" marB="0"/>
                </a:tc>
                <a:extLst>
                  <a:ext uri="{0D108BD9-81ED-4DB2-BD59-A6C34878D82A}">
                    <a16:rowId xmlns:a16="http://schemas.microsoft.com/office/drawing/2014/main" val="4053731612"/>
                  </a:ext>
                </a:extLst>
              </a:tr>
              <a:tr h="254000">
                <a:tc>
                  <a:txBody>
                    <a:bodyPr/>
                    <a:lstStyle/>
                    <a:p>
                      <a:pPr marL="0" marR="0">
                        <a:spcBef>
                          <a:spcPts val="0"/>
                        </a:spcBef>
                        <a:spcAft>
                          <a:spcPts val="0"/>
                        </a:spcAft>
                      </a:pPr>
                      <a:r>
                        <a:rPr lang="en-US" sz="1400">
                          <a:effectLst/>
                        </a:rPr>
                        <a:t>Treatment adherence rate</a:t>
                      </a:r>
                      <a:endParaRPr lang="en-US" sz="1400">
                        <a:effectLst/>
                        <a:latin typeface="Calibri" panose="020F0502020204030204" pitchFamily="34" charset="0"/>
                        <a:ea typeface="DengXian" panose="02010600030101010101" pitchFamily="2" charset="-122"/>
                        <a:cs typeface="Arial" panose="020B0604020202020204" pitchFamily="34" charset="0"/>
                      </a:endParaRPr>
                    </a:p>
                  </a:txBody>
                  <a:tcPr marL="47625" marR="47625" marT="0" marB="0"/>
                </a:tc>
                <a:tc>
                  <a:txBody>
                    <a:bodyPr/>
                    <a:lstStyle/>
                    <a:p>
                      <a:pPr marL="0" marR="0" algn="ctr">
                        <a:spcBef>
                          <a:spcPts val="0"/>
                        </a:spcBef>
                        <a:spcAft>
                          <a:spcPts val="0"/>
                        </a:spcAft>
                      </a:pPr>
                      <a:r>
                        <a:rPr lang="en-US" sz="1400">
                          <a:effectLst/>
                        </a:rPr>
                        <a:t>8 (6)</a:t>
                      </a:r>
                      <a:endParaRPr lang="en-US" sz="1400">
                        <a:effectLst/>
                        <a:latin typeface="Calibri" panose="020F0502020204030204" pitchFamily="34" charset="0"/>
                        <a:ea typeface="DengXian" panose="02010600030101010101" pitchFamily="2" charset="-122"/>
                        <a:cs typeface="Arial" panose="020B0604020202020204" pitchFamily="34" charset="0"/>
                      </a:endParaRPr>
                    </a:p>
                  </a:txBody>
                  <a:tcPr marL="47625" marR="47625" marT="0" marB="0"/>
                </a:tc>
                <a:tc>
                  <a:txBody>
                    <a:bodyPr/>
                    <a:lstStyle/>
                    <a:p>
                      <a:pPr marL="0" marR="0" algn="ctr">
                        <a:spcBef>
                          <a:spcPts val="0"/>
                        </a:spcBef>
                        <a:spcAft>
                          <a:spcPts val="0"/>
                        </a:spcAft>
                      </a:pPr>
                      <a:r>
                        <a:rPr lang="en-US" sz="1400">
                          <a:effectLst/>
                        </a:rPr>
                        <a:t>5 (4)</a:t>
                      </a:r>
                      <a:endParaRPr lang="en-US" sz="1400">
                        <a:effectLst/>
                        <a:latin typeface="Calibri" panose="020F0502020204030204" pitchFamily="34" charset="0"/>
                        <a:ea typeface="DengXian" panose="02010600030101010101" pitchFamily="2" charset="-122"/>
                        <a:cs typeface="Arial" panose="020B0604020202020204" pitchFamily="34" charset="0"/>
                      </a:endParaRPr>
                    </a:p>
                  </a:txBody>
                  <a:tcPr marL="47625" marR="47625" marT="0" marB="0"/>
                </a:tc>
                <a:tc>
                  <a:txBody>
                    <a:bodyPr/>
                    <a:lstStyle/>
                    <a:p>
                      <a:pPr marL="0" marR="0" algn="ctr">
                        <a:spcBef>
                          <a:spcPts val="0"/>
                        </a:spcBef>
                        <a:spcAft>
                          <a:spcPts val="0"/>
                        </a:spcAft>
                      </a:pPr>
                      <a:r>
                        <a:rPr lang="en-US" sz="1400">
                          <a:effectLst/>
                        </a:rPr>
                        <a:t>1</a:t>
                      </a:r>
                      <a:endParaRPr lang="en-US" sz="1400">
                        <a:effectLst/>
                        <a:latin typeface="Calibri" panose="020F0502020204030204" pitchFamily="34" charset="0"/>
                        <a:ea typeface="DengXian" panose="02010600030101010101" pitchFamily="2" charset="-122"/>
                        <a:cs typeface="Arial" panose="020B0604020202020204" pitchFamily="34" charset="0"/>
                      </a:endParaRPr>
                    </a:p>
                  </a:txBody>
                  <a:tcPr marL="47625" marR="47625" marT="0" marB="0"/>
                </a:tc>
                <a:tc>
                  <a:txBody>
                    <a:bodyPr/>
                    <a:lstStyle/>
                    <a:p>
                      <a:pPr marL="0" marR="0" algn="ctr">
                        <a:spcBef>
                          <a:spcPts val="0"/>
                        </a:spcBef>
                        <a:spcAft>
                          <a:spcPts val="0"/>
                        </a:spcAft>
                      </a:pPr>
                      <a:r>
                        <a:rPr lang="en-US" sz="1400">
                          <a:effectLst/>
                        </a:rPr>
                        <a:t>16-72</a:t>
                      </a:r>
                      <a:endParaRPr lang="en-US" sz="1400">
                        <a:effectLst/>
                        <a:latin typeface="Calibri" panose="020F0502020204030204" pitchFamily="34" charset="0"/>
                        <a:ea typeface="DengXian" panose="02010600030101010101" pitchFamily="2" charset="-122"/>
                        <a:cs typeface="Arial" panose="020B0604020202020204" pitchFamily="34" charset="0"/>
                      </a:endParaRPr>
                    </a:p>
                  </a:txBody>
                  <a:tcPr marL="47625" marR="47625" marT="0" marB="0"/>
                </a:tc>
                <a:tc>
                  <a:txBody>
                    <a:bodyPr/>
                    <a:lstStyle/>
                    <a:p>
                      <a:pPr marL="0" marR="0" algn="ctr">
                        <a:spcBef>
                          <a:spcPts val="0"/>
                        </a:spcBef>
                        <a:spcAft>
                          <a:spcPts val="0"/>
                        </a:spcAft>
                      </a:pPr>
                      <a:r>
                        <a:rPr lang="en-US" sz="1400">
                          <a:effectLst/>
                        </a:rPr>
                        <a:t>459</a:t>
                      </a:r>
                      <a:endParaRPr lang="en-US" sz="1400">
                        <a:effectLst/>
                        <a:latin typeface="Calibri" panose="020F0502020204030204" pitchFamily="34" charset="0"/>
                        <a:ea typeface="DengXian" panose="02010600030101010101" pitchFamily="2" charset="-122"/>
                        <a:cs typeface="Arial" panose="020B0604020202020204" pitchFamily="34" charset="0"/>
                      </a:endParaRPr>
                    </a:p>
                  </a:txBody>
                  <a:tcPr marL="47625" marR="47625" marT="0" marB="0"/>
                </a:tc>
                <a:extLst>
                  <a:ext uri="{0D108BD9-81ED-4DB2-BD59-A6C34878D82A}">
                    <a16:rowId xmlns:a16="http://schemas.microsoft.com/office/drawing/2014/main" val="4230021057"/>
                  </a:ext>
                </a:extLst>
              </a:tr>
              <a:tr h="254000">
                <a:tc>
                  <a:txBody>
                    <a:bodyPr/>
                    <a:lstStyle/>
                    <a:p>
                      <a:pPr marL="0" marR="0">
                        <a:spcBef>
                          <a:spcPts val="0"/>
                        </a:spcBef>
                        <a:spcAft>
                          <a:spcPts val="0"/>
                        </a:spcAft>
                      </a:pPr>
                      <a:r>
                        <a:rPr lang="en-US" sz="1400" dirty="0">
                          <a:effectLst/>
                        </a:rPr>
                        <a:t>Treatment discontinuation</a:t>
                      </a:r>
                      <a:endParaRPr lang="en-US" sz="1400" dirty="0">
                        <a:effectLst/>
                        <a:latin typeface="Calibri" panose="020F0502020204030204" pitchFamily="34" charset="0"/>
                        <a:ea typeface="DengXian" panose="02010600030101010101" pitchFamily="2" charset="-122"/>
                        <a:cs typeface="Arial" panose="020B0604020202020204" pitchFamily="34" charset="0"/>
                      </a:endParaRPr>
                    </a:p>
                  </a:txBody>
                  <a:tcPr marL="47625" marR="47625" marT="0" marB="0"/>
                </a:tc>
                <a:tc>
                  <a:txBody>
                    <a:bodyPr/>
                    <a:lstStyle/>
                    <a:p>
                      <a:pPr marL="0" marR="0" algn="ctr">
                        <a:spcBef>
                          <a:spcPts val="0"/>
                        </a:spcBef>
                        <a:spcAft>
                          <a:spcPts val="0"/>
                        </a:spcAft>
                      </a:pPr>
                      <a:r>
                        <a:rPr lang="en-US" sz="1400">
                          <a:effectLst/>
                        </a:rPr>
                        <a:t>9 (6)</a:t>
                      </a:r>
                      <a:endParaRPr lang="en-US" sz="1400">
                        <a:effectLst/>
                        <a:latin typeface="Calibri" panose="020F0502020204030204" pitchFamily="34" charset="0"/>
                        <a:ea typeface="DengXian" panose="02010600030101010101" pitchFamily="2" charset="-122"/>
                        <a:cs typeface="Arial" panose="020B0604020202020204" pitchFamily="34" charset="0"/>
                      </a:endParaRPr>
                    </a:p>
                  </a:txBody>
                  <a:tcPr marL="47625" marR="47625" marT="0" marB="0"/>
                </a:tc>
                <a:tc>
                  <a:txBody>
                    <a:bodyPr/>
                    <a:lstStyle/>
                    <a:p>
                      <a:pPr marL="0" marR="0" algn="ctr">
                        <a:spcBef>
                          <a:spcPts val="0"/>
                        </a:spcBef>
                        <a:spcAft>
                          <a:spcPts val="0"/>
                        </a:spcAft>
                      </a:pPr>
                      <a:r>
                        <a:rPr lang="en-US" sz="1400">
                          <a:effectLst/>
                        </a:rPr>
                        <a:t>5 (4)</a:t>
                      </a:r>
                      <a:endParaRPr lang="en-US" sz="1400">
                        <a:effectLst/>
                        <a:latin typeface="Calibri" panose="020F0502020204030204" pitchFamily="34" charset="0"/>
                        <a:ea typeface="DengXian" panose="02010600030101010101" pitchFamily="2" charset="-122"/>
                        <a:cs typeface="Arial" panose="020B0604020202020204" pitchFamily="34" charset="0"/>
                      </a:endParaRPr>
                    </a:p>
                  </a:txBody>
                  <a:tcPr marL="47625" marR="47625" marT="0" marB="0"/>
                </a:tc>
                <a:tc>
                  <a:txBody>
                    <a:bodyPr/>
                    <a:lstStyle/>
                    <a:p>
                      <a:pPr marL="0" marR="0" algn="ctr">
                        <a:spcBef>
                          <a:spcPts val="0"/>
                        </a:spcBef>
                        <a:spcAft>
                          <a:spcPts val="0"/>
                        </a:spcAft>
                      </a:pPr>
                      <a:r>
                        <a:rPr lang="en-US" sz="1400">
                          <a:effectLst/>
                        </a:rPr>
                        <a:t>1</a:t>
                      </a:r>
                      <a:endParaRPr lang="en-US" sz="1400">
                        <a:effectLst/>
                        <a:latin typeface="Calibri" panose="020F0502020204030204" pitchFamily="34" charset="0"/>
                        <a:ea typeface="DengXian" panose="02010600030101010101" pitchFamily="2" charset="-122"/>
                        <a:cs typeface="Arial" panose="020B0604020202020204" pitchFamily="34" charset="0"/>
                      </a:endParaRPr>
                    </a:p>
                  </a:txBody>
                  <a:tcPr marL="47625" marR="47625" marT="0" marB="0"/>
                </a:tc>
                <a:tc>
                  <a:txBody>
                    <a:bodyPr/>
                    <a:lstStyle/>
                    <a:p>
                      <a:pPr marL="0" marR="0" algn="ctr">
                        <a:spcBef>
                          <a:spcPts val="0"/>
                        </a:spcBef>
                        <a:spcAft>
                          <a:spcPts val="0"/>
                        </a:spcAft>
                      </a:pPr>
                      <a:r>
                        <a:rPr lang="en-US" sz="1400">
                          <a:effectLst/>
                        </a:rPr>
                        <a:t>16-82</a:t>
                      </a:r>
                      <a:endParaRPr lang="en-US" sz="1400">
                        <a:effectLst/>
                        <a:latin typeface="Calibri" panose="020F0502020204030204" pitchFamily="34" charset="0"/>
                        <a:ea typeface="DengXian" panose="02010600030101010101" pitchFamily="2" charset="-122"/>
                        <a:cs typeface="Arial" panose="020B0604020202020204" pitchFamily="34" charset="0"/>
                      </a:endParaRPr>
                    </a:p>
                  </a:txBody>
                  <a:tcPr marL="47625" marR="47625" marT="0" marB="0"/>
                </a:tc>
                <a:tc>
                  <a:txBody>
                    <a:bodyPr/>
                    <a:lstStyle/>
                    <a:p>
                      <a:pPr marL="0" marR="0" algn="ctr">
                        <a:spcBef>
                          <a:spcPts val="0"/>
                        </a:spcBef>
                        <a:spcAft>
                          <a:spcPts val="0"/>
                        </a:spcAft>
                      </a:pPr>
                      <a:r>
                        <a:rPr lang="en-US" sz="1400">
                          <a:effectLst/>
                        </a:rPr>
                        <a:t>354</a:t>
                      </a:r>
                      <a:endParaRPr lang="en-US" sz="1400">
                        <a:effectLst/>
                        <a:latin typeface="Calibri" panose="020F0502020204030204" pitchFamily="34" charset="0"/>
                        <a:ea typeface="DengXian" panose="02010600030101010101" pitchFamily="2" charset="-122"/>
                        <a:cs typeface="Arial" panose="020B0604020202020204" pitchFamily="34" charset="0"/>
                      </a:endParaRPr>
                    </a:p>
                  </a:txBody>
                  <a:tcPr marL="47625" marR="47625" marT="0" marB="0"/>
                </a:tc>
                <a:extLst>
                  <a:ext uri="{0D108BD9-81ED-4DB2-BD59-A6C34878D82A}">
                    <a16:rowId xmlns:a16="http://schemas.microsoft.com/office/drawing/2014/main" val="666045316"/>
                  </a:ext>
                </a:extLst>
              </a:tr>
              <a:tr h="508000">
                <a:tc>
                  <a:txBody>
                    <a:bodyPr/>
                    <a:lstStyle/>
                    <a:p>
                      <a:pPr marL="0" marR="0">
                        <a:spcBef>
                          <a:spcPts val="0"/>
                        </a:spcBef>
                        <a:spcAft>
                          <a:spcPts val="0"/>
                        </a:spcAft>
                      </a:pPr>
                      <a:r>
                        <a:rPr lang="en-US" sz="1400" dirty="0">
                          <a:effectLst/>
                        </a:rPr>
                        <a:t>Disease response, recovery/remission</a:t>
                      </a:r>
                      <a:endParaRPr lang="en-US" sz="1400" dirty="0">
                        <a:effectLst/>
                        <a:latin typeface="Calibri" panose="020F0502020204030204" pitchFamily="34" charset="0"/>
                        <a:ea typeface="DengXian" panose="02010600030101010101" pitchFamily="2" charset="-122"/>
                        <a:cs typeface="Arial" panose="020B0604020202020204" pitchFamily="34" charset="0"/>
                      </a:endParaRPr>
                    </a:p>
                  </a:txBody>
                  <a:tcPr marL="47625" marR="47625" marT="0" marB="0"/>
                </a:tc>
                <a:tc>
                  <a:txBody>
                    <a:bodyPr/>
                    <a:lstStyle/>
                    <a:p>
                      <a:pPr marL="0" marR="0" algn="ctr">
                        <a:spcBef>
                          <a:spcPts val="0"/>
                        </a:spcBef>
                        <a:spcAft>
                          <a:spcPts val="0"/>
                        </a:spcAft>
                      </a:pPr>
                      <a:r>
                        <a:rPr lang="en-US" sz="1400">
                          <a:effectLst/>
                        </a:rPr>
                        <a:t>10 (7)</a:t>
                      </a:r>
                      <a:endParaRPr lang="en-US" sz="1400">
                        <a:effectLst/>
                        <a:latin typeface="Calibri" panose="020F0502020204030204" pitchFamily="34" charset="0"/>
                        <a:ea typeface="DengXian" panose="02010600030101010101" pitchFamily="2" charset="-122"/>
                        <a:cs typeface="Arial" panose="020B0604020202020204" pitchFamily="34" charset="0"/>
                      </a:endParaRPr>
                    </a:p>
                  </a:txBody>
                  <a:tcPr marL="47625" marR="47625" marT="0" marB="0"/>
                </a:tc>
                <a:tc>
                  <a:txBody>
                    <a:bodyPr/>
                    <a:lstStyle/>
                    <a:p>
                      <a:pPr marL="0" marR="0" algn="ctr">
                        <a:spcBef>
                          <a:spcPts val="0"/>
                        </a:spcBef>
                        <a:spcAft>
                          <a:spcPts val="0"/>
                        </a:spcAft>
                      </a:pPr>
                      <a:r>
                        <a:rPr lang="en-US" sz="1400">
                          <a:effectLst/>
                        </a:rPr>
                        <a:t>7 (6)</a:t>
                      </a:r>
                      <a:endParaRPr lang="en-US" sz="1400">
                        <a:effectLst/>
                        <a:latin typeface="Calibri" panose="020F0502020204030204" pitchFamily="34" charset="0"/>
                        <a:ea typeface="DengXian" panose="02010600030101010101" pitchFamily="2" charset="-122"/>
                        <a:cs typeface="Arial" panose="020B0604020202020204" pitchFamily="34" charset="0"/>
                      </a:endParaRPr>
                    </a:p>
                  </a:txBody>
                  <a:tcPr marL="47625" marR="47625" marT="0" marB="0"/>
                </a:tc>
                <a:tc>
                  <a:txBody>
                    <a:bodyPr/>
                    <a:lstStyle/>
                    <a:p>
                      <a:pPr marL="0" marR="0" algn="ctr">
                        <a:spcBef>
                          <a:spcPts val="0"/>
                        </a:spcBef>
                        <a:spcAft>
                          <a:spcPts val="0"/>
                        </a:spcAft>
                      </a:pPr>
                      <a:r>
                        <a:rPr lang="en-US" sz="1400" dirty="0">
                          <a:effectLst/>
                        </a:rPr>
                        <a:t>1, except TAU vs. </a:t>
                      </a:r>
                      <a:r>
                        <a:rPr lang="en-US" sz="1400" dirty="0" err="1">
                          <a:effectLst/>
                        </a:rPr>
                        <a:t>IndividualDyn</a:t>
                      </a:r>
                      <a:r>
                        <a:rPr lang="en-US" sz="1400" dirty="0">
                          <a:effectLst/>
                        </a:rPr>
                        <a:t> with 2</a:t>
                      </a:r>
                      <a:endParaRPr lang="en-US" sz="1400" dirty="0">
                        <a:effectLst/>
                        <a:latin typeface="Calibri" panose="020F0502020204030204" pitchFamily="34" charset="0"/>
                        <a:ea typeface="DengXian" panose="02010600030101010101" pitchFamily="2" charset="-122"/>
                        <a:cs typeface="Arial" panose="020B0604020202020204" pitchFamily="34" charset="0"/>
                      </a:endParaRPr>
                    </a:p>
                  </a:txBody>
                  <a:tcPr marL="47625" marR="47625" marT="0" marB="0"/>
                </a:tc>
                <a:tc>
                  <a:txBody>
                    <a:bodyPr/>
                    <a:lstStyle/>
                    <a:p>
                      <a:pPr marL="0" marR="0" algn="ctr">
                        <a:spcBef>
                          <a:spcPts val="0"/>
                        </a:spcBef>
                        <a:spcAft>
                          <a:spcPts val="0"/>
                        </a:spcAft>
                      </a:pPr>
                      <a:r>
                        <a:rPr lang="en-US" sz="1400">
                          <a:effectLst/>
                        </a:rPr>
                        <a:t>15-82</a:t>
                      </a:r>
                      <a:endParaRPr lang="en-US" sz="1400">
                        <a:effectLst/>
                        <a:latin typeface="Calibri" panose="020F0502020204030204" pitchFamily="34" charset="0"/>
                        <a:ea typeface="DengXian" panose="02010600030101010101" pitchFamily="2" charset="-122"/>
                        <a:cs typeface="Arial" panose="020B0604020202020204" pitchFamily="34" charset="0"/>
                      </a:endParaRPr>
                    </a:p>
                  </a:txBody>
                  <a:tcPr marL="47625" marR="47625" marT="0" marB="0"/>
                </a:tc>
                <a:tc>
                  <a:txBody>
                    <a:bodyPr/>
                    <a:lstStyle/>
                    <a:p>
                      <a:pPr marL="0" marR="0" algn="ctr">
                        <a:spcBef>
                          <a:spcPts val="0"/>
                        </a:spcBef>
                        <a:spcAft>
                          <a:spcPts val="0"/>
                        </a:spcAft>
                      </a:pPr>
                      <a:r>
                        <a:rPr lang="en-US" sz="1400">
                          <a:effectLst/>
                        </a:rPr>
                        <a:t>688</a:t>
                      </a:r>
                      <a:endParaRPr lang="en-US" sz="1400">
                        <a:effectLst/>
                        <a:latin typeface="Calibri" panose="020F0502020204030204" pitchFamily="34" charset="0"/>
                        <a:ea typeface="DengXian" panose="02010600030101010101" pitchFamily="2" charset="-122"/>
                        <a:cs typeface="Arial" panose="020B0604020202020204" pitchFamily="34" charset="0"/>
                      </a:endParaRPr>
                    </a:p>
                  </a:txBody>
                  <a:tcPr marL="47625" marR="47625" marT="0" marB="0"/>
                </a:tc>
                <a:extLst>
                  <a:ext uri="{0D108BD9-81ED-4DB2-BD59-A6C34878D82A}">
                    <a16:rowId xmlns:a16="http://schemas.microsoft.com/office/drawing/2014/main" val="3882036337"/>
                  </a:ext>
                </a:extLst>
              </a:tr>
              <a:tr h="127000">
                <a:tc>
                  <a:txBody>
                    <a:bodyPr/>
                    <a:lstStyle/>
                    <a:p>
                      <a:pPr marL="0" marR="0">
                        <a:spcBef>
                          <a:spcPts val="0"/>
                        </a:spcBef>
                        <a:spcAft>
                          <a:spcPts val="0"/>
                        </a:spcAft>
                      </a:pPr>
                      <a:r>
                        <a:rPr lang="en-US" sz="1400">
                          <a:effectLst/>
                        </a:rPr>
                        <a:t>Hospitalization</a:t>
                      </a:r>
                      <a:endParaRPr lang="en-US" sz="1400">
                        <a:effectLst/>
                        <a:latin typeface="Calibri" panose="020F0502020204030204" pitchFamily="34" charset="0"/>
                        <a:ea typeface="DengXian" panose="02010600030101010101" pitchFamily="2" charset="-122"/>
                        <a:cs typeface="Arial" panose="020B0604020202020204" pitchFamily="34" charset="0"/>
                      </a:endParaRPr>
                    </a:p>
                  </a:txBody>
                  <a:tcPr marL="47625" marR="47625" marT="0" marB="0"/>
                </a:tc>
                <a:tc>
                  <a:txBody>
                    <a:bodyPr/>
                    <a:lstStyle/>
                    <a:p>
                      <a:pPr marL="0" marR="0" algn="ctr">
                        <a:spcBef>
                          <a:spcPts val="0"/>
                        </a:spcBef>
                        <a:spcAft>
                          <a:spcPts val="0"/>
                        </a:spcAft>
                      </a:pPr>
                      <a:r>
                        <a:rPr lang="en-US" sz="1400">
                          <a:effectLst/>
                        </a:rPr>
                        <a:t>7</a:t>
                      </a:r>
                      <a:endParaRPr lang="en-US" sz="1400">
                        <a:effectLst/>
                        <a:latin typeface="Calibri" panose="020F0502020204030204" pitchFamily="34" charset="0"/>
                        <a:ea typeface="DengXian" panose="02010600030101010101" pitchFamily="2" charset="-122"/>
                        <a:cs typeface="Arial" panose="020B0604020202020204" pitchFamily="34" charset="0"/>
                      </a:endParaRPr>
                    </a:p>
                  </a:txBody>
                  <a:tcPr marL="47625" marR="47625" marT="0" marB="0"/>
                </a:tc>
                <a:tc>
                  <a:txBody>
                    <a:bodyPr/>
                    <a:lstStyle/>
                    <a:p>
                      <a:pPr marL="0" marR="0" algn="ctr">
                        <a:spcBef>
                          <a:spcPts val="0"/>
                        </a:spcBef>
                        <a:spcAft>
                          <a:spcPts val="0"/>
                        </a:spcAft>
                      </a:pPr>
                      <a:r>
                        <a:rPr lang="en-US" sz="1400">
                          <a:effectLst/>
                        </a:rPr>
                        <a:t>7</a:t>
                      </a:r>
                      <a:endParaRPr lang="en-US" sz="1400">
                        <a:effectLst/>
                        <a:latin typeface="Calibri" panose="020F0502020204030204" pitchFamily="34" charset="0"/>
                        <a:ea typeface="DengXian" panose="02010600030101010101" pitchFamily="2" charset="-122"/>
                        <a:cs typeface="Arial" panose="020B0604020202020204" pitchFamily="34" charset="0"/>
                      </a:endParaRPr>
                    </a:p>
                  </a:txBody>
                  <a:tcPr marL="47625" marR="47625" marT="0" marB="0"/>
                </a:tc>
                <a:tc>
                  <a:txBody>
                    <a:bodyPr/>
                    <a:lstStyle/>
                    <a:p>
                      <a:pPr marL="0" marR="0" algn="ctr">
                        <a:spcBef>
                          <a:spcPts val="0"/>
                        </a:spcBef>
                        <a:spcAft>
                          <a:spcPts val="0"/>
                        </a:spcAft>
                      </a:pPr>
                      <a:r>
                        <a:rPr lang="en-US" sz="1400">
                          <a:effectLst/>
                        </a:rPr>
                        <a:t>1</a:t>
                      </a:r>
                      <a:endParaRPr lang="en-US" sz="1400">
                        <a:effectLst/>
                        <a:latin typeface="Calibri" panose="020F0502020204030204" pitchFamily="34" charset="0"/>
                        <a:ea typeface="DengXian" panose="02010600030101010101" pitchFamily="2" charset="-122"/>
                        <a:cs typeface="Arial" panose="020B0604020202020204" pitchFamily="34" charset="0"/>
                      </a:endParaRPr>
                    </a:p>
                  </a:txBody>
                  <a:tcPr marL="47625" marR="47625" marT="0" marB="0"/>
                </a:tc>
                <a:tc>
                  <a:txBody>
                    <a:bodyPr/>
                    <a:lstStyle/>
                    <a:p>
                      <a:pPr marL="0" marR="0" algn="ctr">
                        <a:spcBef>
                          <a:spcPts val="0"/>
                        </a:spcBef>
                        <a:spcAft>
                          <a:spcPts val="0"/>
                        </a:spcAft>
                      </a:pPr>
                      <a:r>
                        <a:rPr lang="en-US" sz="1400">
                          <a:effectLst/>
                        </a:rPr>
                        <a:t>11-82</a:t>
                      </a:r>
                      <a:endParaRPr lang="en-US" sz="1400">
                        <a:effectLst/>
                        <a:latin typeface="Calibri" panose="020F0502020204030204" pitchFamily="34" charset="0"/>
                        <a:ea typeface="DengXian" panose="02010600030101010101" pitchFamily="2" charset="-122"/>
                        <a:cs typeface="Arial" panose="020B0604020202020204" pitchFamily="34" charset="0"/>
                      </a:endParaRPr>
                    </a:p>
                  </a:txBody>
                  <a:tcPr marL="47625" marR="47625" marT="0" marB="0"/>
                </a:tc>
                <a:tc>
                  <a:txBody>
                    <a:bodyPr/>
                    <a:lstStyle/>
                    <a:p>
                      <a:pPr marL="0" marR="0" algn="ctr">
                        <a:spcBef>
                          <a:spcPts val="0"/>
                        </a:spcBef>
                        <a:spcAft>
                          <a:spcPts val="0"/>
                        </a:spcAft>
                      </a:pPr>
                      <a:r>
                        <a:rPr lang="en-US" sz="1400">
                          <a:effectLst/>
                        </a:rPr>
                        <a:t>568</a:t>
                      </a:r>
                      <a:endParaRPr lang="en-US" sz="1400">
                        <a:effectLst/>
                        <a:latin typeface="Calibri" panose="020F0502020204030204" pitchFamily="34" charset="0"/>
                        <a:ea typeface="DengXian" panose="02010600030101010101" pitchFamily="2" charset="-122"/>
                        <a:cs typeface="Arial" panose="020B0604020202020204" pitchFamily="34" charset="0"/>
                      </a:endParaRPr>
                    </a:p>
                  </a:txBody>
                  <a:tcPr marL="47625" marR="47625" marT="0" marB="0"/>
                </a:tc>
                <a:extLst>
                  <a:ext uri="{0D108BD9-81ED-4DB2-BD59-A6C34878D82A}">
                    <a16:rowId xmlns:a16="http://schemas.microsoft.com/office/drawing/2014/main" val="1883777775"/>
                  </a:ext>
                </a:extLst>
              </a:tr>
              <a:tr h="254000">
                <a:tc>
                  <a:txBody>
                    <a:bodyPr/>
                    <a:lstStyle/>
                    <a:p>
                      <a:pPr marL="0" marR="0">
                        <a:spcBef>
                          <a:spcPts val="0"/>
                        </a:spcBef>
                        <a:spcAft>
                          <a:spcPts val="0"/>
                        </a:spcAft>
                      </a:pPr>
                      <a:r>
                        <a:rPr lang="en-US" sz="1400">
                          <a:effectLst/>
                        </a:rPr>
                        <a:t>Eating disorder scale change</a:t>
                      </a:r>
                      <a:endParaRPr lang="en-US" sz="1400">
                        <a:effectLst/>
                        <a:latin typeface="Calibri" panose="020F0502020204030204" pitchFamily="34" charset="0"/>
                        <a:ea typeface="DengXian" panose="02010600030101010101" pitchFamily="2" charset="-122"/>
                        <a:cs typeface="Arial" panose="020B0604020202020204" pitchFamily="34" charset="0"/>
                      </a:endParaRPr>
                    </a:p>
                  </a:txBody>
                  <a:tcPr marL="47625" marR="47625" marT="0" marB="0"/>
                </a:tc>
                <a:tc>
                  <a:txBody>
                    <a:bodyPr/>
                    <a:lstStyle/>
                    <a:p>
                      <a:pPr marL="0" marR="0" algn="ctr">
                        <a:spcBef>
                          <a:spcPts val="0"/>
                        </a:spcBef>
                        <a:spcAft>
                          <a:spcPts val="0"/>
                        </a:spcAft>
                      </a:pPr>
                      <a:r>
                        <a:rPr lang="en-US" sz="1400">
                          <a:effectLst/>
                        </a:rPr>
                        <a:t>7</a:t>
                      </a:r>
                      <a:endParaRPr lang="en-US" sz="1400">
                        <a:effectLst/>
                        <a:latin typeface="Calibri" panose="020F0502020204030204" pitchFamily="34" charset="0"/>
                        <a:ea typeface="DengXian" panose="02010600030101010101" pitchFamily="2" charset="-122"/>
                        <a:cs typeface="Arial" panose="020B0604020202020204" pitchFamily="34" charset="0"/>
                      </a:endParaRPr>
                    </a:p>
                  </a:txBody>
                  <a:tcPr marL="47625" marR="47625" marT="0" marB="0"/>
                </a:tc>
                <a:tc>
                  <a:txBody>
                    <a:bodyPr/>
                    <a:lstStyle/>
                    <a:p>
                      <a:pPr marL="0" marR="0" algn="ctr">
                        <a:spcBef>
                          <a:spcPts val="0"/>
                        </a:spcBef>
                        <a:spcAft>
                          <a:spcPts val="0"/>
                        </a:spcAft>
                      </a:pPr>
                      <a:r>
                        <a:rPr lang="en-US" sz="1400">
                          <a:effectLst/>
                        </a:rPr>
                        <a:t>8</a:t>
                      </a:r>
                      <a:endParaRPr lang="en-US" sz="1400">
                        <a:effectLst/>
                        <a:latin typeface="Calibri" panose="020F0502020204030204" pitchFamily="34" charset="0"/>
                        <a:ea typeface="DengXian" panose="02010600030101010101" pitchFamily="2" charset="-122"/>
                        <a:cs typeface="Arial" panose="020B0604020202020204" pitchFamily="34" charset="0"/>
                      </a:endParaRPr>
                    </a:p>
                  </a:txBody>
                  <a:tcPr marL="47625" marR="47625" marT="0" marB="0"/>
                </a:tc>
                <a:tc>
                  <a:txBody>
                    <a:bodyPr/>
                    <a:lstStyle/>
                    <a:p>
                      <a:pPr marL="0" marR="0" algn="ctr">
                        <a:spcBef>
                          <a:spcPts val="0"/>
                        </a:spcBef>
                        <a:spcAft>
                          <a:spcPts val="0"/>
                        </a:spcAft>
                      </a:pPr>
                      <a:r>
                        <a:rPr lang="en-US" sz="1400">
                          <a:effectLst/>
                        </a:rPr>
                        <a:t>1-3</a:t>
                      </a:r>
                      <a:endParaRPr lang="en-US" sz="1400">
                        <a:effectLst/>
                        <a:latin typeface="Calibri" panose="020F0502020204030204" pitchFamily="34" charset="0"/>
                        <a:ea typeface="DengXian" panose="02010600030101010101" pitchFamily="2" charset="-122"/>
                        <a:cs typeface="Arial" panose="020B0604020202020204" pitchFamily="34" charset="0"/>
                      </a:endParaRPr>
                    </a:p>
                  </a:txBody>
                  <a:tcPr marL="47625" marR="47625" marT="0" marB="0"/>
                </a:tc>
                <a:tc>
                  <a:txBody>
                    <a:bodyPr/>
                    <a:lstStyle/>
                    <a:p>
                      <a:pPr marL="0" marR="0" algn="ctr">
                        <a:spcBef>
                          <a:spcPts val="0"/>
                        </a:spcBef>
                        <a:spcAft>
                          <a:spcPts val="0"/>
                        </a:spcAft>
                      </a:pPr>
                      <a:r>
                        <a:rPr lang="en-US" sz="1400">
                          <a:effectLst/>
                        </a:rPr>
                        <a:t>30-134</a:t>
                      </a:r>
                      <a:endParaRPr lang="en-US" sz="1400">
                        <a:effectLst/>
                        <a:latin typeface="Calibri" panose="020F0502020204030204" pitchFamily="34" charset="0"/>
                        <a:ea typeface="DengXian" panose="02010600030101010101" pitchFamily="2" charset="-122"/>
                        <a:cs typeface="Arial" panose="020B0604020202020204" pitchFamily="34" charset="0"/>
                      </a:endParaRPr>
                    </a:p>
                  </a:txBody>
                  <a:tcPr marL="47625" marR="47625" marT="0" marB="0"/>
                </a:tc>
                <a:tc>
                  <a:txBody>
                    <a:bodyPr/>
                    <a:lstStyle/>
                    <a:p>
                      <a:pPr marL="0" marR="0" algn="ctr">
                        <a:spcBef>
                          <a:spcPts val="0"/>
                        </a:spcBef>
                        <a:spcAft>
                          <a:spcPts val="0"/>
                        </a:spcAft>
                      </a:pPr>
                      <a:r>
                        <a:rPr lang="en-US" sz="1400">
                          <a:effectLst/>
                        </a:rPr>
                        <a:t>874</a:t>
                      </a:r>
                      <a:endParaRPr lang="en-US" sz="1400">
                        <a:effectLst/>
                        <a:latin typeface="Calibri" panose="020F0502020204030204" pitchFamily="34" charset="0"/>
                        <a:ea typeface="DengXian" panose="02010600030101010101" pitchFamily="2" charset="-122"/>
                        <a:cs typeface="Arial" panose="020B0604020202020204" pitchFamily="34" charset="0"/>
                      </a:endParaRPr>
                    </a:p>
                  </a:txBody>
                  <a:tcPr marL="47625" marR="47625" marT="0" marB="0"/>
                </a:tc>
                <a:extLst>
                  <a:ext uri="{0D108BD9-81ED-4DB2-BD59-A6C34878D82A}">
                    <a16:rowId xmlns:a16="http://schemas.microsoft.com/office/drawing/2014/main" val="237581209"/>
                  </a:ext>
                </a:extLst>
              </a:tr>
              <a:tr h="508000">
                <a:tc>
                  <a:txBody>
                    <a:bodyPr/>
                    <a:lstStyle/>
                    <a:p>
                      <a:pPr marL="0" marR="0">
                        <a:spcBef>
                          <a:spcPts val="0"/>
                        </a:spcBef>
                        <a:spcAft>
                          <a:spcPts val="0"/>
                        </a:spcAft>
                      </a:pPr>
                      <a:r>
                        <a:rPr lang="en-US" sz="1400" dirty="0">
                          <a:effectLst/>
                        </a:rPr>
                        <a:t>Social functioning change</a:t>
                      </a:r>
                      <a:endParaRPr lang="en-US" sz="1400" dirty="0">
                        <a:effectLst/>
                        <a:latin typeface="Calibri" panose="020F0502020204030204" pitchFamily="34" charset="0"/>
                        <a:ea typeface="DengXian" panose="02010600030101010101" pitchFamily="2" charset="-122"/>
                        <a:cs typeface="Arial" panose="020B0604020202020204" pitchFamily="34" charset="0"/>
                      </a:endParaRPr>
                    </a:p>
                  </a:txBody>
                  <a:tcPr marL="47625" marR="47625" marT="0" marB="0"/>
                </a:tc>
                <a:tc>
                  <a:txBody>
                    <a:bodyPr/>
                    <a:lstStyle/>
                    <a:p>
                      <a:pPr marL="0" marR="0" algn="ctr">
                        <a:spcBef>
                          <a:spcPts val="0"/>
                        </a:spcBef>
                        <a:spcAft>
                          <a:spcPts val="0"/>
                        </a:spcAft>
                      </a:pPr>
                      <a:r>
                        <a:rPr lang="en-US" sz="1400">
                          <a:effectLst/>
                        </a:rPr>
                        <a:t>6</a:t>
                      </a:r>
                      <a:endParaRPr lang="en-US" sz="1400">
                        <a:effectLst/>
                        <a:latin typeface="Calibri" panose="020F0502020204030204" pitchFamily="34" charset="0"/>
                        <a:ea typeface="DengXian" panose="02010600030101010101" pitchFamily="2" charset="-122"/>
                        <a:cs typeface="Arial" panose="020B0604020202020204" pitchFamily="34" charset="0"/>
                      </a:endParaRPr>
                    </a:p>
                  </a:txBody>
                  <a:tcPr marL="47625" marR="47625" marT="0" marB="0"/>
                </a:tc>
                <a:tc>
                  <a:txBody>
                    <a:bodyPr/>
                    <a:lstStyle/>
                    <a:p>
                      <a:pPr marL="0" marR="0" algn="ctr">
                        <a:spcBef>
                          <a:spcPts val="0"/>
                        </a:spcBef>
                        <a:spcAft>
                          <a:spcPts val="0"/>
                        </a:spcAft>
                      </a:pPr>
                      <a:r>
                        <a:rPr lang="en-US" sz="1400">
                          <a:effectLst/>
                        </a:rPr>
                        <a:t>5</a:t>
                      </a:r>
                      <a:endParaRPr lang="en-US" sz="1400">
                        <a:effectLst/>
                        <a:latin typeface="Calibri" panose="020F0502020204030204" pitchFamily="34" charset="0"/>
                        <a:ea typeface="DengXian" panose="02010600030101010101" pitchFamily="2" charset="-122"/>
                        <a:cs typeface="Arial" panose="020B0604020202020204" pitchFamily="34" charset="0"/>
                      </a:endParaRPr>
                    </a:p>
                  </a:txBody>
                  <a:tcPr marL="47625" marR="47625" marT="0" marB="0"/>
                </a:tc>
                <a:tc>
                  <a:txBody>
                    <a:bodyPr/>
                    <a:lstStyle/>
                    <a:p>
                      <a:pPr marL="0" marR="0" algn="ctr">
                        <a:spcBef>
                          <a:spcPts val="0"/>
                        </a:spcBef>
                        <a:spcAft>
                          <a:spcPts val="0"/>
                        </a:spcAft>
                      </a:pPr>
                      <a:r>
                        <a:rPr lang="en-US" sz="1400">
                          <a:effectLst/>
                        </a:rPr>
                        <a:t>1, except MANTRA vs. SSCM with 2</a:t>
                      </a:r>
                      <a:endParaRPr lang="en-US" sz="1400">
                        <a:effectLst/>
                        <a:latin typeface="Calibri" panose="020F0502020204030204" pitchFamily="34" charset="0"/>
                        <a:ea typeface="DengXian" panose="02010600030101010101" pitchFamily="2" charset="-122"/>
                        <a:cs typeface="Arial" panose="020B0604020202020204" pitchFamily="34" charset="0"/>
                      </a:endParaRPr>
                    </a:p>
                  </a:txBody>
                  <a:tcPr marL="47625" marR="47625" marT="0" marB="0"/>
                </a:tc>
                <a:tc>
                  <a:txBody>
                    <a:bodyPr/>
                    <a:lstStyle/>
                    <a:p>
                      <a:pPr marL="0" marR="0" algn="ctr">
                        <a:spcBef>
                          <a:spcPts val="0"/>
                        </a:spcBef>
                        <a:spcAft>
                          <a:spcPts val="0"/>
                        </a:spcAft>
                      </a:pPr>
                      <a:r>
                        <a:rPr lang="en-US" sz="1400">
                          <a:effectLst/>
                        </a:rPr>
                        <a:t>31-130</a:t>
                      </a:r>
                      <a:endParaRPr lang="en-US" sz="1400">
                        <a:effectLst/>
                        <a:latin typeface="Calibri" panose="020F0502020204030204" pitchFamily="34" charset="0"/>
                        <a:ea typeface="DengXian" panose="02010600030101010101" pitchFamily="2" charset="-122"/>
                        <a:cs typeface="Arial" panose="020B0604020202020204" pitchFamily="34" charset="0"/>
                      </a:endParaRPr>
                    </a:p>
                  </a:txBody>
                  <a:tcPr marL="47625" marR="47625" marT="0" marB="0"/>
                </a:tc>
                <a:tc>
                  <a:txBody>
                    <a:bodyPr/>
                    <a:lstStyle/>
                    <a:p>
                      <a:pPr marL="0" marR="0" algn="ctr">
                        <a:spcBef>
                          <a:spcPts val="0"/>
                        </a:spcBef>
                        <a:spcAft>
                          <a:spcPts val="0"/>
                        </a:spcAft>
                      </a:pPr>
                      <a:r>
                        <a:rPr lang="en-US" sz="1400">
                          <a:effectLst/>
                        </a:rPr>
                        <a:t>N/A</a:t>
                      </a:r>
                      <a:endParaRPr lang="en-US" sz="1400">
                        <a:effectLst/>
                        <a:latin typeface="Calibri" panose="020F0502020204030204" pitchFamily="34" charset="0"/>
                        <a:ea typeface="DengXian" panose="02010600030101010101" pitchFamily="2" charset="-122"/>
                        <a:cs typeface="Arial" panose="020B0604020202020204" pitchFamily="34" charset="0"/>
                      </a:endParaRPr>
                    </a:p>
                  </a:txBody>
                  <a:tcPr marL="47625" marR="47625" marT="0" marB="0"/>
                </a:tc>
                <a:extLst>
                  <a:ext uri="{0D108BD9-81ED-4DB2-BD59-A6C34878D82A}">
                    <a16:rowId xmlns:a16="http://schemas.microsoft.com/office/drawing/2014/main" val="3589817290"/>
                  </a:ext>
                </a:extLst>
              </a:tr>
              <a:tr h="127000">
                <a:tc>
                  <a:txBody>
                    <a:bodyPr/>
                    <a:lstStyle/>
                    <a:p>
                      <a:pPr marL="0" marR="0">
                        <a:spcBef>
                          <a:spcPts val="0"/>
                        </a:spcBef>
                        <a:spcAft>
                          <a:spcPts val="0"/>
                        </a:spcAft>
                      </a:pPr>
                      <a:r>
                        <a:rPr lang="en-US" sz="1400" dirty="0">
                          <a:effectLst/>
                        </a:rPr>
                        <a:t>Quality of life</a:t>
                      </a:r>
                      <a:endParaRPr lang="en-US" sz="1400" dirty="0">
                        <a:effectLst/>
                        <a:latin typeface="Calibri" panose="020F0502020204030204" pitchFamily="34" charset="0"/>
                        <a:ea typeface="DengXian" panose="02010600030101010101" pitchFamily="2" charset="-122"/>
                        <a:cs typeface="Arial" panose="020B0604020202020204" pitchFamily="34" charset="0"/>
                      </a:endParaRPr>
                    </a:p>
                  </a:txBody>
                  <a:tcPr marL="47625" marR="47625" marT="0" marB="0"/>
                </a:tc>
                <a:tc>
                  <a:txBody>
                    <a:bodyPr/>
                    <a:lstStyle/>
                    <a:p>
                      <a:pPr marL="0" marR="0" algn="ctr">
                        <a:spcBef>
                          <a:spcPts val="0"/>
                        </a:spcBef>
                        <a:spcAft>
                          <a:spcPts val="0"/>
                        </a:spcAft>
                      </a:pPr>
                      <a:r>
                        <a:rPr lang="en-US" sz="1400">
                          <a:effectLst/>
                        </a:rPr>
                        <a:t>3</a:t>
                      </a:r>
                      <a:endParaRPr lang="en-US" sz="1400">
                        <a:effectLst/>
                        <a:latin typeface="Calibri" panose="020F0502020204030204" pitchFamily="34" charset="0"/>
                        <a:ea typeface="DengXian" panose="02010600030101010101" pitchFamily="2" charset="-122"/>
                        <a:cs typeface="Arial" panose="020B0604020202020204" pitchFamily="34" charset="0"/>
                      </a:endParaRPr>
                    </a:p>
                  </a:txBody>
                  <a:tcPr marL="47625" marR="47625" marT="0" marB="0"/>
                </a:tc>
                <a:tc>
                  <a:txBody>
                    <a:bodyPr/>
                    <a:lstStyle/>
                    <a:p>
                      <a:pPr marL="0" marR="0" algn="ctr">
                        <a:spcBef>
                          <a:spcPts val="0"/>
                        </a:spcBef>
                        <a:spcAft>
                          <a:spcPts val="0"/>
                        </a:spcAft>
                      </a:pPr>
                      <a:r>
                        <a:rPr lang="en-US" sz="1400">
                          <a:effectLst/>
                        </a:rPr>
                        <a:t>3</a:t>
                      </a:r>
                      <a:endParaRPr lang="en-US" sz="1400">
                        <a:effectLst/>
                        <a:latin typeface="Calibri" panose="020F0502020204030204" pitchFamily="34" charset="0"/>
                        <a:ea typeface="DengXian" panose="02010600030101010101" pitchFamily="2" charset="-122"/>
                        <a:cs typeface="Arial" panose="020B0604020202020204" pitchFamily="34" charset="0"/>
                      </a:endParaRPr>
                    </a:p>
                  </a:txBody>
                  <a:tcPr marL="47625" marR="47625" marT="0" marB="0"/>
                </a:tc>
                <a:tc>
                  <a:txBody>
                    <a:bodyPr/>
                    <a:lstStyle/>
                    <a:p>
                      <a:pPr marL="0" marR="0" algn="ctr">
                        <a:spcBef>
                          <a:spcPts val="0"/>
                        </a:spcBef>
                        <a:spcAft>
                          <a:spcPts val="0"/>
                        </a:spcAft>
                      </a:pPr>
                      <a:r>
                        <a:rPr lang="en-US" sz="1400">
                          <a:effectLst/>
                        </a:rPr>
                        <a:t> </a:t>
                      </a:r>
                      <a:endParaRPr lang="en-US" sz="1400">
                        <a:effectLst/>
                        <a:latin typeface="Calibri" panose="020F0502020204030204" pitchFamily="34" charset="0"/>
                        <a:ea typeface="DengXian" panose="02010600030101010101" pitchFamily="2" charset="-122"/>
                        <a:cs typeface="Arial" panose="020B0604020202020204" pitchFamily="34" charset="0"/>
                      </a:endParaRPr>
                    </a:p>
                  </a:txBody>
                  <a:tcPr marL="47625" marR="47625" marT="0" marB="0"/>
                </a:tc>
                <a:tc>
                  <a:txBody>
                    <a:bodyPr/>
                    <a:lstStyle/>
                    <a:p>
                      <a:pPr marL="0" marR="0" algn="ctr">
                        <a:spcBef>
                          <a:spcPts val="0"/>
                        </a:spcBef>
                        <a:spcAft>
                          <a:spcPts val="0"/>
                        </a:spcAft>
                      </a:pPr>
                      <a:r>
                        <a:rPr lang="en-US" sz="1400">
                          <a:effectLst/>
                        </a:rPr>
                        <a:t> </a:t>
                      </a:r>
                      <a:endParaRPr lang="en-US" sz="1400">
                        <a:effectLst/>
                        <a:latin typeface="Calibri" panose="020F0502020204030204" pitchFamily="34" charset="0"/>
                        <a:ea typeface="DengXian" panose="02010600030101010101" pitchFamily="2" charset="-122"/>
                        <a:cs typeface="Arial" panose="020B0604020202020204" pitchFamily="34" charset="0"/>
                      </a:endParaRPr>
                    </a:p>
                  </a:txBody>
                  <a:tcPr marL="47625" marR="47625" marT="0" marB="0"/>
                </a:tc>
                <a:tc>
                  <a:txBody>
                    <a:bodyPr/>
                    <a:lstStyle/>
                    <a:p>
                      <a:pPr marL="0" marR="0" algn="ctr">
                        <a:spcBef>
                          <a:spcPts val="0"/>
                        </a:spcBef>
                        <a:spcAft>
                          <a:spcPts val="0"/>
                        </a:spcAft>
                      </a:pPr>
                      <a:r>
                        <a:rPr lang="en-US" sz="1400" dirty="0">
                          <a:effectLst/>
                        </a:rPr>
                        <a:t>N/A</a:t>
                      </a:r>
                      <a:endParaRPr lang="en-US" sz="1400" dirty="0">
                        <a:effectLst/>
                        <a:latin typeface="Calibri" panose="020F0502020204030204" pitchFamily="34" charset="0"/>
                        <a:ea typeface="DengXian" panose="02010600030101010101" pitchFamily="2" charset="-122"/>
                        <a:cs typeface="Arial" panose="020B0604020202020204" pitchFamily="34" charset="0"/>
                      </a:endParaRPr>
                    </a:p>
                  </a:txBody>
                  <a:tcPr marL="47625" marR="47625" marT="0" marB="0"/>
                </a:tc>
                <a:extLst>
                  <a:ext uri="{0D108BD9-81ED-4DB2-BD59-A6C34878D82A}">
                    <a16:rowId xmlns:a16="http://schemas.microsoft.com/office/drawing/2014/main" val="2843081986"/>
                  </a:ext>
                </a:extLst>
              </a:tr>
            </a:tbl>
          </a:graphicData>
        </a:graphic>
      </p:graphicFrame>
    </p:spTree>
    <p:extLst>
      <p:ext uri="{BB962C8B-B14F-4D97-AF65-F5344CB8AC3E}">
        <p14:creationId xmlns:p14="http://schemas.microsoft.com/office/powerpoint/2010/main" val="5794561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968BD-903D-4B13-859A-108391AC75ED}"/>
              </a:ext>
            </a:extLst>
          </p:cNvPr>
          <p:cNvSpPr>
            <a:spLocks noGrp="1"/>
          </p:cNvSpPr>
          <p:nvPr>
            <p:ph type="title"/>
          </p:nvPr>
        </p:nvSpPr>
        <p:spPr/>
        <p:txBody>
          <a:bodyPr>
            <a:normAutofit fontScale="90000"/>
          </a:bodyPr>
          <a:lstStyle/>
          <a:p>
            <a:r>
              <a:rPr lang="en-US" dirty="0"/>
              <a:t>ANOREXIA NERVOSA: Statistically favored comparisons FROM </a:t>
            </a:r>
            <a:r>
              <a:rPr lang="en-US" dirty="0" err="1"/>
              <a:t>nma</a:t>
            </a:r>
            <a:endParaRPr lang="en-US" dirty="0"/>
          </a:p>
        </p:txBody>
      </p:sp>
      <p:graphicFrame>
        <p:nvGraphicFramePr>
          <p:cNvPr id="4" name="Table 4" descr="This table lists the statistically favored weight-related outcomes (i.e., BMI/weight change, %IBW), looking at compared to no treatment or compared to treatment as usual.">
            <a:extLst>
              <a:ext uri="{FF2B5EF4-FFF2-40B4-BE49-F238E27FC236}">
                <a16:creationId xmlns:a16="http://schemas.microsoft.com/office/drawing/2014/main" id="{7620D4C4-65C0-48DE-A277-6A8E2571CE40}"/>
              </a:ext>
            </a:extLst>
          </p:cNvPr>
          <p:cNvGraphicFramePr>
            <a:graphicFrameLocks noGrp="1"/>
          </p:cNvGraphicFramePr>
          <p:nvPr>
            <p:extLst>
              <p:ext uri="{D42A27DB-BD31-4B8C-83A1-F6EECF244321}">
                <p14:modId xmlns:p14="http://schemas.microsoft.com/office/powerpoint/2010/main" val="2937536001"/>
              </p:ext>
            </p:extLst>
          </p:nvPr>
        </p:nvGraphicFramePr>
        <p:xfrm>
          <a:off x="421502" y="1040064"/>
          <a:ext cx="8465823" cy="4988560"/>
        </p:xfrm>
        <a:graphic>
          <a:graphicData uri="http://schemas.openxmlformats.org/drawingml/2006/table">
            <a:tbl>
              <a:tblPr firstRow="1" bandRow="1">
                <a:tableStyleId>{5C22544A-7EE6-4342-B048-85BDC9FD1C3A}</a:tableStyleId>
              </a:tblPr>
              <a:tblGrid>
                <a:gridCol w="5650435">
                  <a:extLst>
                    <a:ext uri="{9D8B030D-6E8A-4147-A177-3AD203B41FA5}">
                      <a16:colId xmlns:a16="http://schemas.microsoft.com/office/drawing/2014/main" val="2937794585"/>
                    </a:ext>
                  </a:extLst>
                </a:gridCol>
                <a:gridCol w="1564105">
                  <a:extLst>
                    <a:ext uri="{9D8B030D-6E8A-4147-A177-3AD203B41FA5}">
                      <a16:colId xmlns:a16="http://schemas.microsoft.com/office/drawing/2014/main" val="1389080548"/>
                    </a:ext>
                  </a:extLst>
                </a:gridCol>
                <a:gridCol w="1251283">
                  <a:extLst>
                    <a:ext uri="{9D8B030D-6E8A-4147-A177-3AD203B41FA5}">
                      <a16:colId xmlns:a16="http://schemas.microsoft.com/office/drawing/2014/main" val="1614386263"/>
                    </a:ext>
                  </a:extLst>
                </a:gridCol>
              </a:tblGrid>
              <a:tr h="370840">
                <a:tc>
                  <a:txBody>
                    <a:bodyPr/>
                    <a:lstStyle/>
                    <a:p>
                      <a:r>
                        <a:rPr lang="en-US" sz="1800" dirty="0">
                          <a:effectLst/>
                          <a:latin typeface="Calibri" panose="020F0502020204030204" pitchFamily="34" charset="0"/>
                          <a:ea typeface="DengXian" panose="02010600030101010101" pitchFamily="2" charset="-122"/>
                          <a:cs typeface="Arial" panose="020B0604020202020204" pitchFamily="34" charset="0"/>
                        </a:rPr>
                        <a:t>Statistically favorable weight-related outcomes (i.e., BMI/weight change, %IBW)</a:t>
                      </a:r>
                      <a:endParaRPr lang="en-US" dirty="0"/>
                    </a:p>
                  </a:txBody>
                  <a:tcPr/>
                </a:tc>
                <a:tc>
                  <a:txBody>
                    <a:bodyPr/>
                    <a:lstStyle/>
                    <a:p>
                      <a:pPr algn="ctr"/>
                      <a:r>
                        <a:rPr lang="en-US"/>
                        <a:t>Compared to No Treatment</a:t>
                      </a:r>
                    </a:p>
                  </a:txBody>
                  <a:tcPr/>
                </a:tc>
                <a:tc>
                  <a:txBody>
                    <a:bodyPr/>
                    <a:lstStyle/>
                    <a:p>
                      <a:pPr algn="ctr"/>
                      <a:r>
                        <a:rPr lang="en-US"/>
                        <a:t>Compared to TAU</a:t>
                      </a:r>
                    </a:p>
                  </a:txBody>
                  <a:tcPr/>
                </a:tc>
                <a:extLst>
                  <a:ext uri="{0D108BD9-81ED-4DB2-BD59-A6C34878D82A}">
                    <a16:rowId xmlns:a16="http://schemas.microsoft.com/office/drawing/2014/main" val="1296324073"/>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latin typeface="Calibri" panose="020F0502020204030204" pitchFamily="34" charset="0"/>
                          <a:ea typeface="DengXian" panose="02010600030101010101" pitchFamily="2" charset="-122"/>
                          <a:cs typeface="Arial" panose="020B0604020202020204" pitchFamily="34" charset="0"/>
                        </a:rPr>
                        <a:t>Eating Disorder Focused CBT (</a:t>
                      </a:r>
                      <a:r>
                        <a:rPr lang="en-US" sz="1800" dirty="0">
                          <a:effectLst/>
                          <a:latin typeface="Calibri" panose="020F0502020204030204" pitchFamily="34" charset="0"/>
                          <a:ea typeface="DengXian" panose="02010600030101010101" pitchFamily="2" charset="-122"/>
                          <a:cs typeface="Arial" panose="020B0604020202020204" pitchFamily="34" charset="0"/>
                        </a:rPr>
                        <a:t>CBT-EF)</a:t>
                      </a:r>
                      <a:endParaRPr lang="en-US"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sym typeface="Wingdings" panose="05000000000000000000" pitchFamily="2" charset="2"/>
                        </a:rPr>
                        <a:t></a:t>
                      </a:r>
                      <a:endParaRPr lang="en-US"/>
                    </a:p>
                  </a:txBody>
                  <a:tcPr/>
                </a:tc>
                <a:tc>
                  <a:txBody>
                    <a:bodyPr/>
                    <a:lstStyle/>
                    <a:p>
                      <a:pPr algn="ctr"/>
                      <a:r>
                        <a:rPr lang="en-US">
                          <a:sym typeface="Wingdings" panose="05000000000000000000" pitchFamily="2" charset="2"/>
                        </a:rPr>
                        <a:t></a:t>
                      </a:r>
                      <a:endParaRPr lang="en-US"/>
                    </a:p>
                  </a:txBody>
                  <a:tcPr/>
                </a:tc>
                <a:extLst>
                  <a:ext uri="{0D108BD9-81ED-4DB2-BD59-A6C34878D82A}">
                    <a16:rowId xmlns:a16="http://schemas.microsoft.com/office/drawing/2014/main" val="1039227345"/>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latin typeface="Calibri" panose="020F0502020204030204" pitchFamily="34" charset="0"/>
                          <a:ea typeface="DengXian" panose="02010600030101010101" pitchFamily="2" charset="-122"/>
                          <a:cs typeface="Arial" panose="020B0604020202020204" pitchFamily="34" charset="0"/>
                        </a:rPr>
                        <a:t>Other forms of CBT</a:t>
                      </a:r>
                      <a:endParaRPr lang="en-US"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sym typeface="Wingdings" panose="05000000000000000000" pitchFamily="2" charset="2"/>
                        </a:rPr>
                        <a:t></a:t>
                      </a:r>
                      <a:endParaRPr lang="en-US"/>
                    </a:p>
                  </a:txBody>
                  <a:tcPr/>
                </a:tc>
                <a:tc>
                  <a:txBody>
                    <a:bodyPr/>
                    <a:lstStyle/>
                    <a:p>
                      <a:pPr algn="ctr"/>
                      <a:endParaRPr lang="en-US"/>
                    </a:p>
                  </a:txBody>
                  <a:tcPr/>
                </a:tc>
                <a:extLst>
                  <a:ext uri="{0D108BD9-81ED-4DB2-BD59-A6C34878D82A}">
                    <a16:rowId xmlns:a16="http://schemas.microsoft.com/office/drawing/2014/main" val="243806884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DengXian" panose="02010600030101010101" pitchFamily="2" charset="-122"/>
                          <a:cs typeface="Arial" panose="020B0604020202020204" pitchFamily="34" charset="0"/>
                        </a:rPr>
                        <a:t>Family-based treatment (with parents in charge of eating)</a:t>
                      </a:r>
                      <a:endParaRPr lang="en-US"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sym typeface="Wingdings" panose="05000000000000000000" pitchFamily="2" charset="2"/>
                        </a:rPr>
                        <a:t></a:t>
                      </a:r>
                      <a:endParaRPr lang="en-US"/>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sym typeface="Wingdings" panose="05000000000000000000" pitchFamily="2" charset="2"/>
                        </a:rPr>
                        <a:t></a:t>
                      </a:r>
                      <a:endParaRPr lang="en-US"/>
                    </a:p>
                  </a:txBody>
                  <a:tcPr/>
                </a:tc>
                <a:extLst>
                  <a:ext uri="{0D108BD9-81ED-4DB2-BD59-A6C34878D82A}">
                    <a16:rowId xmlns:a16="http://schemas.microsoft.com/office/drawing/2014/main" val="2446731257"/>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a:latin typeface="Calibri" panose="020F0502020204030204" pitchFamily="34" charset="0"/>
                          <a:ea typeface="DengXian" panose="02010600030101010101" pitchFamily="2" charset="-122"/>
                          <a:cs typeface="Arial" panose="020B0604020202020204" pitchFamily="34" charset="0"/>
                        </a:rPr>
                        <a:t>Other family therapies</a:t>
                      </a:r>
                      <a:endParaRPr lang="en-US"/>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sym typeface="Wingdings" panose="05000000000000000000" pitchFamily="2" charset="2"/>
                        </a:rPr>
                        <a:t></a:t>
                      </a:r>
                      <a:endParaRPr lang="en-US"/>
                    </a:p>
                  </a:txBody>
                  <a:tcPr/>
                </a:tc>
                <a:tc>
                  <a:txBody>
                    <a:bodyPr/>
                    <a:lstStyle/>
                    <a:p>
                      <a:pPr algn="ctr"/>
                      <a:endParaRPr lang="en-US"/>
                    </a:p>
                  </a:txBody>
                  <a:tcPr/>
                </a:tc>
                <a:extLst>
                  <a:ext uri="{0D108BD9-81ED-4DB2-BD59-A6C34878D82A}">
                    <a16:rowId xmlns:a16="http://schemas.microsoft.com/office/drawing/2014/main" val="2517156536"/>
                  </a:ext>
                </a:extLst>
              </a:tr>
              <a:tr h="370840">
                <a:tc>
                  <a:txBody>
                    <a:bodyPr/>
                    <a:lstStyle/>
                    <a:p>
                      <a:r>
                        <a:rPr lang="en-US" sz="1800">
                          <a:effectLst/>
                          <a:latin typeface="Calibri" panose="020F0502020204030204" pitchFamily="34" charset="0"/>
                          <a:ea typeface="DengXian" panose="02010600030101010101" pitchFamily="2" charset="-122"/>
                          <a:cs typeface="Arial" panose="020B0604020202020204" pitchFamily="34" charset="0"/>
                        </a:rPr>
                        <a:t>Maudsley Model of Anorexia Nervosa Treatment for Adults (MANT</a:t>
                      </a:r>
                      <a:r>
                        <a:rPr lang="en-US" sz="1800">
                          <a:latin typeface="Calibri" panose="020F0502020204030204" pitchFamily="34" charset="0"/>
                          <a:ea typeface="DengXian" panose="02010600030101010101" pitchFamily="2" charset="-122"/>
                          <a:cs typeface="Arial" panose="020B0604020202020204" pitchFamily="34" charset="0"/>
                        </a:rPr>
                        <a:t>RA)</a:t>
                      </a:r>
                      <a:endParaRPr lang="en-US"/>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sym typeface="Wingdings" panose="05000000000000000000" pitchFamily="2" charset="2"/>
                        </a:rPr>
                        <a:t></a:t>
                      </a:r>
                      <a:endParaRPr lang="en-US"/>
                    </a:p>
                  </a:txBody>
                  <a:tcPr/>
                </a:tc>
                <a:tc>
                  <a:txBody>
                    <a:bodyPr/>
                    <a:lstStyle/>
                    <a:p>
                      <a:pPr algn="ctr"/>
                      <a:endParaRPr lang="en-US"/>
                    </a:p>
                  </a:txBody>
                  <a:tcPr/>
                </a:tc>
                <a:extLst>
                  <a:ext uri="{0D108BD9-81ED-4DB2-BD59-A6C34878D82A}">
                    <a16:rowId xmlns:a16="http://schemas.microsoft.com/office/drawing/2014/main" val="2560735359"/>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DengXian" panose="02010600030101010101" pitchFamily="2" charset="-122"/>
                          <a:cs typeface="Arial" panose="020B0604020202020204" pitchFamily="34" charset="0"/>
                        </a:rPr>
                        <a:t>Individual dynamic therapies</a:t>
                      </a:r>
                      <a:endParaRPr lang="en-US"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sym typeface="Wingdings" panose="05000000000000000000" pitchFamily="2" charset="2"/>
                        </a:rPr>
                        <a:t></a:t>
                      </a:r>
                      <a:endParaRPr lang="en-US"/>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sym typeface="Wingdings" panose="05000000000000000000" pitchFamily="2" charset="2"/>
                        </a:rPr>
                        <a:t></a:t>
                      </a:r>
                      <a:endParaRPr lang="en-US"/>
                    </a:p>
                  </a:txBody>
                  <a:tcPr/>
                </a:tc>
                <a:extLst>
                  <a:ext uri="{0D108BD9-81ED-4DB2-BD59-A6C34878D82A}">
                    <a16:rowId xmlns:a16="http://schemas.microsoft.com/office/drawing/2014/main" val="1953763646"/>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latin typeface="Calibri" panose="020F0502020204030204" pitchFamily="34" charset="0"/>
                          <a:ea typeface="DengXian" panose="02010600030101010101" pitchFamily="2" charset="-122"/>
                          <a:cs typeface="Arial" panose="020B0604020202020204" pitchFamily="34" charset="0"/>
                        </a:rPr>
                        <a:t>Experienced </a:t>
                      </a:r>
                      <a:r>
                        <a:rPr lang="en-US" sz="1800" dirty="0" err="1">
                          <a:latin typeface="Calibri" panose="020F0502020204030204" pitchFamily="34" charset="0"/>
                          <a:ea typeface="DengXian" panose="02010600030101010101" pitchFamily="2" charset="-122"/>
                          <a:cs typeface="Arial" panose="020B0604020202020204" pitchFamily="34" charset="0"/>
                        </a:rPr>
                        <a:t>Carers</a:t>
                      </a:r>
                      <a:r>
                        <a:rPr lang="en-US" sz="1800" dirty="0">
                          <a:latin typeface="Calibri" panose="020F0502020204030204" pitchFamily="34" charset="0"/>
                          <a:ea typeface="DengXian" panose="02010600030101010101" pitchFamily="2" charset="-122"/>
                          <a:cs typeface="Arial" panose="020B0604020202020204" pitchFamily="34" charset="0"/>
                        </a:rPr>
                        <a:t> Helping Others (ECHO)</a:t>
                      </a:r>
                      <a:endParaRPr lang="en-US"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sym typeface="Wingdings" panose="05000000000000000000" pitchFamily="2" charset="2"/>
                        </a:rPr>
                        <a:t></a:t>
                      </a:r>
                      <a:endParaRPr lang="en-US"/>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dirty="0"/>
                    </a:p>
                  </a:txBody>
                  <a:tcPr/>
                </a:tc>
                <a:extLst>
                  <a:ext uri="{0D108BD9-81ED-4DB2-BD59-A6C34878D82A}">
                    <a16:rowId xmlns:a16="http://schemas.microsoft.com/office/drawing/2014/main" val="2530526064"/>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DengXian" panose="02010600030101010101" pitchFamily="2" charset="-122"/>
                          <a:cs typeface="Arial" panose="020B0604020202020204" pitchFamily="34" charset="0"/>
                        </a:rPr>
                        <a:t>Relapse prevention therapy</a:t>
                      </a:r>
                      <a:endParaRPr lang="en-US"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sym typeface="Wingdings" panose="05000000000000000000" pitchFamily="2" charset="2"/>
                        </a:rPr>
                        <a:t></a:t>
                      </a:r>
                      <a:endParaRPr lang="en-US"/>
                    </a:p>
                  </a:txBody>
                  <a:tcPr/>
                </a:tc>
                <a:tc>
                  <a:txBody>
                    <a:bodyPr/>
                    <a:lstStyle/>
                    <a:p>
                      <a:pPr algn="ctr"/>
                      <a:endParaRPr lang="en-US"/>
                    </a:p>
                  </a:txBody>
                  <a:tcPr/>
                </a:tc>
                <a:extLst>
                  <a:ext uri="{0D108BD9-81ED-4DB2-BD59-A6C34878D82A}">
                    <a16:rowId xmlns:a16="http://schemas.microsoft.com/office/drawing/2014/main" val="3170893066"/>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a:effectLst/>
                          <a:latin typeface="Calibri" panose="020F0502020204030204" pitchFamily="34" charset="0"/>
                          <a:ea typeface="DengXian" panose="02010600030101010101" pitchFamily="2" charset="-122"/>
                          <a:cs typeface="Arial" panose="020B0604020202020204" pitchFamily="34" charset="0"/>
                        </a:rPr>
                        <a:t>Specialist Supportive Clinical Management (SSCM)</a:t>
                      </a:r>
                      <a:endParaRPr lang="en-US"/>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sym typeface="Wingdings" panose="05000000000000000000" pitchFamily="2" charset="2"/>
                        </a:rPr>
                        <a:t></a:t>
                      </a:r>
                      <a:endParaRPr lang="en-US"/>
                    </a:p>
                  </a:txBody>
                  <a:tcPr/>
                </a:tc>
                <a:tc>
                  <a:txBody>
                    <a:bodyPr/>
                    <a:lstStyle/>
                    <a:p>
                      <a:pPr algn="ctr"/>
                      <a:endParaRPr lang="en-US"/>
                    </a:p>
                  </a:txBody>
                  <a:tcPr/>
                </a:tc>
                <a:extLst>
                  <a:ext uri="{0D108BD9-81ED-4DB2-BD59-A6C34878D82A}">
                    <a16:rowId xmlns:a16="http://schemas.microsoft.com/office/drawing/2014/main" val="1206859032"/>
                  </a:ext>
                </a:extLst>
              </a:tr>
              <a:tr h="370840">
                <a:tc>
                  <a:txBody>
                    <a:bodyPr/>
                    <a:lstStyle/>
                    <a:p>
                      <a:r>
                        <a:rPr lang="en-US"/>
                        <a:t>Other therapies</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sym typeface="Wingdings" panose="05000000000000000000" pitchFamily="2" charset="2"/>
                        </a:rPr>
                        <a:t></a:t>
                      </a:r>
                      <a:endParaRPr lang="en-US"/>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sym typeface="Wingdings" panose="05000000000000000000" pitchFamily="2" charset="2"/>
                        </a:rPr>
                        <a:t></a:t>
                      </a:r>
                      <a:endParaRPr lang="en-US"/>
                    </a:p>
                  </a:txBody>
                  <a:tcPr/>
                </a:tc>
                <a:extLst>
                  <a:ext uri="{0D108BD9-81ED-4DB2-BD59-A6C34878D82A}">
                    <a16:rowId xmlns:a16="http://schemas.microsoft.com/office/drawing/2014/main" val="57396099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a:effectLst/>
                          <a:latin typeface="Calibri" panose="020F0502020204030204" pitchFamily="34" charset="0"/>
                          <a:ea typeface="DengXian" panose="02010600030101010101" pitchFamily="2" charset="-122"/>
                          <a:cs typeface="Arial" panose="020B0604020202020204" pitchFamily="34" charset="0"/>
                        </a:rPr>
                        <a:t>Treatment as usual (TAU) </a:t>
                      </a:r>
                      <a:endParaRPr lang="en-US"/>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sym typeface="Wingdings" panose="05000000000000000000" pitchFamily="2" charset="2"/>
                        </a:rPr>
                        <a:t></a:t>
                      </a:r>
                      <a:endParaRPr lang="en-US"/>
                    </a:p>
                  </a:txBody>
                  <a:tcPr/>
                </a:tc>
                <a:tc>
                  <a:txBody>
                    <a:bodyPr/>
                    <a:lstStyle/>
                    <a:p>
                      <a:pPr algn="ctr"/>
                      <a:endParaRPr lang="en-US" dirty="0"/>
                    </a:p>
                  </a:txBody>
                  <a:tcPr/>
                </a:tc>
                <a:extLst>
                  <a:ext uri="{0D108BD9-81ED-4DB2-BD59-A6C34878D82A}">
                    <a16:rowId xmlns:a16="http://schemas.microsoft.com/office/drawing/2014/main" val="2785740972"/>
                  </a:ext>
                </a:extLst>
              </a:tr>
            </a:tbl>
          </a:graphicData>
        </a:graphic>
      </p:graphicFrame>
    </p:spTree>
    <p:extLst>
      <p:ext uri="{BB962C8B-B14F-4D97-AF65-F5344CB8AC3E}">
        <p14:creationId xmlns:p14="http://schemas.microsoft.com/office/powerpoint/2010/main" val="26602251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F6504-14CB-25F6-640E-0F1A0A722895}"/>
              </a:ext>
            </a:extLst>
          </p:cNvPr>
          <p:cNvSpPr>
            <a:spLocks noGrp="1"/>
          </p:cNvSpPr>
          <p:nvPr>
            <p:ph type="title"/>
          </p:nvPr>
        </p:nvSpPr>
        <p:spPr/>
        <p:txBody>
          <a:bodyPr/>
          <a:lstStyle/>
          <a:p>
            <a:r>
              <a:rPr lang="en-US" dirty="0"/>
              <a:t>ANOREXIA NERVOSA: PSYCHOTHERAPIES</a:t>
            </a:r>
          </a:p>
        </p:txBody>
      </p:sp>
      <p:sp>
        <p:nvSpPr>
          <p:cNvPr id="3" name="Content Placeholder 2">
            <a:extLst>
              <a:ext uri="{FF2B5EF4-FFF2-40B4-BE49-F238E27FC236}">
                <a16:creationId xmlns:a16="http://schemas.microsoft.com/office/drawing/2014/main" id="{6EF09087-8314-ACDF-D00B-138D8C6CB33B}"/>
              </a:ext>
            </a:extLst>
          </p:cNvPr>
          <p:cNvSpPr>
            <a:spLocks noGrp="1"/>
          </p:cNvSpPr>
          <p:nvPr>
            <p:ph sz="quarter" idx="13"/>
          </p:nvPr>
        </p:nvSpPr>
        <p:spPr>
          <a:xfrm>
            <a:off x="457199" y="1361440"/>
            <a:ext cx="8162819" cy="4571999"/>
          </a:xfrm>
        </p:spPr>
        <p:txBody>
          <a:bodyPr>
            <a:normAutofit fontScale="92500"/>
          </a:bodyPr>
          <a:lstStyle/>
          <a:p>
            <a:pPr>
              <a:buFont typeface="Wingdings" panose="05000000000000000000" pitchFamily="2" charset="2"/>
              <a:buChar char="v"/>
            </a:pPr>
            <a:r>
              <a:rPr lang="en-US" sz="2400" b="1" dirty="0">
                <a:effectLst>
                  <a:glow rad="63500">
                    <a:schemeClr val="accent2">
                      <a:satMod val="175000"/>
                      <a:alpha val="40000"/>
                    </a:schemeClr>
                  </a:glow>
                  <a:innerShdw blurRad="63500" dist="50800" dir="18900000">
                    <a:prstClr val="black">
                      <a:alpha val="50000"/>
                    </a:prstClr>
                  </a:innerShdw>
                </a:effectLst>
              </a:rPr>
              <a:t>Psychotherapies with modest efficacy in treating AN in adults</a:t>
            </a:r>
          </a:p>
          <a:p>
            <a:pPr lvl="1">
              <a:buFont typeface="Wingdings" panose="05000000000000000000" pitchFamily="2" charset="2"/>
              <a:buChar char="Ø"/>
            </a:pPr>
            <a:r>
              <a:rPr lang="en-US" sz="2000" dirty="0"/>
              <a:t>Cognitive-behavioral therapy (CBT; eating focused and broadly focused)</a:t>
            </a:r>
          </a:p>
          <a:p>
            <a:pPr lvl="1">
              <a:buFont typeface="Wingdings" panose="05000000000000000000" pitchFamily="2" charset="2"/>
              <a:buChar char="Ø"/>
            </a:pPr>
            <a:r>
              <a:rPr lang="en-US" sz="2000" dirty="0"/>
              <a:t>Focal psychodynamic psychotherapy (FPT) </a:t>
            </a:r>
          </a:p>
          <a:p>
            <a:pPr lvl="1">
              <a:buFont typeface="Wingdings" panose="05000000000000000000" pitchFamily="2" charset="2"/>
              <a:buChar char="Ø"/>
            </a:pPr>
            <a:r>
              <a:rPr lang="en-US" sz="2000" dirty="0"/>
              <a:t>Interpersonal therapy (IPT)</a:t>
            </a:r>
          </a:p>
          <a:p>
            <a:pPr lvl="1">
              <a:buFont typeface="Wingdings" panose="05000000000000000000" pitchFamily="2" charset="2"/>
              <a:buChar char="Ø"/>
            </a:pPr>
            <a:r>
              <a:rPr lang="en-US" sz="2000" dirty="0"/>
              <a:t>Maudsley Model of Anorexia Nervosa Treatment for Adults (MANTRA)</a:t>
            </a:r>
          </a:p>
          <a:p>
            <a:pPr lvl="1">
              <a:buFont typeface="Wingdings" panose="05000000000000000000" pitchFamily="2" charset="2"/>
              <a:buChar char="Ø"/>
            </a:pPr>
            <a:r>
              <a:rPr lang="en-US" sz="2000" dirty="0"/>
              <a:t>Specialist Supportive Clinical Management (SSCM)</a:t>
            </a:r>
          </a:p>
          <a:p>
            <a:pPr lvl="1">
              <a:buFont typeface="Wingdings" panose="05000000000000000000" pitchFamily="2" charset="2"/>
              <a:buChar char="Ø"/>
            </a:pPr>
            <a:r>
              <a:rPr lang="en-US" sz="2000" dirty="0"/>
              <a:t>Experienced </a:t>
            </a:r>
            <a:r>
              <a:rPr lang="en-US" sz="2000" dirty="0" err="1"/>
              <a:t>Carers</a:t>
            </a:r>
            <a:r>
              <a:rPr lang="en-US" sz="2000" dirty="0"/>
              <a:t> Helping Others (ECHO) - aimed at supporting </a:t>
            </a:r>
            <a:r>
              <a:rPr lang="en-US" sz="2000" dirty="0" err="1"/>
              <a:t>carers</a:t>
            </a:r>
            <a:r>
              <a:rPr lang="en-US" sz="2000" dirty="0"/>
              <a:t> of patients with AN but can also contribute to improved outcomes.</a:t>
            </a:r>
          </a:p>
          <a:p>
            <a:pPr>
              <a:buFont typeface="Wingdings" panose="05000000000000000000" pitchFamily="2" charset="2"/>
              <a:buChar char="v"/>
            </a:pPr>
            <a:endParaRPr lang="en-US" dirty="0"/>
          </a:p>
          <a:p>
            <a:pPr>
              <a:buFont typeface="Wingdings" panose="05000000000000000000" pitchFamily="2" charset="2"/>
              <a:buChar char="v"/>
            </a:pPr>
            <a:r>
              <a:rPr lang="en-US" sz="2200" dirty="0"/>
              <a:t>Some approaches, such as family-based treatment in adolescents, may be time-limited; however, for individuals with AN of long duration, psychotherapy is frequently required for at least 1 year and may take many years.</a:t>
            </a:r>
          </a:p>
          <a:p>
            <a:pPr marL="0" indent="0">
              <a:buNone/>
            </a:pPr>
            <a:endParaRPr lang="en-US" dirty="0"/>
          </a:p>
        </p:txBody>
      </p:sp>
    </p:spTree>
    <p:extLst>
      <p:ext uri="{BB962C8B-B14F-4D97-AF65-F5344CB8AC3E}">
        <p14:creationId xmlns:p14="http://schemas.microsoft.com/office/powerpoint/2010/main" val="36468118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968BD-903D-4B13-859A-108391AC75ED}"/>
              </a:ext>
            </a:extLst>
          </p:cNvPr>
          <p:cNvSpPr>
            <a:spLocks noGrp="1"/>
          </p:cNvSpPr>
          <p:nvPr>
            <p:ph type="title"/>
          </p:nvPr>
        </p:nvSpPr>
        <p:spPr/>
        <p:txBody>
          <a:bodyPr>
            <a:normAutofit fontScale="90000"/>
          </a:bodyPr>
          <a:lstStyle/>
          <a:p>
            <a:r>
              <a:rPr lang="en-US" dirty="0"/>
              <a:t>ANOREXIA NERVOSA: Components of PSYCHOTHERAPIES</a:t>
            </a:r>
          </a:p>
        </p:txBody>
      </p:sp>
      <p:graphicFrame>
        <p:nvGraphicFramePr>
          <p:cNvPr id="4" name="Table 4" descr="This table lists the components of psychotherapies and identifies which are included in each therapy: CBT-AN, CBT-E, FPT, SSCM, MANTRA, ECHO, AFT, and FBT.">
            <a:extLst>
              <a:ext uri="{FF2B5EF4-FFF2-40B4-BE49-F238E27FC236}">
                <a16:creationId xmlns:a16="http://schemas.microsoft.com/office/drawing/2014/main" id="{7620D4C4-65C0-48DE-A277-6A8E2571CE40}"/>
              </a:ext>
            </a:extLst>
          </p:cNvPr>
          <p:cNvGraphicFramePr>
            <a:graphicFrameLocks noGrp="1"/>
          </p:cNvGraphicFramePr>
          <p:nvPr>
            <p:extLst>
              <p:ext uri="{D42A27DB-BD31-4B8C-83A1-F6EECF244321}">
                <p14:modId xmlns:p14="http://schemas.microsoft.com/office/powerpoint/2010/main" val="4293711432"/>
              </p:ext>
            </p:extLst>
          </p:nvPr>
        </p:nvGraphicFramePr>
        <p:xfrm>
          <a:off x="184935" y="1173628"/>
          <a:ext cx="8774125" cy="4826000"/>
        </p:xfrm>
        <a:graphic>
          <a:graphicData uri="http://schemas.openxmlformats.org/drawingml/2006/table">
            <a:tbl>
              <a:tblPr firstRow="1" bandRow="1">
                <a:tableStyleId>{5C22544A-7EE6-4342-B048-85BDC9FD1C3A}</a:tableStyleId>
              </a:tblPr>
              <a:tblGrid>
                <a:gridCol w="3246634">
                  <a:extLst>
                    <a:ext uri="{9D8B030D-6E8A-4147-A177-3AD203B41FA5}">
                      <a16:colId xmlns:a16="http://schemas.microsoft.com/office/drawing/2014/main" val="2937794585"/>
                    </a:ext>
                  </a:extLst>
                </a:gridCol>
                <a:gridCol w="852755">
                  <a:extLst>
                    <a:ext uri="{9D8B030D-6E8A-4147-A177-3AD203B41FA5}">
                      <a16:colId xmlns:a16="http://schemas.microsoft.com/office/drawing/2014/main" val="1389080548"/>
                    </a:ext>
                  </a:extLst>
                </a:gridCol>
                <a:gridCol w="645063">
                  <a:extLst>
                    <a:ext uri="{9D8B030D-6E8A-4147-A177-3AD203B41FA5}">
                      <a16:colId xmlns:a16="http://schemas.microsoft.com/office/drawing/2014/main" val="1614386263"/>
                    </a:ext>
                  </a:extLst>
                </a:gridCol>
                <a:gridCol w="507595">
                  <a:extLst>
                    <a:ext uri="{9D8B030D-6E8A-4147-A177-3AD203B41FA5}">
                      <a16:colId xmlns:a16="http://schemas.microsoft.com/office/drawing/2014/main" val="1084019566"/>
                    </a:ext>
                  </a:extLst>
                </a:gridCol>
                <a:gridCol w="683698">
                  <a:extLst>
                    <a:ext uri="{9D8B030D-6E8A-4147-A177-3AD203B41FA5}">
                      <a16:colId xmlns:a16="http://schemas.microsoft.com/office/drawing/2014/main" val="4290360154"/>
                    </a:ext>
                  </a:extLst>
                </a:gridCol>
                <a:gridCol w="911598">
                  <a:extLst>
                    <a:ext uri="{9D8B030D-6E8A-4147-A177-3AD203B41FA5}">
                      <a16:colId xmlns:a16="http://schemas.microsoft.com/office/drawing/2014/main" val="2587126644"/>
                    </a:ext>
                  </a:extLst>
                </a:gridCol>
                <a:gridCol w="652621">
                  <a:extLst>
                    <a:ext uri="{9D8B030D-6E8A-4147-A177-3AD203B41FA5}">
                      <a16:colId xmlns:a16="http://schemas.microsoft.com/office/drawing/2014/main" val="2611204257"/>
                    </a:ext>
                  </a:extLst>
                </a:gridCol>
                <a:gridCol w="538671">
                  <a:extLst>
                    <a:ext uri="{9D8B030D-6E8A-4147-A177-3AD203B41FA5}">
                      <a16:colId xmlns:a16="http://schemas.microsoft.com/office/drawing/2014/main" val="595661855"/>
                    </a:ext>
                  </a:extLst>
                </a:gridCol>
                <a:gridCol w="735490">
                  <a:extLst>
                    <a:ext uri="{9D8B030D-6E8A-4147-A177-3AD203B41FA5}">
                      <a16:colId xmlns:a16="http://schemas.microsoft.com/office/drawing/2014/main" val="3686593035"/>
                    </a:ext>
                  </a:extLst>
                </a:gridCol>
              </a:tblGrid>
              <a:tr h="370840">
                <a:tc>
                  <a:txBody>
                    <a:bodyPr/>
                    <a:lstStyle/>
                    <a:p>
                      <a:endParaRPr lang="en-US" sz="1500" dirty="0"/>
                    </a:p>
                  </a:txBody>
                  <a:tcPr/>
                </a:tc>
                <a:tc>
                  <a:txBody>
                    <a:bodyPr/>
                    <a:lstStyle/>
                    <a:p>
                      <a:pPr algn="ctr"/>
                      <a:r>
                        <a:rPr lang="en-US" sz="1500" b="0" i="0" u="none" strike="noStrike" kern="1200" baseline="0" dirty="0">
                          <a:solidFill>
                            <a:schemeClr val="lt1"/>
                          </a:solidFill>
                          <a:latin typeface="+mn-lt"/>
                          <a:ea typeface="+mn-ea"/>
                          <a:cs typeface="+mn-cs"/>
                        </a:rPr>
                        <a:t>CBT-AN</a:t>
                      </a:r>
                      <a:endParaRPr lang="en-US" sz="1500" dirty="0"/>
                    </a:p>
                  </a:txBody>
                  <a:tcPr/>
                </a:tc>
                <a:tc>
                  <a:txBody>
                    <a:bodyPr/>
                    <a:lstStyle/>
                    <a:p>
                      <a:pPr algn="ctr"/>
                      <a:r>
                        <a:rPr lang="en-US" sz="1500" b="0" i="0" u="none" strike="noStrike" kern="1200" baseline="0" dirty="0">
                          <a:solidFill>
                            <a:schemeClr val="lt1"/>
                          </a:solidFill>
                          <a:latin typeface="+mn-lt"/>
                          <a:ea typeface="+mn-ea"/>
                          <a:cs typeface="+mn-cs"/>
                        </a:rPr>
                        <a:t>CBT-E</a:t>
                      </a:r>
                      <a:endParaRPr lang="en-US" sz="1500" dirty="0"/>
                    </a:p>
                  </a:txBody>
                  <a:tcPr/>
                </a:tc>
                <a:tc>
                  <a:txBody>
                    <a:bodyPr/>
                    <a:lstStyle/>
                    <a:p>
                      <a:pPr algn="ctr"/>
                      <a:r>
                        <a:rPr lang="en-US" sz="1500" b="0" i="0" u="none" strike="noStrike" kern="1200" baseline="0" dirty="0">
                          <a:solidFill>
                            <a:schemeClr val="lt1"/>
                          </a:solidFill>
                          <a:latin typeface="+mn-lt"/>
                          <a:ea typeface="+mn-ea"/>
                          <a:cs typeface="+mn-cs"/>
                        </a:rPr>
                        <a:t>FPT</a:t>
                      </a:r>
                      <a:endParaRPr lang="en-US" sz="1500" dirty="0"/>
                    </a:p>
                  </a:txBody>
                  <a:tcPr/>
                </a:tc>
                <a:tc>
                  <a:txBody>
                    <a:bodyPr/>
                    <a:lstStyle/>
                    <a:p>
                      <a:pPr algn="ctr"/>
                      <a:r>
                        <a:rPr lang="en-US" sz="1500" b="0" i="0" u="none" strike="noStrike" kern="1200" baseline="0" dirty="0">
                          <a:solidFill>
                            <a:schemeClr val="lt1"/>
                          </a:solidFill>
                          <a:latin typeface="+mn-lt"/>
                          <a:ea typeface="+mn-ea"/>
                          <a:cs typeface="+mn-cs"/>
                        </a:rPr>
                        <a:t>SSCM</a:t>
                      </a:r>
                      <a:endParaRPr lang="en-US" sz="1500" dirty="0"/>
                    </a:p>
                  </a:txBody>
                  <a:tcPr/>
                </a:tc>
                <a:tc>
                  <a:txBody>
                    <a:bodyPr/>
                    <a:lstStyle/>
                    <a:p>
                      <a:pPr algn="ctr"/>
                      <a:r>
                        <a:rPr lang="en-US" sz="1500" b="0" i="0" u="none" strike="noStrike" kern="1200" baseline="0" dirty="0">
                          <a:solidFill>
                            <a:schemeClr val="lt1"/>
                          </a:solidFill>
                          <a:latin typeface="+mn-lt"/>
                          <a:ea typeface="+mn-ea"/>
                          <a:cs typeface="+mn-cs"/>
                        </a:rPr>
                        <a:t>MANTRA</a:t>
                      </a:r>
                      <a:endParaRPr lang="en-US" sz="1500" dirty="0"/>
                    </a:p>
                  </a:txBody>
                  <a:tcPr/>
                </a:tc>
                <a:tc>
                  <a:txBody>
                    <a:bodyPr/>
                    <a:lstStyle/>
                    <a:p>
                      <a:pPr algn="ctr"/>
                      <a:r>
                        <a:rPr lang="en-US" sz="1500" b="0" i="0" u="none" strike="noStrike" kern="1200" baseline="0" dirty="0">
                          <a:solidFill>
                            <a:schemeClr val="lt1"/>
                          </a:solidFill>
                          <a:latin typeface="+mn-lt"/>
                          <a:ea typeface="+mn-ea"/>
                          <a:cs typeface="+mn-cs"/>
                        </a:rPr>
                        <a:t>ECHO</a:t>
                      </a:r>
                      <a:endParaRPr lang="en-US" sz="1500" dirty="0"/>
                    </a:p>
                  </a:txBody>
                  <a:tcPr/>
                </a:tc>
                <a:tc>
                  <a:txBody>
                    <a:bodyPr/>
                    <a:lstStyle/>
                    <a:p>
                      <a:pPr algn="ctr"/>
                      <a:r>
                        <a:rPr lang="en-US" sz="1500" b="0" i="0" u="none" strike="noStrike" kern="1200" baseline="0" dirty="0">
                          <a:solidFill>
                            <a:schemeClr val="lt1"/>
                          </a:solidFill>
                          <a:latin typeface="+mn-lt"/>
                          <a:ea typeface="+mn-ea"/>
                          <a:cs typeface="+mn-cs"/>
                        </a:rPr>
                        <a:t>AFT</a:t>
                      </a:r>
                      <a:endParaRPr lang="en-US" sz="1500" dirty="0"/>
                    </a:p>
                  </a:txBody>
                  <a:tcPr/>
                </a:tc>
                <a:tc>
                  <a:txBody>
                    <a:bodyPr/>
                    <a:lstStyle/>
                    <a:p>
                      <a:pPr algn="ctr"/>
                      <a:r>
                        <a:rPr lang="en-US" sz="1500" b="0" i="0" u="none" strike="noStrike" kern="1200" baseline="0" dirty="0">
                          <a:solidFill>
                            <a:schemeClr val="lt1"/>
                          </a:solidFill>
                          <a:latin typeface="+mn-lt"/>
                          <a:ea typeface="+mn-ea"/>
                          <a:cs typeface="+mn-cs"/>
                        </a:rPr>
                        <a:t>FBT</a:t>
                      </a:r>
                      <a:endParaRPr lang="en-US" sz="1500" dirty="0"/>
                    </a:p>
                  </a:txBody>
                  <a:tcPr/>
                </a:tc>
                <a:extLst>
                  <a:ext uri="{0D108BD9-81ED-4DB2-BD59-A6C34878D82A}">
                    <a16:rowId xmlns:a16="http://schemas.microsoft.com/office/drawing/2014/main" val="1296324073"/>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t>In-session weighing</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dirty="0">
                          <a:sym typeface="Wingdings" panose="05000000000000000000" pitchFamily="2" charset="2"/>
                        </a:rPr>
                        <a:t></a:t>
                      </a:r>
                      <a:endParaRPr lang="en-US" sz="1500" dirty="0"/>
                    </a:p>
                  </a:txBody>
                  <a:tcPr/>
                </a:tc>
                <a:tc>
                  <a:txBody>
                    <a:bodyPr/>
                    <a:lstStyle/>
                    <a:p>
                      <a:pPr algn="ctr"/>
                      <a:r>
                        <a:rPr lang="en-US" sz="1500" dirty="0">
                          <a:sym typeface="Wingdings" panose="05000000000000000000" pitchFamily="2" charset="2"/>
                        </a:rPr>
                        <a:t></a:t>
                      </a:r>
                      <a:endParaRPr lang="en-US" sz="1500" dirty="0"/>
                    </a:p>
                  </a:txBody>
                  <a:tcPr/>
                </a:tc>
                <a:tc>
                  <a:txBody>
                    <a:bodyPr/>
                    <a:lstStyle/>
                    <a:p>
                      <a:pPr algn="ctr"/>
                      <a:endParaRPr lang="en-US" sz="150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dirty="0">
                          <a:sym typeface="Wingdings" panose="05000000000000000000" pitchFamily="2" charset="2"/>
                        </a:rPr>
                        <a:t></a:t>
                      </a:r>
                      <a:endParaRPr lang="en-US" sz="15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dirty="0">
                          <a:sym typeface="Wingdings" panose="05000000000000000000" pitchFamily="2" charset="2"/>
                        </a:rPr>
                        <a:t></a:t>
                      </a:r>
                      <a:endParaRPr lang="en-US" sz="1500" dirty="0"/>
                    </a:p>
                  </a:txBody>
                  <a:tcPr/>
                </a:tc>
                <a:tc>
                  <a:txBody>
                    <a:bodyPr/>
                    <a:lstStyle/>
                    <a:p>
                      <a:pPr algn="ctr"/>
                      <a:endParaRPr lang="en-US" sz="1500" dirty="0"/>
                    </a:p>
                  </a:txBody>
                  <a:tcPr/>
                </a:tc>
                <a:tc>
                  <a:txBody>
                    <a:bodyPr/>
                    <a:lstStyle/>
                    <a:p>
                      <a:pPr algn="ctr"/>
                      <a:endParaRPr lang="en-US" sz="150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dirty="0">
                          <a:sym typeface="Wingdings" panose="05000000000000000000" pitchFamily="2" charset="2"/>
                        </a:rPr>
                        <a:t></a:t>
                      </a:r>
                      <a:endParaRPr lang="en-US" sz="1500" dirty="0"/>
                    </a:p>
                  </a:txBody>
                  <a:tcPr/>
                </a:tc>
                <a:extLst>
                  <a:ext uri="{0D108BD9-81ED-4DB2-BD59-A6C34878D82A}">
                    <a16:rowId xmlns:a16="http://schemas.microsoft.com/office/drawing/2014/main" val="1039227345"/>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b="0" i="0" u="none" strike="noStrike" kern="1200" baseline="0" dirty="0">
                          <a:solidFill>
                            <a:schemeClr val="dk1"/>
                          </a:solidFill>
                          <a:latin typeface="+mn-lt"/>
                          <a:ea typeface="+mn-ea"/>
                          <a:cs typeface="+mn-cs"/>
                        </a:rPr>
                        <a:t>Individualized case formulation</a:t>
                      </a:r>
                      <a:endParaRPr lang="en-US" sz="15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dirty="0">
                          <a:sym typeface="Wingdings" panose="05000000000000000000" pitchFamily="2" charset="2"/>
                        </a:rPr>
                        <a:t></a:t>
                      </a:r>
                      <a:endParaRPr lang="en-US" sz="15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dirty="0">
                          <a:sym typeface="Wingdings" panose="05000000000000000000" pitchFamily="2" charset="2"/>
                        </a:rPr>
                        <a:t></a:t>
                      </a:r>
                      <a:endParaRPr lang="en-US" sz="15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dirty="0">
                          <a:sym typeface="Wingdings" panose="05000000000000000000" pitchFamily="2" charset="2"/>
                        </a:rPr>
                        <a:t></a:t>
                      </a:r>
                      <a:endParaRPr lang="en-US" sz="1500" dirty="0"/>
                    </a:p>
                  </a:txBody>
                  <a:tcPr/>
                </a:tc>
                <a:tc>
                  <a:txBody>
                    <a:bodyPr/>
                    <a:lstStyle/>
                    <a:p>
                      <a:pPr algn="ctr"/>
                      <a:endParaRPr lang="en-US" sz="150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dirty="0">
                          <a:sym typeface="Wingdings" panose="05000000000000000000" pitchFamily="2" charset="2"/>
                        </a:rPr>
                        <a:t></a:t>
                      </a:r>
                      <a:endParaRPr lang="en-US" sz="1500" dirty="0"/>
                    </a:p>
                  </a:txBody>
                  <a:tcPr/>
                </a:tc>
                <a:tc>
                  <a:txBody>
                    <a:bodyPr/>
                    <a:lstStyle/>
                    <a:p>
                      <a:pPr algn="ctr"/>
                      <a:endParaRPr lang="en-US" sz="15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dirty="0">
                          <a:sym typeface="Wingdings" panose="05000000000000000000" pitchFamily="2" charset="2"/>
                        </a:rPr>
                        <a:t></a:t>
                      </a:r>
                      <a:endParaRPr lang="en-US" sz="15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dirty="0">
                          <a:sym typeface="Wingdings" panose="05000000000000000000" pitchFamily="2" charset="2"/>
                        </a:rPr>
                        <a:t></a:t>
                      </a:r>
                      <a:endParaRPr lang="en-US" sz="1500" dirty="0"/>
                    </a:p>
                  </a:txBody>
                  <a:tcPr/>
                </a:tc>
                <a:extLst>
                  <a:ext uri="{0D108BD9-81ED-4DB2-BD59-A6C34878D82A}">
                    <a16:rowId xmlns:a16="http://schemas.microsoft.com/office/drawing/2014/main" val="243806884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b="0" i="0" u="none" strike="noStrike" kern="1200" baseline="0" dirty="0">
                          <a:solidFill>
                            <a:schemeClr val="dk1"/>
                          </a:solidFill>
                          <a:latin typeface="+mn-lt"/>
                          <a:ea typeface="+mn-ea"/>
                          <a:cs typeface="+mn-cs"/>
                        </a:rPr>
                        <a:t>Motivational phase of treatment</a:t>
                      </a:r>
                      <a:endParaRPr lang="en-US" sz="15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dirty="0">
                          <a:sym typeface="Wingdings" panose="05000000000000000000" pitchFamily="2" charset="2"/>
                        </a:rPr>
                        <a:t></a:t>
                      </a:r>
                      <a:endParaRPr lang="en-US" sz="15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dirty="0">
                          <a:sym typeface="Wingdings" panose="05000000000000000000" pitchFamily="2" charset="2"/>
                        </a:rPr>
                        <a:t></a:t>
                      </a:r>
                      <a:endParaRPr lang="en-US" sz="15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dirty="0">
                          <a:sym typeface="Wingdings" panose="05000000000000000000" pitchFamily="2" charset="2"/>
                        </a:rPr>
                        <a:t></a:t>
                      </a:r>
                      <a:endParaRPr lang="en-US" sz="15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50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dirty="0">
                          <a:sym typeface="Wingdings" panose="05000000000000000000" pitchFamily="2" charset="2"/>
                        </a:rPr>
                        <a:t></a:t>
                      </a:r>
                      <a:endParaRPr lang="en-US" sz="15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dirty="0">
                          <a:sym typeface="Wingdings" panose="05000000000000000000" pitchFamily="2" charset="2"/>
                        </a:rPr>
                        <a:t></a:t>
                      </a:r>
                      <a:endParaRPr lang="en-US" sz="15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dirty="0">
                          <a:sym typeface="Wingdings" panose="05000000000000000000" pitchFamily="2" charset="2"/>
                        </a:rPr>
                        <a:t></a:t>
                      </a:r>
                      <a:endParaRPr lang="en-US" sz="15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500"/>
                    </a:p>
                  </a:txBody>
                  <a:tcPr/>
                </a:tc>
                <a:extLst>
                  <a:ext uri="{0D108BD9-81ED-4DB2-BD59-A6C34878D82A}">
                    <a16:rowId xmlns:a16="http://schemas.microsoft.com/office/drawing/2014/main" val="2446731257"/>
                  </a:ext>
                </a:extLst>
              </a:tr>
              <a:tr h="370840">
                <a:tc>
                  <a:txBody>
                    <a:bodyPr/>
                    <a:lstStyle/>
                    <a:p>
                      <a:r>
                        <a:rPr lang="en-US" sz="1500" b="0" i="0" u="none" strike="noStrike" kern="1200" baseline="0" dirty="0">
                          <a:solidFill>
                            <a:schemeClr val="dk1"/>
                          </a:solidFill>
                          <a:latin typeface="+mn-lt"/>
                          <a:ea typeface="+mn-ea"/>
                          <a:cs typeface="+mn-cs"/>
                        </a:rPr>
                        <a:t>Focus on interpersonal issues/emotional expression</a:t>
                      </a:r>
                      <a:endParaRPr lang="en-US" sz="15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dirty="0">
                          <a:sym typeface="Wingdings" panose="05000000000000000000" pitchFamily="2" charset="2"/>
                        </a:rPr>
                        <a:t></a:t>
                      </a:r>
                      <a:endParaRPr lang="en-US" sz="15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dirty="0">
                          <a:sym typeface="Wingdings" panose="05000000000000000000" pitchFamily="2" charset="2"/>
                        </a:rPr>
                        <a:t></a:t>
                      </a:r>
                      <a:endParaRPr lang="en-US" sz="15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dirty="0">
                          <a:sym typeface="Wingdings" panose="05000000000000000000" pitchFamily="2" charset="2"/>
                        </a:rPr>
                        <a:t></a:t>
                      </a:r>
                      <a:endParaRPr lang="en-US" sz="15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dirty="0">
                          <a:sym typeface="Wingdings" panose="05000000000000000000" pitchFamily="2" charset="2"/>
                        </a:rPr>
                        <a:t></a:t>
                      </a:r>
                      <a:endParaRPr lang="en-US" sz="15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dirty="0">
                          <a:sym typeface="Wingdings" panose="05000000000000000000" pitchFamily="2" charset="2"/>
                        </a:rPr>
                        <a:t></a:t>
                      </a:r>
                      <a:endParaRPr lang="en-US" sz="15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dirty="0">
                          <a:sym typeface="Wingdings" panose="05000000000000000000" pitchFamily="2" charset="2"/>
                        </a:rPr>
                        <a:t></a:t>
                      </a:r>
                      <a:endParaRPr lang="en-US" sz="15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dirty="0">
                          <a:sym typeface="Wingdings" panose="05000000000000000000" pitchFamily="2" charset="2"/>
                        </a:rPr>
                        <a:t></a:t>
                      </a:r>
                      <a:endParaRPr lang="en-US" sz="1500" dirty="0"/>
                    </a:p>
                  </a:txBody>
                  <a:tcPr/>
                </a:tc>
                <a:tc>
                  <a:txBody>
                    <a:bodyPr/>
                    <a:lstStyle/>
                    <a:p>
                      <a:pPr algn="ctr"/>
                      <a:r>
                        <a:rPr lang="en-US" sz="1100" dirty="0"/>
                        <a:t>indirectly</a:t>
                      </a:r>
                    </a:p>
                  </a:txBody>
                  <a:tcPr/>
                </a:tc>
                <a:extLst>
                  <a:ext uri="{0D108BD9-81ED-4DB2-BD59-A6C34878D82A}">
                    <a16:rowId xmlns:a16="http://schemas.microsoft.com/office/drawing/2014/main" val="2517156536"/>
                  </a:ext>
                </a:extLst>
              </a:tr>
              <a:tr h="370840">
                <a:tc>
                  <a:txBody>
                    <a:bodyPr/>
                    <a:lstStyle/>
                    <a:p>
                      <a:r>
                        <a:rPr lang="en-US" sz="1500" b="0" i="0" u="none" strike="noStrike" kern="1200" baseline="0" dirty="0">
                          <a:solidFill>
                            <a:schemeClr val="dk1"/>
                          </a:solidFill>
                          <a:latin typeface="+mn-lt"/>
                          <a:ea typeface="+mn-ea"/>
                          <a:cs typeface="+mn-cs"/>
                        </a:rPr>
                        <a:t>Monitoring of symptoms, including eating</a:t>
                      </a:r>
                      <a:endParaRPr lang="en-US" sz="15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a:sym typeface="Wingdings" panose="05000000000000000000" pitchFamily="2" charset="2"/>
                        </a:rPr>
                        <a:t></a:t>
                      </a:r>
                      <a:endParaRPr lang="en-US" sz="150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dirty="0">
                          <a:sym typeface="Wingdings" panose="05000000000000000000" pitchFamily="2" charset="2"/>
                        </a:rPr>
                        <a:t></a:t>
                      </a:r>
                      <a:endParaRPr lang="en-US" sz="15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dirty="0">
                          <a:sym typeface="Wingdings" panose="05000000000000000000" pitchFamily="2" charset="2"/>
                        </a:rPr>
                        <a:t></a:t>
                      </a:r>
                      <a:endParaRPr lang="en-US" sz="15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dirty="0">
                          <a:sym typeface="Wingdings" panose="05000000000000000000" pitchFamily="2" charset="2"/>
                        </a:rPr>
                        <a:t></a:t>
                      </a:r>
                      <a:endParaRPr lang="en-US" sz="15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dirty="0">
                          <a:sym typeface="Wingdings" panose="05000000000000000000" pitchFamily="2" charset="2"/>
                        </a:rPr>
                        <a:t></a:t>
                      </a:r>
                      <a:endParaRPr lang="en-US" sz="15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dirty="0">
                          <a:sym typeface="Wingdings" panose="05000000000000000000" pitchFamily="2" charset="2"/>
                        </a:rPr>
                        <a:t></a:t>
                      </a:r>
                      <a:endParaRPr lang="en-US" sz="15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dirty="0">
                          <a:sym typeface="Wingdings" panose="05000000000000000000" pitchFamily="2" charset="2"/>
                        </a:rPr>
                        <a:t></a:t>
                      </a:r>
                      <a:endParaRPr lang="en-US" sz="15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dirty="0">
                          <a:sym typeface="Wingdings" panose="05000000000000000000" pitchFamily="2" charset="2"/>
                        </a:rPr>
                        <a:t></a:t>
                      </a:r>
                      <a:endParaRPr lang="en-US" sz="1500" dirty="0"/>
                    </a:p>
                  </a:txBody>
                  <a:tcPr/>
                </a:tc>
                <a:extLst>
                  <a:ext uri="{0D108BD9-81ED-4DB2-BD59-A6C34878D82A}">
                    <a16:rowId xmlns:a16="http://schemas.microsoft.com/office/drawing/2014/main" val="2560735359"/>
                  </a:ext>
                </a:extLst>
              </a:tr>
              <a:tr h="370840">
                <a:tc>
                  <a:txBody>
                    <a:bodyPr/>
                    <a:lstStyle/>
                    <a:p>
                      <a:r>
                        <a:rPr lang="en-US" sz="1500" b="0" i="0" u="none" strike="noStrike" kern="1200" baseline="0" dirty="0">
                          <a:solidFill>
                            <a:schemeClr val="dk1"/>
                          </a:solidFill>
                          <a:latin typeface="+mn-lt"/>
                          <a:ea typeface="+mn-ea"/>
                          <a:cs typeface="+mn-cs"/>
                        </a:rPr>
                        <a:t>Examining association of symptoms/eating with cognitions</a:t>
                      </a:r>
                      <a:endParaRPr lang="en-US" sz="15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a:sym typeface="Wingdings" panose="05000000000000000000" pitchFamily="2" charset="2"/>
                        </a:rPr>
                        <a:t></a:t>
                      </a:r>
                      <a:endParaRPr lang="en-US" sz="150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dirty="0">
                          <a:sym typeface="Wingdings" panose="05000000000000000000" pitchFamily="2" charset="2"/>
                        </a:rPr>
                        <a:t></a:t>
                      </a:r>
                      <a:endParaRPr lang="en-US" sz="15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50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50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50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50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5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500"/>
                    </a:p>
                  </a:txBody>
                  <a:tcPr/>
                </a:tc>
                <a:extLst>
                  <a:ext uri="{0D108BD9-81ED-4DB2-BD59-A6C34878D82A}">
                    <a16:rowId xmlns:a16="http://schemas.microsoft.com/office/drawing/2014/main" val="1953763646"/>
                  </a:ext>
                </a:extLst>
              </a:tr>
              <a:tr h="370840">
                <a:tc>
                  <a:txBody>
                    <a:bodyPr/>
                    <a:lstStyle/>
                    <a:p>
                      <a:r>
                        <a:rPr lang="en-US" sz="1500" b="0" i="0" u="none" strike="noStrike" kern="1200" baseline="0" dirty="0">
                          <a:solidFill>
                            <a:schemeClr val="dk1"/>
                          </a:solidFill>
                          <a:latin typeface="+mn-lt"/>
                          <a:ea typeface="+mn-ea"/>
                          <a:cs typeface="+mn-cs"/>
                        </a:rPr>
                        <a:t>Focus on building activities/passions to minimize overconcern with weight/body shape</a:t>
                      </a:r>
                      <a:endParaRPr lang="en-US" sz="15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a:sym typeface="Wingdings" panose="05000000000000000000" pitchFamily="2" charset="2"/>
                        </a:rPr>
                        <a:t></a:t>
                      </a:r>
                      <a:endParaRPr lang="en-US" sz="150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dirty="0">
                          <a:sym typeface="Wingdings" panose="05000000000000000000" pitchFamily="2" charset="2"/>
                        </a:rPr>
                        <a:t></a:t>
                      </a:r>
                      <a:endParaRPr lang="en-US" sz="15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5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t>If raised by</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t>patient</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5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dirty="0">
                          <a:sym typeface="Wingdings" panose="05000000000000000000" pitchFamily="2" charset="2"/>
                        </a:rPr>
                        <a:t></a:t>
                      </a:r>
                      <a:endParaRPr lang="en-US" sz="15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5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dirty="0">
                          <a:sym typeface="Wingdings" panose="05000000000000000000" pitchFamily="2" charset="2"/>
                        </a:rPr>
                        <a:t></a:t>
                      </a:r>
                      <a:endParaRPr lang="en-US" sz="1500" dirty="0"/>
                    </a:p>
                  </a:txBody>
                  <a:tcPr/>
                </a:tc>
                <a:extLst>
                  <a:ext uri="{0D108BD9-81ED-4DB2-BD59-A6C34878D82A}">
                    <a16:rowId xmlns:a16="http://schemas.microsoft.com/office/drawing/2014/main" val="2530526064"/>
                  </a:ext>
                </a:extLst>
              </a:tr>
              <a:tr h="370840">
                <a:tc>
                  <a:txBody>
                    <a:bodyPr/>
                    <a:lstStyle/>
                    <a:p>
                      <a:r>
                        <a:rPr lang="en-US" sz="1500" b="0" i="0" u="none" strike="noStrike" kern="1200" baseline="0" dirty="0">
                          <a:solidFill>
                            <a:schemeClr val="dk1"/>
                          </a:solidFill>
                          <a:latin typeface="+mn-lt"/>
                          <a:ea typeface="+mn-ea"/>
                          <a:cs typeface="+mn-cs"/>
                        </a:rPr>
                        <a:t>Use of an experimental mindset to change attitudes and behaviors</a:t>
                      </a:r>
                      <a:endParaRPr lang="en-US" sz="15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dirty="0">
                          <a:sym typeface="Wingdings" panose="05000000000000000000" pitchFamily="2" charset="2"/>
                        </a:rPr>
                        <a:t></a:t>
                      </a:r>
                      <a:endParaRPr lang="en-US" sz="15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dirty="0">
                          <a:sym typeface="Wingdings" panose="05000000000000000000" pitchFamily="2" charset="2"/>
                        </a:rPr>
                        <a:t></a:t>
                      </a:r>
                      <a:endParaRPr lang="en-US" sz="1500" dirty="0"/>
                    </a:p>
                  </a:txBody>
                  <a:tcPr/>
                </a:tc>
                <a:tc>
                  <a:txBody>
                    <a:bodyPr/>
                    <a:lstStyle/>
                    <a:p>
                      <a:pPr algn="ctr"/>
                      <a:endParaRPr lang="en-US" sz="1500"/>
                    </a:p>
                  </a:txBody>
                  <a:tcPr/>
                </a:tc>
                <a:tc>
                  <a:txBody>
                    <a:bodyPr/>
                    <a:lstStyle/>
                    <a:p>
                      <a:pPr algn="ctr"/>
                      <a:endParaRPr lang="en-US" sz="150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dirty="0">
                          <a:sym typeface="Wingdings" panose="05000000000000000000" pitchFamily="2" charset="2"/>
                        </a:rPr>
                        <a:t></a:t>
                      </a:r>
                      <a:endParaRPr lang="en-US" sz="1500" dirty="0"/>
                    </a:p>
                  </a:txBody>
                  <a:tcPr/>
                </a:tc>
                <a:tc>
                  <a:txBody>
                    <a:bodyPr/>
                    <a:lstStyle/>
                    <a:p>
                      <a:pPr algn="ctr"/>
                      <a:endParaRPr lang="en-US" sz="1500"/>
                    </a:p>
                  </a:txBody>
                  <a:tcPr/>
                </a:tc>
                <a:tc>
                  <a:txBody>
                    <a:bodyPr/>
                    <a:lstStyle/>
                    <a:p>
                      <a:pPr algn="ctr"/>
                      <a:endParaRPr lang="en-US" sz="150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dirty="0">
                          <a:sym typeface="Wingdings" panose="05000000000000000000" pitchFamily="2" charset="2"/>
                        </a:rPr>
                        <a:t></a:t>
                      </a:r>
                      <a:endParaRPr lang="en-US" sz="1500" dirty="0"/>
                    </a:p>
                  </a:txBody>
                  <a:tcPr/>
                </a:tc>
                <a:extLst>
                  <a:ext uri="{0D108BD9-81ED-4DB2-BD59-A6C34878D82A}">
                    <a16:rowId xmlns:a16="http://schemas.microsoft.com/office/drawing/2014/main" val="3170893066"/>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b="0" i="0" u="none" strike="noStrike" kern="1200" baseline="0" dirty="0">
                          <a:solidFill>
                            <a:schemeClr val="dk1"/>
                          </a:solidFill>
                          <a:latin typeface="+mn-lt"/>
                          <a:ea typeface="+mn-ea"/>
                          <a:cs typeface="+mn-cs"/>
                        </a:rPr>
                        <a:t>Parent-facilitated meal supervision</a:t>
                      </a:r>
                      <a:endParaRPr lang="en-US" sz="15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500" dirty="0"/>
                    </a:p>
                  </a:txBody>
                  <a:tcPr/>
                </a:tc>
                <a:tc>
                  <a:txBody>
                    <a:bodyPr/>
                    <a:lstStyle/>
                    <a:p>
                      <a:pPr algn="ctr"/>
                      <a:endParaRPr lang="en-US" sz="1500" dirty="0"/>
                    </a:p>
                  </a:txBody>
                  <a:tcPr/>
                </a:tc>
                <a:tc>
                  <a:txBody>
                    <a:bodyPr/>
                    <a:lstStyle/>
                    <a:p>
                      <a:pPr algn="ctr"/>
                      <a:endParaRPr lang="en-US" sz="1500" dirty="0"/>
                    </a:p>
                  </a:txBody>
                  <a:tcPr/>
                </a:tc>
                <a:tc>
                  <a:txBody>
                    <a:bodyPr/>
                    <a:lstStyle/>
                    <a:p>
                      <a:pPr algn="ctr"/>
                      <a:endParaRPr lang="en-US" sz="1500" dirty="0"/>
                    </a:p>
                  </a:txBody>
                  <a:tcPr/>
                </a:tc>
                <a:tc>
                  <a:txBody>
                    <a:bodyPr/>
                    <a:lstStyle/>
                    <a:p>
                      <a:pPr algn="ctr"/>
                      <a:endParaRPr lang="en-US" sz="15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dirty="0">
                          <a:sym typeface="Wingdings" panose="05000000000000000000" pitchFamily="2" charset="2"/>
                        </a:rPr>
                        <a:t></a:t>
                      </a:r>
                      <a:endParaRPr lang="en-US" sz="1500" dirty="0"/>
                    </a:p>
                  </a:txBody>
                  <a:tcPr/>
                </a:tc>
                <a:tc>
                  <a:txBody>
                    <a:bodyPr/>
                    <a:lstStyle/>
                    <a:p>
                      <a:pPr algn="ctr"/>
                      <a:endParaRPr lang="en-US" sz="15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dirty="0">
                          <a:sym typeface="Wingdings" panose="05000000000000000000" pitchFamily="2" charset="2"/>
                        </a:rPr>
                        <a:t></a:t>
                      </a:r>
                      <a:endParaRPr lang="en-US" sz="1500" dirty="0"/>
                    </a:p>
                  </a:txBody>
                  <a:tcPr/>
                </a:tc>
                <a:extLst>
                  <a:ext uri="{0D108BD9-81ED-4DB2-BD59-A6C34878D82A}">
                    <a16:rowId xmlns:a16="http://schemas.microsoft.com/office/drawing/2014/main" val="1206859032"/>
                  </a:ext>
                </a:extLst>
              </a:tr>
            </a:tbl>
          </a:graphicData>
        </a:graphic>
      </p:graphicFrame>
    </p:spTree>
    <p:extLst>
      <p:ext uri="{BB962C8B-B14F-4D97-AF65-F5344CB8AC3E}">
        <p14:creationId xmlns:p14="http://schemas.microsoft.com/office/powerpoint/2010/main" val="7477170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CE8F6-F4B3-4310-B546-04134FA26DA7}"/>
              </a:ext>
            </a:extLst>
          </p:cNvPr>
          <p:cNvSpPr>
            <a:spLocks noGrp="1"/>
          </p:cNvSpPr>
          <p:nvPr>
            <p:ph type="title"/>
          </p:nvPr>
        </p:nvSpPr>
        <p:spPr/>
        <p:txBody>
          <a:bodyPr>
            <a:normAutofit fontScale="90000"/>
          </a:bodyPr>
          <a:lstStyle/>
          <a:p>
            <a:r>
              <a:rPr lang="en-US" dirty="0"/>
              <a:t>ANOREXIA NERVOSA: Family-Based Treatment in Adolescents and Emerging Adults </a:t>
            </a:r>
          </a:p>
        </p:txBody>
      </p:sp>
      <p:sp>
        <p:nvSpPr>
          <p:cNvPr id="3" name="Content Placeholder 2">
            <a:extLst>
              <a:ext uri="{FF2B5EF4-FFF2-40B4-BE49-F238E27FC236}">
                <a16:creationId xmlns:a16="http://schemas.microsoft.com/office/drawing/2014/main" id="{E4CBC7E2-6092-46C0-AE3A-147EFE9481B3}"/>
              </a:ext>
            </a:extLst>
          </p:cNvPr>
          <p:cNvSpPr>
            <a:spLocks noGrp="1"/>
          </p:cNvSpPr>
          <p:nvPr>
            <p:ph sz="quarter" idx="13"/>
          </p:nvPr>
        </p:nvSpPr>
        <p:spPr/>
        <p:txBody>
          <a:bodyPr>
            <a:normAutofit lnSpcReduction="10000"/>
          </a:bodyPr>
          <a:lstStyle/>
          <a:p>
            <a:pPr marL="0" indent="0">
              <a:buNone/>
            </a:pPr>
            <a:r>
              <a:rPr lang="en-US" sz="2400" b="1" dirty="0">
                <a:effectLst>
                  <a:outerShdw blurRad="38100" dist="38100" dir="2700000" algn="tl">
                    <a:srgbClr val="000000">
                      <a:alpha val="43137"/>
                    </a:srgbClr>
                  </a:outerShdw>
                </a:effectLst>
              </a:rPr>
              <a:t>Statement 12 - APA recommends (1B) that adolescents and emerging adults with anorexia nervosa who have an involved caregiver be treated with eating disorder-focused family-based treatment, which should include caregiver education aimed at normalizing eating and weight control behaviors and restoring weight.</a:t>
            </a:r>
            <a:endParaRPr lang="en-US" sz="2400" dirty="0">
              <a:effectLst>
                <a:outerShdw blurRad="38100" dist="38100" dir="2700000" algn="tl">
                  <a:srgbClr val="000000">
                    <a:alpha val="43137"/>
                  </a:srgbClr>
                </a:outerShdw>
              </a:effectLst>
            </a:endParaRPr>
          </a:p>
          <a:p>
            <a:pPr marL="0" indent="0">
              <a:buNone/>
            </a:pPr>
            <a:endParaRPr lang="en-US" dirty="0"/>
          </a:p>
          <a:p>
            <a:pPr marL="0" indent="0">
              <a:buNone/>
            </a:pPr>
            <a:r>
              <a:rPr lang="en-US" dirty="0"/>
              <a:t>Rationale:</a:t>
            </a:r>
          </a:p>
          <a:p>
            <a:r>
              <a:rPr lang="en-US" dirty="0"/>
              <a:t>Support from the expert opinion survey and from an NMA of studies of psychotherapies in AN</a:t>
            </a:r>
          </a:p>
          <a:p>
            <a:r>
              <a:rPr lang="en-US" dirty="0"/>
              <a:t>FBTs (with family in charge of the patients’ eating) led to greater changes in BMI than no treatment and greater changes in %IBW than TAU.</a:t>
            </a:r>
          </a:p>
        </p:txBody>
      </p:sp>
    </p:spTree>
    <p:extLst>
      <p:ext uri="{BB962C8B-B14F-4D97-AF65-F5344CB8AC3E}">
        <p14:creationId xmlns:p14="http://schemas.microsoft.com/office/powerpoint/2010/main" val="1833809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5A790-C8DF-6207-BAAA-382C92E0D83D}"/>
              </a:ext>
            </a:extLst>
          </p:cNvPr>
          <p:cNvSpPr>
            <a:spLocks noGrp="1"/>
          </p:cNvSpPr>
          <p:nvPr>
            <p:ph type="title"/>
          </p:nvPr>
        </p:nvSpPr>
        <p:spPr/>
        <p:txBody>
          <a:bodyPr>
            <a:normAutofit fontScale="90000"/>
          </a:bodyPr>
          <a:lstStyle/>
          <a:p>
            <a:r>
              <a:rPr lang="en-US" dirty="0"/>
              <a:t>ANOREXIA NERVOSA: Family-Based Treatment in Adolescents and Emerging Adults</a:t>
            </a:r>
          </a:p>
        </p:txBody>
      </p:sp>
      <p:graphicFrame>
        <p:nvGraphicFramePr>
          <p:cNvPr id="4" name="Content Placeholder 3" descr="Three blocks of text. Manual-based approach that considers the effects of severe weight loss as being central to the core psychology of AN. Parents oversee an take responsibility for nourishing the child or adolescent back to an optimal weight range; the therapist acts as knowledge expert and facilitator. Not limited to family members; could involve other non-family caregivers with whom the patient resides.">
            <a:extLst>
              <a:ext uri="{FF2B5EF4-FFF2-40B4-BE49-F238E27FC236}">
                <a16:creationId xmlns:a16="http://schemas.microsoft.com/office/drawing/2014/main" id="{23578F75-93D1-ED59-77A4-41897ADD0CC9}"/>
              </a:ext>
            </a:extLst>
          </p:cNvPr>
          <p:cNvGraphicFramePr>
            <a:graphicFrameLocks noGrp="1"/>
          </p:cNvGraphicFramePr>
          <p:nvPr>
            <p:ph sz="quarter" idx="13"/>
            <p:extLst>
              <p:ext uri="{D42A27DB-BD31-4B8C-83A1-F6EECF244321}">
                <p14:modId xmlns:p14="http://schemas.microsoft.com/office/powerpoint/2010/main" val="3561809664"/>
              </p:ext>
            </p:extLst>
          </p:nvPr>
        </p:nvGraphicFramePr>
        <p:xfrm>
          <a:off x="457200" y="1361440"/>
          <a:ext cx="7815262" cy="4571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174928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1AA75-A112-4253-AB22-BCB5C7A44B00}"/>
              </a:ext>
            </a:extLst>
          </p:cNvPr>
          <p:cNvSpPr>
            <a:spLocks noGrp="1"/>
          </p:cNvSpPr>
          <p:nvPr>
            <p:ph type="title"/>
          </p:nvPr>
        </p:nvSpPr>
        <p:spPr/>
        <p:txBody>
          <a:bodyPr/>
          <a:lstStyle/>
          <a:p>
            <a:r>
              <a:rPr lang="en-US" dirty="0"/>
              <a:t>Anorexia nervosa: CLINICAL EXAMPLE</a:t>
            </a:r>
          </a:p>
        </p:txBody>
      </p:sp>
      <p:sp>
        <p:nvSpPr>
          <p:cNvPr id="3" name="Content Placeholder 2">
            <a:extLst>
              <a:ext uri="{FF2B5EF4-FFF2-40B4-BE49-F238E27FC236}">
                <a16:creationId xmlns:a16="http://schemas.microsoft.com/office/drawing/2014/main" id="{9D0366A6-4508-4491-AB59-F44C1D256E8F}"/>
              </a:ext>
            </a:extLst>
          </p:cNvPr>
          <p:cNvSpPr>
            <a:spLocks noGrp="1"/>
          </p:cNvSpPr>
          <p:nvPr>
            <p:ph sz="quarter" idx="13"/>
          </p:nvPr>
        </p:nvSpPr>
        <p:spPr>
          <a:xfrm>
            <a:off x="457199" y="1361440"/>
            <a:ext cx="8089642" cy="4571999"/>
          </a:xfrm>
        </p:spPr>
        <p:txBody>
          <a:bodyPr>
            <a:normAutofit/>
          </a:bodyPr>
          <a:lstStyle/>
          <a:p>
            <a:r>
              <a:rPr lang="en-US" sz="1800" dirty="0"/>
              <a:t>24-yo female referred by her Gyn due to c/o anxiety and depression. </a:t>
            </a:r>
          </a:p>
          <a:p>
            <a:r>
              <a:rPr lang="en-US" sz="1800" dirty="0"/>
              <a:t>Reports difficulty with insomnia, reduced concentration, but no change in appetite.</a:t>
            </a:r>
          </a:p>
          <a:p>
            <a:r>
              <a:rPr lang="en-US" sz="1800" dirty="0"/>
              <a:t>Loss of 15 pounds in the past year. Notes that family was concerned about weight loss, but she felt she was simply eating healthier. Eats ~1,200 calories daily, avoids carbohydrates and red meat, and runs 90-120 min/day. </a:t>
            </a:r>
          </a:p>
          <a:p>
            <a:r>
              <a:rPr lang="en-US" sz="1800" dirty="0"/>
              <a:t>Has significant demands from graduate school. Manages stress with journaling, baking, and running. </a:t>
            </a:r>
          </a:p>
          <a:p>
            <a:r>
              <a:rPr lang="en-US" sz="1800" dirty="0"/>
              <a:t>Intermittent self-induced vomiting at age 16, but not since then. Never treated.</a:t>
            </a:r>
          </a:p>
          <a:p>
            <a:r>
              <a:rPr lang="en-US" sz="1800" dirty="0"/>
              <a:t>Counseling in junior year of college for test anxiety, but no medications. </a:t>
            </a:r>
          </a:p>
          <a:p>
            <a:r>
              <a:rPr lang="en-US" sz="1800" dirty="0"/>
              <a:t>No alcohol or substance use history.</a:t>
            </a:r>
          </a:p>
          <a:p>
            <a:r>
              <a:rPr lang="en-US" sz="1800" dirty="0"/>
              <a:t>ROS - constipation, abdominal bloating, no endocrine disorders.</a:t>
            </a:r>
          </a:p>
          <a:p>
            <a:r>
              <a:rPr lang="en-US" sz="1800" dirty="0"/>
              <a:t>Family history: Type 2 DM and untreated depression in mother, obesity in sister.</a:t>
            </a:r>
          </a:p>
          <a:p>
            <a:r>
              <a:rPr lang="en-US" sz="1800" dirty="0"/>
              <a:t>Physical exam: 5’5” tall, 100 </a:t>
            </a:r>
            <a:r>
              <a:rPr lang="en-US" sz="1800" dirty="0" err="1"/>
              <a:t>lbs</a:t>
            </a:r>
            <a:r>
              <a:rPr lang="en-US" sz="1800" dirty="0"/>
              <a:t> (BMI 16.6).</a:t>
            </a:r>
          </a:p>
        </p:txBody>
      </p:sp>
    </p:spTree>
    <p:extLst>
      <p:ext uri="{BB962C8B-B14F-4D97-AF65-F5344CB8AC3E}">
        <p14:creationId xmlns:p14="http://schemas.microsoft.com/office/powerpoint/2010/main" val="1384746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2F451-B7BC-4D31-9DCA-A4C89E51E79E}"/>
              </a:ext>
            </a:extLst>
          </p:cNvPr>
          <p:cNvSpPr>
            <a:spLocks noGrp="1"/>
          </p:cNvSpPr>
          <p:nvPr>
            <p:ph type="title"/>
          </p:nvPr>
        </p:nvSpPr>
        <p:spPr/>
        <p:txBody>
          <a:bodyPr>
            <a:normAutofit fontScale="90000"/>
          </a:bodyPr>
          <a:lstStyle/>
          <a:p>
            <a:r>
              <a:rPr lang="en-US" dirty="0"/>
              <a:t>EATING DISORDERS: Initial Evaluation of Eating History</a:t>
            </a:r>
          </a:p>
        </p:txBody>
      </p:sp>
      <p:sp>
        <p:nvSpPr>
          <p:cNvPr id="3" name="Content Placeholder 2">
            <a:extLst>
              <a:ext uri="{FF2B5EF4-FFF2-40B4-BE49-F238E27FC236}">
                <a16:creationId xmlns:a16="http://schemas.microsoft.com/office/drawing/2014/main" id="{41FEA3C0-B5BE-4BB3-AAFC-B6D64CAEB61A}"/>
              </a:ext>
            </a:extLst>
          </p:cNvPr>
          <p:cNvSpPr>
            <a:spLocks noGrp="1"/>
          </p:cNvSpPr>
          <p:nvPr>
            <p:ph sz="quarter" idx="13"/>
          </p:nvPr>
        </p:nvSpPr>
        <p:spPr>
          <a:xfrm>
            <a:off x="457199" y="1361440"/>
            <a:ext cx="8358027" cy="4587297"/>
          </a:xfrm>
        </p:spPr>
        <p:txBody>
          <a:bodyPr>
            <a:normAutofit fontScale="92500" lnSpcReduction="10000"/>
          </a:bodyPr>
          <a:lstStyle/>
          <a:p>
            <a:pPr marL="0" indent="0">
              <a:buNone/>
            </a:pPr>
            <a:r>
              <a:rPr lang="en-US" sz="2400" b="1" dirty="0">
                <a:effectLst>
                  <a:outerShdw blurRad="38100" dist="38100" dir="2700000" algn="tl">
                    <a:srgbClr val="000000">
                      <a:alpha val="43137"/>
                    </a:srgbClr>
                  </a:outerShdw>
                </a:effectLst>
              </a:rPr>
              <a:t>Statement 2 - APA recommends (1C) that the initial evaluation of a patient with a possible eating disorder include assessment of</a:t>
            </a:r>
          </a:p>
          <a:p>
            <a:r>
              <a:rPr lang="en-US" sz="2400" b="1" dirty="0">
                <a:effectLst>
                  <a:outerShdw blurRad="38100" dist="38100" dir="2700000" algn="tl">
                    <a:srgbClr val="000000">
                      <a:alpha val="43137"/>
                    </a:srgbClr>
                  </a:outerShdw>
                </a:effectLst>
              </a:rPr>
              <a:t>the patient's height and weight history (e.g., maximum and minimum weight, recent weight changes);</a:t>
            </a:r>
          </a:p>
          <a:p>
            <a:r>
              <a:rPr lang="en-US" sz="2400" b="1" dirty="0">
                <a:effectLst>
                  <a:outerShdw blurRad="38100" dist="38100" dir="2700000" algn="tl">
                    <a:srgbClr val="000000">
                      <a:alpha val="43137"/>
                    </a:srgbClr>
                  </a:outerShdw>
                </a:effectLst>
              </a:rPr>
              <a:t>presence of, patterns in, and changes in restrictive eating, food avoidance, binge eating, and other eating-related behaviors (e.g., rumination, regurgitation, chewing and spitting);</a:t>
            </a:r>
          </a:p>
          <a:p>
            <a:r>
              <a:rPr lang="en-US" sz="2400" b="1" dirty="0">
                <a:effectLst>
                  <a:outerShdw blurRad="38100" dist="38100" dir="2700000" algn="tl">
                    <a:srgbClr val="000000">
                      <a:alpha val="43137"/>
                    </a:srgbClr>
                  </a:outerShdw>
                </a:effectLst>
              </a:rPr>
              <a:t>patterns and changes in food repertoire (e.g., breadth of food variety, narrowing or elimination of food groups);</a:t>
            </a:r>
          </a:p>
          <a:p>
            <a:r>
              <a:rPr lang="en-US" sz="2400" b="1" dirty="0">
                <a:effectLst>
                  <a:outerShdw blurRad="38100" dist="38100" dir="2700000" algn="tl">
                    <a:srgbClr val="000000">
                      <a:alpha val="43137"/>
                    </a:srgbClr>
                  </a:outerShdw>
                </a:effectLst>
              </a:rPr>
              <a:t>presence of, patterns in, and changes in compensatory and other weight control behaviors, including dietary restriction, compulsive or driven exercise, purging behaviors (e.g., laxative use, self-induced vomiting), and use of medication to manipulate weight;</a:t>
            </a:r>
          </a:p>
        </p:txBody>
      </p:sp>
    </p:spTree>
    <p:extLst>
      <p:ext uri="{BB962C8B-B14F-4D97-AF65-F5344CB8AC3E}">
        <p14:creationId xmlns:p14="http://schemas.microsoft.com/office/powerpoint/2010/main" val="26467000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00901-87F8-4789-9F15-AF88974DE56B}"/>
              </a:ext>
            </a:extLst>
          </p:cNvPr>
          <p:cNvSpPr>
            <a:spLocks noGrp="1"/>
          </p:cNvSpPr>
          <p:nvPr>
            <p:ph type="title"/>
          </p:nvPr>
        </p:nvSpPr>
        <p:spPr/>
        <p:txBody>
          <a:bodyPr>
            <a:normAutofit fontScale="90000"/>
          </a:bodyPr>
          <a:lstStyle/>
          <a:p>
            <a:r>
              <a:rPr lang="en-US" dirty="0"/>
              <a:t>Bulimia Nervosa: CBT and SSRI Treatment for adults </a:t>
            </a:r>
          </a:p>
        </p:txBody>
      </p:sp>
      <p:sp>
        <p:nvSpPr>
          <p:cNvPr id="3" name="Content Placeholder 2">
            <a:extLst>
              <a:ext uri="{FF2B5EF4-FFF2-40B4-BE49-F238E27FC236}">
                <a16:creationId xmlns:a16="http://schemas.microsoft.com/office/drawing/2014/main" id="{D589573E-B4FB-47A7-AF4E-975CBC7E74DC}"/>
              </a:ext>
            </a:extLst>
          </p:cNvPr>
          <p:cNvSpPr>
            <a:spLocks noGrp="1"/>
          </p:cNvSpPr>
          <p:nvPr>
            <p:ph sz="quarter" idx="13"/>
          </p:nvPr>
        </p:nvSpPr>
        <p:spPr>
          <a:xfrm>
            <a:off x="457200" y="1361440"/>
            <a:ext cx="7917873" cy="4571999"/>
          </a:xfrm>
        </p:spPr>
        <p:txBody>
          <a:bodyPr>
            <a:normAutofit/>
          </a:bodyPr>
          <a:lstStyle/>
          <a:p>
            <a:pPr marL="0" indent="0">
              <a:buNone/>
            </a:pPr>
            <a:r>
              <a:rPr lang="en-US" sz="2400" b="1" dirty="0">
                <a:effectLst>
                  <a:outerShdw blurRad="38100" dist="38100" dir="2700000" algn="tl">
                    <a:srgbClr val="000000">
                      <a:alpha val="43137"/>
                    </a:srgbClr>
                  </a:outerShdw>
                </a:effectLst>
              </a:rPr>
              <a:t>Statement 13 - APA recommends (1C) that adults with bulimia nervosa be treated with eating disorder-focused cognitive-behavioral therapy and that a serotonin reuptake inhibitor (e.g., 60 mg fluoxetine daily) also be prescribed, either initially or if there is minimal or no response to psychotherapy alone by 6 weeks of treatment.</a:t>
            </a:r>
          </a:p>
          <a:p>
            <a:pPr marL="0" indent="0">
              <a:buNone/>
            </a:pPr>
            <a:endParaRPr lang="en-US" dirty="0"/>
          </a:p>
          <a:p>
            <a:pPr marL="0" indent="0">
              <a:buNone/>
            </a:pPr>
            <a:r>
              <a:rPr lang="en-US" dirty="0"/>
              <a:t>Rationale:</a:t>
            </a:r>
          </a:p>
          <a:p>
            <a:r>
              <a:rPr lang="en-US" dirty="0"/>
              <a:t>CBT showed greater binge-eating and purging abstinence and reductions in the frequencies of binge eating and purging.</a:t>
            </a:r>
          </a:p>
          <a:p>
            <a:r>
              <a:rPr lang="en-US" dirty="0"/>
              <a:t>CBT in combination with antidepressant medications also showed efficacy on these outcomes and on depression measures.</a:t>
            </a:r>
          </a:p>
        </p:txBody>
      </p:sp>
    </p:spTree>
    <p:extLst>
      <p:ext uri="{BB962C8B-B14F-4D97-AF65-F5344CB8AC3E}">
        <p14:creationId xmlns:p14="http://schemas.microsoft.com/office/powerpoint/2010/main" val="16505601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EE6D6-F143-4223-93B0-944E84D9A9B0}"/>
              </a:ext>
            </a:extLst>
          </p:cNvPr>
          <p:cNvSpPr>
            <a:spLocks noGrp="1"/>
          </p:cNvSpPr>
          <p:nvPr>
            <p:ph type="title"/>
          </p:nvPr>
        </p:nvSpPr>
        <p:spPr/>
        <p:txBody>
          <a:bodyPr>
            <a:normAutofit fontScale="90000"/>
          </a:bodyPr>
          <a:lstStyle/>
          <a:p>
            <a:r>
              <a:rPr lang="en-US" dirty="0"/>
              <a:t>BULIMIA NERVOSA: </a:t>
            </a:r>
            <a:r>
              <a:rPr lang="en-US"/>
              <a:t>Network META-ANALYSIS Diagram OF treatments</a:t>
            </a:r>
            <a:endParaRPr lang="en-US" dirty="0"/>
          </a:p>
        </p:txBody>
      </p:sp>
      <p:pic>
        <p:nvPicPr>
          <p:cNvPr id="5" name="Picture 4" descr="Figure shows a network meta-analysis of treatments for bulimia nervosa. Nodes representing treatments connect to other nodes with direct comparisons. Line width represents the number of studies in that specific comparison.">
            <a:extLst>
              <a:ext uri="{FF2B5EF4-FFF2-40B4-BE49-F238E27FC236}">
                <a16:creationId xmlns:a16="http://schemas.microsoft.com/office/drawing/2014/main" id="{B9417384-97BF-4F25-B9AE-283FC8CD9C6E}"/>
              </a:ext>
            </a:extLst>
          </p:cNvPr>
          <p:cNvPicPr>
            <a:picLocks noChangeAspect="1"/>
          </p:cNvPicPr>
          <p:nvPr/>
        </p:nvPicPr>
        <p:blipFill>
          <a:blip r:embed="rId3"/>
          <a:stretch>
            <a:fillRect/>
          </a:stretch>
        </p:blipFill>
        <p:spPr>
          <a:xfrm>
            <a:off x="776555" y="1189286"/>
            <a:ext cx="6929430" cy="4728629"/>
          </a:xfrm>
          <a:prstGeom prst="rect">
            <a:avLst/>
          </a:prstGeom>
        </p:spPr>
      </p:pic>
    </p:spTree>
    <p:extLst>
      <p:ext uri="{BB962C8B-B14F-4D97-AF65-F5344CB8AC3E}">
        <p14:creationId xmlns:p14="http://schemas.microsoft.com/office/powerpoint/2010/main" val="38116308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B848F-52D6-4AAC-95B0-EB9CCE2866F7}"/>
              </a:ext>
            </a:extLst>
          </p:cNvPr>
          <p:cNvSpPr>
            <a:spLocks noGrp="1"/>
          </p:cNvSpPr>
          <p:nvPr>
            <p:ph type="title"/>
          </p:nvPr>
        </p:nvSpPr>
        <p:spPr/>
        <p:txBody>
          <a:bodyPr>
            <a:normAutofit fontScale="90000"/>
          </a:bodyPr>
          <a:lstStyle/>
          <a:p>
            <a:r>
              <a:rPr lang="en-US" dirty="0"/>
              <a:t>BULIMIA NERVOSA: </a:t>
            </a:r>
            <a:r>
              <a:rPr lang="en-US" dirty="0" err="1"/>
              <a:t>nma</a:t>
            </a:r>
            <a:r>
              <a:rPr lang="en-US" dirty="0"/>
              <a:t> feasibility and characteristics OF STUDIES</a:t>
            </a:r>
          </a:p>
        </p:txBody>
      </p:sp>
      <p:graphicFrame>
        <p:nvGraphicFramePr>
          <p:cNvPr id="4" name="Table 3" descr="Table summarizes the network meta-analysis for bulimia nervosa interventions, studies, trials per direct comparison, and total subjects in the network. Information is organized by outcome.">
            <a:extLst>
              <a:ext uri="{FF2B5EF4-FFF2-40B4-BE49-F238E27FC236}">
                <a16:creationId xmlns:a16="http://schemas.microsoft.com/office/drawing/2014/main" id="{3D3702EA-9B93-4DEE-8372-583B00441E15}"/>
              </a:ext>
            </a:extLst>
          </p:cNvPr>
          <p:cNvGraphicFramePr>
            <a:graphicFrameLocks noGrp="1"/>
          </p:cNvGraphicFramePr>
          <p:nvPr>
            <p:extLst>
              <p:ext uri="{D42A27DB-BD31-4B8C-83A1-F6EECF244321}">
                <p14:modId xmlns:p14="http://schemas.microsoft.com/office/powerpoint/2010/main" val="1088289845"/>
              </p:ext>
            </p:extLst>
          </p:nvPr>
        </p:nvGraphicFramePr>
        <p:xfrm>
          <a:off x="282269" y="1188424"/>
          <a:ext cx="8543233" cy="4465340"/>
        </p:xfrm>
        <a:graphic>
          <a:graphicData uri="http://schemas.openxmlformats.org/drawingml/2006/table">
            <a:tbl>
              <a:tblPr firstRow="1" firstCol="1" bandRow="1">
                <a:tableStyleId>{5C22544A-7EE6-4342-B048-85BDC9FD1C3A}</a:tableStyleId>
              </a:tblPr>
              <a:tblGrid>
                <a:gridCol w="4106579">
                  <a:extLst>
                    <a:ext uri="{9D8B030D-6E8A-4147-A177-3AD203B41FA5}">
                      <a16:colId xmlns:a16="http://schemas.microsoft.com/office/drawing/2014/main" val="1677392784"/>
                    </a:ext>
                  </a:extLst>
                </a:gridCol>
                <a:gridCol w="1344132">
                  <a:extLst>
                    <a:ext uri="{9D8B030D-6E8A-4147-A177-3AD203B41FA5}">
                      <a16:colId xmlns:a16="http://schemas.microsoft.com/office/drawing/2014/main" val="3594008007"/>
                    </a:ext>
                  </a:extLst>
                </a:gridCol>
                <a:gridCol w="914400">
                  <a:extLst>
                    <a:ext uri="{9D8B030D-6E8A-4147-A177-3AD203B41FA5}">
                      <a16:colId xmlns:a16="http://schemas.microsoft.com/office/drawing/2014/main" val="1279075398"/>
                    </a:ext>
                  </a:extLst>
                </a:gridCol>
                <a:gridCol w="1171254">
                  <a:extLst>
                    <a:ext uri="{9D8B030D-6E8A-4147-A177-3AD203B41FA5}">
                      <a16:colId xmlns:a16="http://schemas.microsoft.com/office/drawing/2014/main" val="3207270537"/>
                    </a:ext>
                  </a:extLst>
                </a:gridCol>
                <a:gridCol w="1006868">
                  <a:extLst>
                    <a:ext uri="{9D8B030D-6E8A-4147-A177-3AD203B41FA5}">
                      <a16:colId xmlns:a16="http://schemas.microsoft.com/office/drawing/2014/main" val="765501692"/>
                    </a:ext>
                  </a:extLst>
                </a:gridCol>
              </a:tblGrid>
              <a:tr h="446158">
                <a:tc>
                  <a:txBody>
                    <a:bodyPr/>
                    <a:lstStyle/>
                    <a:p>
                      <a:pPr marL="0" marR="0">
                        <a:spcBef>
                          <a:spcPts val="0"/>
                        </a:spcBef>
                        <a:spcAft>
                          <a:spcPts val="0"/>
                        </a:spcAft>
                      </a:pPr>
                      <a:r>
                        <a:rPr lang="en-US" sz="1600">
                          <a:effectLst/>
                        </a:rPr>
                        <a:t>Outcome</a:t>
                      </a:r>
                      <a:endParaRPr lang="en-US" sz="1600">
                        <a:effectLst/>
                        <a:latin typeface="Calibri" panose="020F0502020204030204" pitchFamily="34" charset="0"/>
                        <a:ea typeface="DengXian" panose="02010600030101010101" pitchFamily="2" charset="-122"/>
                        <a:cs typeface="Arial" panose="020B0604020202020204" pitchFamily="34" charset="0"/>
                      </a:endParaRPr>
                    </a:p>
                  </a:txBody>
                  <a:tcPr marL="47145" marR="47145" marT="0" marB="0"/>
                </a:tc>
                <a:tc>
                  <a:txBody>
                    <a:bodyPr/>
                    <a:lstStyle/>
                    <a:p>
                      <a:pPr marL="0" marR="0">
                        <a:spcBef>
                          <a:spcPts val="0"/>
                        </a:spcBef>
                        <a:spcAft>
                          <a:spcPts val="0"/>
                        </a:spcAft>
                      </a:pPr>
                      <a:r>
                        <a:rPr lang="en-US" sz="1600" dirty="0">
                          <a:effectLst/>
                        </a:rPr>
                        <a:t>Interventions: Total</a:t>
                      </a:r>
                      <a:endParaRPr lang="en-US" sz="1600" dirty="0">
                        <a:effectLst/>
                        <a:latin typeface="Calibri" panose="020F0502020204030204" pitchFamily="34" charset="0"/>
                        <a:ea typeface="DengXian" panose="02010600030101010101" pitchFamily="2" charset="-122"/>
                        <a:cs typeface="Arial" panose="020B0604020202020204" pitchFamily="34" charset="0"/>
                      </a:endParaRPr>
                    </a:p>
                  </a:txBody>
                  <a:tcPr marL="47145" marR="47145" marT="0" marB="0"/>
                </a:tc>
                <a:tc>
                  <a:txBody>
                    <a:bodyPr/>
                    <a:lstStyle/>
                    <a:p>
                      <a:pPr marL="0" marR="0">
                        <a:spcBef>
                          <a:spcPts val="0"/>
                        </a:spcBef>
                        <a:spcAft>
                          <a:spcPts val="0"/>
                        </a:spcAft>
                      </a:pPr>
                      <a:r>
                        <a:rPr lang="en-US" sz="1600">
                          <a:effectLst/>
                        </a:rPr>
                        <a:t>Studies: Total </a:t>
                      </a:r>
                      <a:endParaRPr lang="en-US" sz="1600">
                        <a:effectLst/>
                        <a:latin typeface="Calibri" panose="020F0502020204030204" pitchFamily="34" charset="0"/>
                        <a:ea typeface="DengXian" panose="02010600030101010101" pitchFamily="2" charset="-122"/>
                        <a:cs typeface="Arial" panose="020B0604020202020204" pitchFamily="34" charset="0"/>
                      </a:endParaRPr>
                    </a:p>
                  </a:txBody>
                  <a:tcPr marL="47145" marR="47145" marT="0" marB="0"/>
                </a:tc>
                <a:tc>
                  <a:txBody>
                    <a:bodyPr/>
                    <a:lstStyle/>
                    <a:p>
                      <a:pPr marL="0" marR="0">
                        <a:spcBef>
                          <a:spcPts val="0"/>
                        </a:spcBef>
                        <a:spcAft>
                          <a:spcPts val="0"/>
                        </a:spcAft>
                      </a:pPr>
                      <a:r>
                        <a:rPr lang="en-US" sz="1600">
                          <a:effectLst/>
                        </a:rPr>
                        <a:t>Trials per direct comparison</a:t>
                      </a:r>
                      <a:endParaRPr lang="en-US" sz="1600">
                        <a:effectLst/>
                        <a:latin typeface="Calibri" panose="020F0502020204030204" pitchFamily="34" charset="0"/>
                        <a:ea typeface="DengXian" panose="02010600030101010101" pitchFamily="2" charset="-122"/>
                        <a:cs typeface="Arial" panose="020B0604020202020204" pitchFamily="34" charset="0"/>
                      </a:endParaRPr>
                    </a:p>
                  </a:txBody>
                  <a:tcPr marL="47145" marR="47145" marT="0" marB="0"/>
                </a:tc>
                <a:tc>
                  <a:txBody>
                    <a:bodyPr/>
                    <a:lstStyle/>
                    <a:p>
                      <a:pPr marL="0" marR="0">
                        <a:spcBef>
                          <a:spcPts val="0"/>
                        </a:spcBef>
                        <a:spcAft>
                          <a:spcPts val="0"/>
                        </a:spcAft>
                      </a:pPr>
                      <a:r>
                        <a:rPr lang="en-US" sz="1600">
                          <a:effectLst/>
                        </a:rPr>
                        <a:t>Total Subjects in NMA</a:t>
                      </a:r>
                      <a:endParaRPr lang="en-US" sz="1600">
                        <a:effectLst/>
                        <a:latin typeface="Calibri" panose="020F0502020204030204" pitchFamily="34" charset="0"/>
                        <a:ea typeface="DengXian" panose="02010600030101010101" pitchFamily="2" charset="-122"/>
                        <a:cs typeface="Arial" panose="020B0604020202020204" pitchFamily="34" charset="0"/>
                      </a:endParaRPr>
                    </a:p>
                  </a:txBody>
                  <a:tcPr marL="47145" marR="47145" marT="0" marB="0"/>
                </a:tc>
                <a:extLst>
                  <a:ext uri="{0D108BD9-81ED-4DB2-BD59-A6C34878D82A}">
                    <a16:rowId xmlns:a16="http://schemas.microsoft.com/office/drawing/2014/main" val="28412956"/>
                  </a:ext>
                </a:extLst>
              </a:tr>
              <a:tr h="223079">
                <a:tc>
                  <a:txBody>
                    <a:bodyPr/>
                    <a:lstStyle/>
                    <a:p>
                      <a:pPr marL="0" marR="0">
                        <a:spcBef>
                          <a:spcPts val="0"/>
                        </a:spcBef>
                        <a:spcAft>
                          <a:spcPts val="0"/>
                        </a:spcAft>
                      </a:pPr>
                      <a:r>
                        <a:rPr lang="en-US" sz="1600" dirty="0">
                          <a:effectLst/>
                        </a:rPr>
                        <a:t>BMI change from baseline</a:t>
                      </a:r>
                      <a:endParaRPr lang="en-US" sz="1600" dirty="0">
                        <a:effectLst/>
                        <a:latin typeface="Calibri" panose="020F0502020204030204" pitchFamily="34" charset="0"/>
                        <a:ea typeface="DengXian" panose="02010600030101010101" pitchFamily="2" charset="-122"/>
                        <a:cs typeface="Arial" panose="020B0604020202020204" pitchFamily="34" charset="0"/>
                      </a:endParaRPr>
                    </a:p>
                  </a:txBody>
                  <a:tcPr marL="47145" marR="47145" marT="0" marB="0"/>
                </a:tc>
                <a:tc>
                  <a:txBody>
                    <a:bodyPr/>
                    <a:lstStyle/>
                    <a:p>
                      <a:pPr marL="0" marR="0">
                        <a:spcBef>
                          <a:spcPts val="0"/>
                        </a:spcBef>
                        <a:spcAft>
                          <a:spcPts val="0"/>
                        </a:spcAft>
                      </a:pPr>
                      <a:r>
                        <a:rPr lang="en-US" sz="1600">
                          <a:effectLst/>
                        </a:rPr>
                        <a:t>14</a:t>
                      </a:r>
                      <a:endParaRPr lang="en-US" sz="1600">
                        <a:effectLst/>
                        <a:latin typeface="Calibri" panose="020F0502020204030204" pitchFamily="34" charset="0"/>
                        <a:ea typeface="DengXian" panose="02010600030101010101" pitchFamily="2" charset="-122"/>
                        <a:cs typeface="Arial" panose="020B0604020202020204" pitchFamily="34" charset="0"/>
                      </a:endParaRPr>
                    </a:p>
                  </a:txBody>
                  <a:tcPr marL="47145" marR="47145" marT="0" marB="0"/>
                </a:tc>
                <a:tc>
                  <a:txBody>
                    <a:bodyPr/>
                    <a:lstStyle/>
                    <a:p>
                      <a:pPr marL="0" marR="0">
                        <a:spcBef>
                          <a:spcPts val="0"/>
                        </a:spcBef>
                        <a:spcAft>
                          <a:spcPts val="0"/>
                        </a:spcAft>
                      </a:pPr>
                      <a:r>
                        <a:rPr lang="en-US" sz="1600">
                          <a:effectLst/>
                        </a:rPr>
                        <a:t>14</a:t>
                      </a:r>
                      <a:endParaRPr lang="en-US" sz="1600">
                        <a:effectLst/>
                        <a:latin typeface="Calibri" panose="020F0502020204030204" pitchFamily="34" charset="0"/>
                        <a:ea typeface="DengXian" panose="02010600030101010101" pitchFamily="2" charset="-122"/>
                        <a:cs typeface="Arial" panose="020B0604020202020204" pitchFamily="34" charset="0"/>
                      </a:endParaRPr>
                    </a:p>
                  </a:txBody>
                  <a:tcPr marL="47145" marR="47145" marT="0" marB="0"/>
                </a:tc>
                <a:tc>
                  <a:txBody>
                    <a:bodyPr/>
                    <a:lstStyle/>
                    <a:p>
                      <a:pPr marL="0" marR="0">
                        <a:spcBef>
                          <a:spcPts val="0"/>
                        </a:spcBef>
                        <a:spcAft>
                          <a:spcPts val="0"/>
                        </a:spcAft>
                      </a:pPr>
                      <a:r>
                        <a:rPr lang="en-US" sz="1600">
                          <a:effectLst/>
                        </a:rPr>
                        <a:t>1-4 </a:t>
                      </a:r>
                      <a:endParaRPr lang="en-US" sz="1600">
                        <a:effectLst/>
                        <a:latin typeface="Calibri" panose="020F0502020204030204" pitchFamily="34" charset="0"/>
                        <a:ea typeface="DengXian" panose="02010600030101010101" pitchFamily="2" charset="-122"/>
                        <a:cs typeface="Arial" panose="020B0604020202020204" pitchFamily="34" charset="0"/>
                      </a:endParaRPr>
                    </a:p>
                  </a:txBody>
                  <a:tcPr marL="47145" marR="47145" marT="0" marB="0"/>
                </a:tc>
                <a:tc>
                  <a:txBody>
                    <a:bodyPr/>
                    <a:lstStyle/>
                    <a:p>
                      <a:pPr marL="0" marR="0">
                        <a:spcBef>
                          <a:spcPts val="0"/>
                        </a:spcBef>
                        <a:spcAft>
                          <a:spcPts val="0"/>
                        </a:spcAft>
                      </a:pPr>
                      <a:r>
                        <a:rPr lang="en-US" sz="1600" dirty="0">
                          <a:effectLst/>
                        </a:rPr>
                        <a:t>1,226</a:t>
                      </a:r>
                      <a:endParaRPr lang="en-US" sz="1600" dirty="0">
                        <a:effectLst/>
                        <a:latin typeface="Calibri" panose="020F0502020204030204" pitchFamily="34" charset="0"/>
                        <a:ea typeface="DengXian" panose="02010600030101010101" pitchFamily="2" charset="-122"/>
                        <a:cs typeface="Arial" panose="020B0604020202020204" pitchFamily="34" charset="0"/>
                      </a:endParaRPr>
                    </a:p>
                  </a:txBody>
                  <a:tcPr marL="47145" marR="47145" marT="0" marB="0"/>
                </a:tc>
                <a:extLst>
                  <a:ext uri="{0D108BD9-81ED-4DB2-BD59-A6C34878D82A}">
                    <a16:rowId xmlns:a16="http://schemas.microsoft.com/office/drawing/2014/main" val="3356062028"/>
                  </a:ext>
                </a:extLst>
              </a:tr>
              <a:tr h="223079">
                <a:tc>
                  <a:txBody>
                    <a:bodyPr/>
                    <a:lstStyle/>
                    <a:p>
                      <a:pPr marL="0" marR="0">
                        <a:spcBef>
                          <a:spcPts val="0"/>
                        </a:spcBef>
                        <a:spcAft>
                          <a:spcPts val="0"/>
                        </a:spcAft>
                      </a:pPr>
                      <a:r>
                        <a:rPr lang="en-US" sz="1600" dirty="0">
                          <a:effectLst/>
                        </a:rPr>
                        <a:t>Weight change from baseline</a:t>
                      </a:r>
                      <a:endParaRPr lang="en-US" sz="1600" dirty="0">
                        <a:effectLst/>
                        <a:latin typeface="Calibri" panose="020F0502020204030204" pitchFamily="34" charset="0"/>
                        <a:ea typeface="DengXian" panose="02010600030101010101" pitchFamily="2" charset="-122"/>
                        <a:cs typeface="Arial" panose="020B0604020202020204" pitchFamily="34" charset="0"/>
                      </a:endParaRPr>
                    </a:p>
                  </a:txBody>
                  <a:tcPr marL="47145" marR="47145" marT="0" marB="0"/>
                </a:tc>
                <a:tc>
                  <a:txBody>
                    <a:bodyPr/>
                    <a:lstStyle/>
                    <a:p>
                      <a:pPr marL="0" marR="0">
                        <a:spcBef>
                          <a:spcPts val="0"/>
                        </a:spcBef>
                        <a:spcAft>
                          <a:spcPts val="0"/>
                        </a:spcAft>
                      </a:pPr>
                      <a:r>
                        <a:rPr lang="en-US" sz="1600">
                          <a:effectLst/>
                        </a:rPr>
                        <a:t>7</a:t>
                      </a:r>
                      <a:endParaRPr lang="en-US" sz="1600">
                        <a:effectLst/>
                        <a:latin typeface="Calibri" panose="020F0502020204030204" pitchFamily="34" charset="0"/>
                        <a:ea typeface="DengXian" panose="02010600030101010101" pitchFamily="2" charset="-122"/>
                        <a:cs typeface="Arial" panose="020B0604020202020204" pitchFamily="34" charset="0"/>
                      </a:endParaRPr>
                    </a:p>
                  </a:txBody>
                  <a:tcPr marL="47145" marR="47145" marT="0" marB="0"/>
                </a:tc>
                <a:tc>
                  <a:txBody>
                    <a:bodyPr/>
                    <a:lstStyle/>
                    <a:p>
                      <a:pPr marL="0" marR="0">
                        <a:spcBef>
                          <a:spcPts val="0"/>
                        </a:spcBef>
                        <a:spcAft>
                          <a:spcPts val="0"/>
                        </a:spcAft>
                      </a:pPr>
                      <a:r>
                        <a:rPr lang="en-US" sz="1600">
                          <a:effectLst/>
                        </a:rPr>
                        <a:t>8</a:t>
                      </a:r>
                      <a:endParaRPr lang="en-US" sz="1600">
                        <a:effectLst/>
                        <a:latin typeface="Calibri" panose="020F0502020204030204" pitchFamily="34" charset="0"/>
                        <a:ea typeface="DengXian" panose="02010600030101010101" pitchFamily="2" charset="-122"/>
                        <a:cs typeface="Arial" panose="020B0604020202020204" pitchFamily="34" charset="0"/>
                      </a:endParaRPr>
                    </a:p>
                  </a:txBody>
                  <a:tcPr marL="47145" marR="47145" marT="0" marB="0"/>
                </a:tc>
                <a:tc>
                  <a:txBody>
                    <a:bodyPr/>
                    <a:lstStyle/>
                    <a:p>
                      <a:pPr marL="0" marR="0">
                        <a:spcBef>
                          <a:spcPts val="0"/>
                        </a:spcBef>
                        <a:spcAft>
                          <a:spcPts val="0"/>
                        </a:spcAft>
                      </a:pPr>
                      <a:r>
                        <a:rPr lang="en-US" sz="1600">
                          <a:effectLst/>
                        </a:rPr>
                        <a:t>1-4</a:t>
                      </a:r>
                      <a:endParaRPr lang="en-US" sz="1600">
                        <a:effectLst/>
                        <a:latin typeface="Calibri" panose="020F0502020204030204" pitchFamily="34" charset="0"/>
                        <a:ea typeface="DengXian" panose="02010600030101010101" pitchFamily="2" charset="-122"/>
                        <a:cs typeface="Arial" panose="020B0604020202020204" pitchFamily="34" charset="0"/>
                      </a:endParaRPr>
                    </a:p>
                  </a:txBody>
                  <a:tcPr marL="47145" marR="47145" marT="0" marB="0"/>
                </a:tc>
                <a:tc>
                  <a:txBody>
                    <a:bodyPr/>
                    <a:lstStyle/>
                    <a:p>
                      <a:pPr marL="0" marR="0">
                        <a:spcBef>
                          <a:spcPts val="0"/>
                        </a:spcBef>
                        <a:spcAft>
                          <a:spcPts val="0"/>
                        </a:spcAft>
                      </a:pPr>
                      <a:r>
                        <a:rPr lang="en-US" sz="1600">
                          <a:effectLst/>
                        </a:rPr>
                        <a:t>695</a:t>
                      </a:r>
                      <a:endParaRPr lang="en-US" sz="1600">
                        <a:effectLst/>
                        <a:latin typeface="Calibri" panose="020F0502020204030204" pitchFamily="34" charset="0"/>
                        <a:ea typeface="DengXian" panose="02010600030101010101" pitchFamily="2" charset="-122"/>
                        <a:cs typeface="Arial" panose="020B0604020202020204" pitchFamily="34" charset="0"/>
                      </a:endParaRPr>
                    </a:p>
                  </a:txBody>
                  <a:tcPr marL="47145" marR="47145" marT="0" marB="0"/>
                </a:tc>
                <a:extLst>
                  <a:ext uri="{0D108BD9-81ED-4DB2-BD59-A6C34878D82A}">
                    <a16:rowId xmlns:a16="http://schemas.microsoft.com/office/drawing/2014/main" val="2794563086"/>
                  </a:ext>
                </a:extLst>
              </a:tr>
              <a:tr h="262895">
                <a:tc>
                  <a:txBody>
                    <a:bodyPr/>
                    <a:lstStyle/>
                    <a:p>
                      <a:pPr marL="0" marR="0">
                        <a:spcBef>
                          <a:spcPts val="0"/>
                        </a:spcBef>
                        <a:spcAft>
                          <a:spcPts val="0"/>
                        </a:spcAft>
                      </a:pPr>
                      <a:r>
                        <a:rPr lang="en-US" sz="1600" dirty="0">
                          <a:effectLst/>
                        </a:rPr>
                        <a:t>Eating disorder scale change from baseline</a:t>
                      </a:r>
                      <a:endParaRPr lang="en-US" sz="1600" dirty="0">
                        <a:effectLst/>
                        <a:latin typeface="Calibri" panose="020F0502020204030204" pitchFamily="34" charset="0"/>
                        <a:ea typeface="DengXian" panose="02010600030101010101" pitchFamily="2" charset="-122"/>
                        <a:cs typeface="Arial" panose="020B0604020202020204" pitchFamily="34" charset="0"/>
                      </a:endParaRPr>
                    </a:p>
                  </a:txBody>
                  <a:tcPr marL="47145" marR="47145" marT="0" marB="0"/>
                </a:tc>
                <a:tc>
                  <a:txBody>
                    <a:bodyPr/>
                    <a:lstStyle/>
                    <a:p>
                      <a:pPr marL="0" marR="0">
                        <a:spcBef>
                          <a:spcPts val="0"/>
                        </a:spcBef>
                        <a:spcAft>
                          <a:spcPts val="0"/>
                        </a:spcAft>
                      </a:pPr>
                      <a:r>
                        <a:rPr lang="en-US" sz="1600" dirty="0">
                          <a:effectLst/>
                        </a:rPr>
                        <a:t>17</a:t>
                      </a:r>
                      <a:endParaRPr lang="en-US" sz="1600" dirty="0">
                        <a:effectLst/>
                        <a:latin typeface="Calibri" panose="020F0502020204030204" pitchFamily="34" charset="0"/>
                        <a:ea typeface="DengXian" panose="02010600030101010101" pitchFamily="2" charset="-122"/>
                        <a:cs typeface="Arial" panose="020B0604020202020204" pitchFamily="34" charset="0"/>
                      </a:endParaRPr>
                    </a:p>
                  </a:txBody>
                  <a:tcPr marL="47145" marR="47145" marT="0" marB="0"/>
                </a:tc>
                <a:tc>
                  <a:txBody>
                    <a:bodyPr/>
                    <a:lstStyle/>
                    <a:p>
                      <a:pPr marL="0" marR="0">
                        <a:spcBef>
                          <a:spcPts val="0"/>
                        </a:spcBef>
                        <a:spcAft>
                          <a:spcPts val="0"/>
                        </a:spcAft>
                      </a:pPr>
                      <a:r>
                        <a:rPr lang="en-US" sz="1600">
                          <a:effectLst/>
                        </a:rPr>
                        <a:t>20</a:t>
                      </a:r>
                      <a:endParaRPr lang="en-US" sz="1600">
                        <a:effectLst/>
                        <a:latin typeface="Calibri" panose="020F0502020204030204" pitchFamily="34" charset="0"/>
                        <a:ea typeface="DengXian" panose="02010600030101010101" pitchFamily="2" charset="-122"/>
                        <a:cs typeface="Arial" panose="020B0604020202020204" pitchFamily="34" charset="0"/>
                      </a:endParaRPr>
                    </a:p>
                  </a:txBody>
                  <a:tcPr marL="47145" marR="47145" marT="0" marB="0"/>
                </a:tc>
                <a:tc>
                  <a:txBody>
                    <a:bodyPr/>
                    <a:lstStyle/>
                    <a:p>
                      <a:pPr marL="0" marR="0">
                        <a:spcBef>
                          <a:spcPts val="0"/>
                        </a:spcBef>
                        <a:spcAft>
                          <a:spcPts val="0"/>
                        </a:spcAft>
                      </a:pPr>
                      <a:r>
                        <a:rPr lang="en-US" sz="1600">
                          <a:effectLst/>
                        </a:rPr>
                        <a:t>1-5</a:t>
                      </a:r>
                      <a:endParaRPr lang="en-US" sz="1600">
                        <a:effectLst/>
                        <a:latin typeface="Calibri" panose="020F0502020204030204" pitchFamily="34" charset="0"/>
                        <a:ea typeface="DengXian" panose="02010600030101010101" pitchFamily="2" charset="-122"/>
                        <a:cs typeface="Arial" panose="020B0604020202020204" pitchFamily="34" charset="0"/>
                      </a:endParaRPr>
                    </a:p>
                  </a:txBody>
                  <a:tcPr marL="47145" marR="47145" marT="0" marB="0"/>
                </a:tc>
                <a:tc>
                  <a:txBody>
                    <a:bodyPr/>
                    <a:lstStyle/>
                    <a:p>
                      <a:pPr marL="0" marR="0">
                        <a:spcBef>
                          <a:spcPts val="0"/>
                        </a:spcBef>
                        <a:spcAft>
                          <a:spcPts val="0"/>
                        </a:spcAft>
                      </a:pPr>
                      <a:r>
                        <a:rPr lang="en-US" sz="1600" dirty="0">
                          <a:effectLst/>
                        </a:rPr>
                        <a:t>2,245</a:t>
                      </a:r>
                      <a:endParaRPr lang="en-US" sz="1600" dirty="0">
                        <a:effectLst/>
                        <a:latin typeface="Calibri" panose="020F0502020204030204" pitchFamily="34" charset="0"/>
                        <a:ea typeface="DengXian" panose="02010600030101010101" pitchFamily="2" charset="-122"/>
                        <a:cs typeface="Arial" panose="020B0604020202020204" pitchFamily="34" charset="0"/>
                      </a:endParaRPr>
                    </a:p>
                  </a:txBody>
                  <a:tcPr marL="47145" marR="47145" marT="0" marB="0"/>
                </a:tc>
                <a:extLst>
                  <a:ext uri="{0D108BD9-81ED-4DB2-BD59-A6C34878D82A}">
                    <a16:rowId xmlns:a16="http://schemas.microsoft.com/office/drawing/2014/main" val="913709424"/>
                  </a:ext>
                </a:extLst>
              </a:tr>
              <a:tr h="223079">
                <a:tc>
                  <a:txBody>
                    <a:bodyPr/>
                    <a:lstStyle/>
                    <a:p>
                      <a:pPr marL="0" marR="0">
                        <a:spcBef>
                          <a:spcPts val="0"/>
                        </a:spcBef>
                        <a:spcAft>
                          <a:spcPts val="0"/>
                        </a:spcAft>
                      </a:pPr>
                      <a:r>
                        <a:rPr lang="en-US" sz="1600" dirty="0">
                          <a:effectLst/>
                        </a:rPr>
                        <a:t>Binge-eating abstinence</a:t>
                      </a:r>
                      <a:endParaRPr lang="en-US" sz="1600" dirty="0">
                        <a:effectLst/>
                        <a:latin typeface="Calibri" panose="020F0502020204030204" pitchFamily="34" charset="0"/>
                        <a:ea typeface="DengXian" panose="02010600030101010101" pitchFamily="2" charset="-122"/>
                        <a:cs typeface="Arial" panose="020B0604020202020204" pitchFamily="34" charset="0"/>
                      </a:endParaRPr>
                    </a:p>
                  </a:txBody>
                  <a:tcPr marL="47145" marR="47145" marT="0" marB="0"/>
                </a:tc>
                <a:tc>
                  <a:txBody>
                    <a:bodyPr/>
                    <a:lstStyle/>
                    <a:p>
                      <a:pPr marL="0" marR="0">
                        <a:spcBef>
                          <a:spcPts val="0"/>
                        </a:spcBef>
                        <a:spcAft>
                          <a:spcPts val="0"/>
                        </a:spcAft>
                      </a:pPr>
                      <a:r>
                        <a:rPr lang="en-US" sz="1600">
                          <a:effectLst/>
                        </a:rPr>
                        <a:t>17</a:t>
                      </a:r>
                      <a:endParaRPr lang="en-US" sz="1600">
                        <a:effectLst/>
                        <a:latin typeface="Calibri" panose="020F0502020204030204" pitchFamily="34" charset="0"/>
                        <a:ea typeface="DengXian" panose="02010600030101010101" pitchFamily="2" charset="-122"/>
                        <a:cs typeface="Arial" panose="020B0604020202020204" pitchFamily="34" charset="0"/>
                      </a:endParaRPr>
                    </a:p>
                  </a:txBody>
                  <a:tcPr marL="47145" marR="47145" marT="0" marB="0"/>
                </a:tc>
                <a:tc>
                  <a:txBody>
                    <a:bodyPr/>
                    <a:lstStyle/>
                    <a:p>
                      <a:pPr marL="0" marR="0">
                        <a:spcBef>
                          <a:spcPts val="0"/>
                        </a:spcBef>
                        <a:spcAft>
                          <a:spcPts val="0"/>
                        </a:spcAft>
                      </a:pPr>
                      <a:r>
                        <a:rPr lang="en-US" sz="1600">
                          <a:effectLst/>
                        </a:rPr>
                        <a:t>20</a:t>
                      </a:r>
                      <a:endParaRPr lang="en-US" sz="1600">
                        <a:effectLst/>
                        <a:latin typeface="Calibri" panose="020F0502020204030204" pitchFamily="34" charset="0"/>
                        <a:ea typeface="DengXian" panose="02010600030101010101" pitchFamily="2" charset="-122"/>
                        <a:cs typeface="Arial" panose="020B0604020202020204" pitchFamily="34" charset="0"/>
                      </a:endParaRPr>
                    </a:p>
                  </a:txBody>
                  <a:tcPr marL="47145" marR="47145" marT="0" marB="0"/>
                </a:tc>
                <a:tc>
                  <a:txBody>
                    <a:bodyPr/>
                    <a:lstStyle/>
                    <a:p>
                      <a:pPr marL="0" marR="0">
                        <a:spcBef>
                          <a:spcPts val="0"/>
                        </a:spcBef>
                        <a:spcAft>
                          <a:spcPts val="0"/>
                        </a:spcAft>
                      </a:pPr>
                      <a:r>
                        <a:rPr lang="en-US" sz="1600">
                          <a:effectLst/>
                        </a:rPr>
                        <a:t>1-6</a:t>
                      </a:r>
                      <a:endParaRPr lang="en-US" sz="1600">
                        <a:effectLst/>
                        <a:latin typeface="Calibri" panose="020F0502020204030204" pitchFamily="34" charset="0"/>
                        <a:ea typeface="DengXian" panose="02010600030101010101" pitchFamily="2" charset="-122"/>
                        <a:cs typeface="Arial" panose="020B0604020202020204" pitchFamily="34" charset="0"/>
                      </a:endParaRPr>
                    </a:p>
                  </a:txBody>
                  <a:tcPr marL="47145" marR="47145" marT="0" marB="0"/>
                </a:tc>
                <a:tc>
                  <a:txBody>
                    <a:bodyPr/>
                    <a:lstStyle/>
                    <a:p>
                      <a:pPr marL="0" marR="0">
                        <a:spcBef>
                          <a:spcPts val="0"/>
                        </a:spcBef>
                        <a:spcAft>
                          <a:spcPts val="0"/>
                        </a:spcAft>
                      </a:pPr>
                      <a:r>
                        <a:rPr lang="en-US" sz="1600" dirty="0">
                          <a:effectLst/>
                        </a:rPr>
                        <a:t>1,541</a:t>
                      </a:r>
                      <a:endParaRPr lang="en-US" sz="1600" dirty="0">
                        <a:effectLst/>
                        <a:latin typeface="Calibri" panose="020F0502020204030204" pitchFamily="34" charset="0"/>
                        <a:ea typeface="DengXian" panose="02010600030101010101" pitchFamily="2" charset="-122"/>
                        <a:cs typeface="Arial" panose="020B0604020202020204" pitchFamily="34" charset="0"/>
                      </a:endParaRPr>
                    </a:p>
                  </a:txBody>
                  <a:tcPr marL="47145" marR="47145" marT="0" marB="0"/>
                </a:tc>
                <a:extLst>
                  <a:ext uri="{0D108BD9-81ED-4DB2-BD59-A6C34878D82A}">
                    <a16:rowId xmlns:a16="http://schemas.microsoft.com/office/drawing/2014/main" val="349194279"/>
                  </a:ext>
                </a:extLst>
              </a:tr>
              <a:tr h="262895">
                <a:tc>
                  <a:txBody>
                    <a:bodyPr/>
                    <a:lstStyle/>
                    <a:p>
                      <a:pPr marL="0" marR="0">
                        <a:spcBef>
                          <a:spcPts val="0"/>
                        </a:spcBef>
                        <a:spcAft>
                          <a:spcPts val="0"/>
                        </a:spcAft>
                      </a:pPr>
                      <a:r>
                        <a:rPr lang="en-US" sz="1600" dirty="0">
                          <a:effectLst/>
                        </a:rPr>
                        <a:t>Binge-eating frequency change from baseline</a:t>
                      </a:r>
                      <a:endParaRPr lang="en-US" sz="1600" dirty="0">
                        <a:effectLst/>
                        <a:latin typeface="Calibri" panose="020F0502020204030204" pitchFamily="34" charset="0"/>
                        <a:ea typeface="DengXian" panose="02010600030101010101" pitchFamily="2" charset="-122"/>
                        <a:cs typeface="Arial" panose="020B0604020202020204" pitchFamily="34" charset="0"/>
                      </a:endParaRPr>
                    </a:p>
                  </a:txBody>
                  <a:tcPr marL="47145" marR="47145" marT="0" marB="0"/>
                </a:tc>
                <a:tc>
                  <a:txBody>
                    <a:bodyPr/>
                    <a:lstStyle/>
                    <a:p>
                      <a:pPr marL="0" marR="0">
                        <a:spcBef>
                          <a:spcPts val="0"/>
                        </a:spcBef>
                        <a:spcAft>
                          <a:spcPts val="0"/>
                        </a:spcAft>
                      </a:pPr>
                      <a:r>
                        <a:rPr lang="en-US" sz="1600">
                          <a:effectLst/>
                        </a:rPr>
                        <a:t>17</a:t>
                      </a:r>
                      <a:endParaRPr lang="en-US" sz="1600">
                        <a:effectLst/>
                        <a:latin typeface="Calibri" panose="020F0502020204030204" pitchFamily="34" charset="0"/>
                        <a:ea typeface="DengXian" panose="02010600030101010101" pitchFamily="2" charset="-122"/>
                        <a:cs typeface="Arial" panose="020B0604020202020204" pitchFamily="34" charset="0"/>
                      </a:endParaRPr>
                    </a:p>
                  </a:txBody>
                  <a:tcPr marL="47145" marR="47145" marT="0" marB="0"/>
                </a:tc>
                <a:tc>
                  <a:txBody>
                    <a:bodyPr/>
                    <a:lstStyle/>
                    <a:p>
                      <a:pPr marL="0" marR="0">
                        <a:spcBef>
                          <a:spcPts val="0"/>
                        </a:spcBef>
                        <a:spcAft>
                          <a:spcPts val="0"/>
                        </a:spcAft>
                      </a:pPr>
                      <a:r>
                        <a:rPr lang="en-US" sz="1600">
                          <a:effectLst/>
                        </a:rPr>
                        <a:t>31</a:t>
                      </a:r>
                      <a:endParaRPr lang="en-US" sz="1600">
                        <a:effectLst/>
                        <a:latin typeface="Calibri" panose="020F0502020204030204" pitchFamily="34" charset="0"/>
                        <a:ea typeface="DengXian" panose="02010600030101010101" pitchFamily="2" charset="-122"/>
                        <a:cs typeface="Arial" panose="020B0604020202020204" pitchFamily="34" charset="0"/>
                      </a:endParaRPr>
                    </a:p>
                  </a:txBody>
                  <a:tcPr marL="47145" marR="47145" marT="0" marB="0"/>
                </a:tc>
                <a:tc>
                  <a:txBody>
                    <a:bodyPr/>
                    <a:lstStyle/>
                    <a:p>
                      <a:pPr marL="0" marR="0">
                        <a:spcBef>
                          <a:spcPts val="0"/>
                        </a:spcBef>
                        <a:spcAft>
                          <a:spcPts val="0"/>
                        </a:spcAft>
                      </a:pPr>
                      <a:r>
                        <a:rPr lang="en-US" sz="1600" dirty="0">
                          <a:effectLst/>
                        </a:rPr>
                        <a:t>1-8</a:t>
                      </a:r>
                      <a:endParaRPr lang="en-US" sz="1600" dirty="0">
                        <a:effectLst/>
                        <a:latin typeface="Calibri" panose="020F0502020204030204" pitchFamily="34" charset="0"/>
                        <a:ea typeface="DengXian" panose="02010600030101010101" pitchFamily="2" charset="-122"/>
                        <a:cs typeface="Arial" panose="020B0604020202020204" pitchFamily="34" charset="0"/>
                      </a:endParaRPr>
                    </a:p>
                  </a:txBody>
                  <a:tcPr marL="47145" marR="47145" marT="0" marB="0"/>
                </a:tc>
                <a:tc>
                  <a:txBody>
                    <a:bodyPr/>
                    <a:lstStyle/>
                    <a:p>
                      <a:pPr marL="0" marR="0">
                        <a:spcBef>
                          <a:spcPts val="0"/>
                        </a:spcBef>
                        <a:spcAft>
                          <a:spcPts val="0"/>
                        </a:spcAft>
                      </a:pPr>
                      <a:r>
                        <a:rPr lang="en-US" sz="1600" dirty="0">
                          <a:effectLst/>
                        </a:rPr>
                        <a:t>2,863</a:t>
                      </a:r>
                      <a:endParaRPr lang="en-US" sz="1600" dirty="0">
                        <a:effectLst/>
                        <a:latin typeface="Calibri" panose="020F0502020204030204" pitchFamily="34" charset="0"/>
                        <a:ea typeface="DengXian" panose="02010600030101010101" pitchFamily="2" charset="-122"/>
                        <a:cs typeface="Arial" panose="020B0604020202020204" pitchFamily="34" charset="0"/>
                      </a:endParaRPr>
                    </a:p>
                  </a:txBody>
                  <a:tcPr marL="47145" marR="47145" marT="0" marB="0"/>
                </a:tc>
                <a:extLst>
                  <a:ext uri="{0D108BD9-81ED-4DB2-BD59-A6C34878D82A}">
                    <a16:rowId xmlns:a16="http://schemas.microsoft.com/office/drawing/2014/main" val="1207791648"/>
                  </a:ext>
                </a:extLst>
              </a:tr>
              <a:tr h="262895">
                <a:tc>
                  <a:txBody>
                    <a:bodyPr/>
                    <a:lstStyle/>
                    <a:p>
                      <a:pPr marL="0" marR="0">
                        <a:spcBef>
                          <a:spcPts val="0"/>
                        </a:spcBef>
                        <a:spcAft>
                          <a:spcPts val="0"/>
                        </a:spcAft>
                      </a:pPr>
                      <a:r>
                        <a:rPr lang="en-US" sz="1600" dirty="0">
                          <a:effectLst/>
                        </a:rPr>
                        <a:t>Purging frequency change from baseline</a:t>
                      </a:r>
                      <a:endParaRPr lang="en-US" sz="1600" dirty="0">
                        <a:effectLst/>
                        <a:latin typeface="Calibri" panose="020F0502020204030204" pitchFamily="34" charset="0"/>
                        <a:ea typeface="DengXian" panose="02010600030101010101" pitchFamily="2" charset="-122"/>
                        <a:cs typeface="Arial" panose="020B0604020202020204" pitchFamily="34" charset="0"/>
                      </a:endParaRPr>
                    </a:p>
                  </a:txBody>
                  <a:tcPr marL="47145" marR="47145" marT="0" marB="0"/>
                </a:tc>
                <a:tc>
                  <a:txBody>
                    <a:bodyPr/>
                    <a:lstStyle/>
                    <a:p>
                      <a:pPr marL="0" marR="0">
                        <a:spcBef>
                          <a:spcPts val="0"/>
                        </a:spcBef>
                        <a:spcAft>
                          <a:spcPts val="0"/>
                        </a:spcAft>
                      </a:pPr>
                      <a:r>
                        <a:rPr lang="en-US" sz="1600">
                          <a:effectLst/>
                        </a:rPr>
                        <a:t>11</a:t>
                      </a:r>
                      <a:endParaRPr lang="en-US" sz="1600">
                        <a:effectLst/>
                        <a:latin typeface="Calibri" panose="020F0502020204030204" pitchFamily="34" charset="0"/>
                        <a:ea typeface="DengXian" panose="02010600030101010101" pitchFamily="2" charset="-122"/>
                        <a:cs typeface="Arial" panose="020B0604020202020204" pitchFamily="34" charset="0"/>
                      </a:endParaRPr>
                    </a:p>
                  </a:txBody>
                  <a:tcPr marL="47145" marR="47145" marT="0" marB="0"/>
                </a:tc>
                <a:tc>
                  <a:txBody>
                    <a:bodyPr/>
                    <a:lstStyle/>
                    <a:p>
                      <a:pPr marL="0" marR="0">
                        <a:spcBef>
                          <a:spcPts val="0"/>
                        </a:spcBef>
                        <a:spcAft>
                          <a:spcPts val="0"/>
                        </a:spcAft>
                      </a:pPr>
                      <a:r>
                        <a:rPr lang="en-US" sz="1600">
                          <a:effectLst/>
                        </a:rPr>
                        <a:t>11</a:t>
                      </a:r>
                      <a:endParaRPr lang="en-US" sz="1600">
                        <a:effectLst/>
                        <a:latin typeface="Calibri" panose="020F0502020204030204" pitchFamily="34" charset="0"/>
                        <a:ea typeface="DengXian" panose="02010600030101010101" pitchFamily="2" charset="-122"/>
                        <a:cs typeface="Arial" panose="020B0604020202020204" pitchFamily="34" charset="0"/>
                      </a:endParaRPr>
                    </a:p>
                  </a:txBody>
                  <a:tcPr marL="47145" marR="47145" marT="0" marB="0"/>
                </a:tc>
                <a:tc>
                  <a:txBody>
                    <a:bodyPr/>
                    <a:lstStyle/>
                    <a:p>
                      <a:pPr marL="0" marR="0">
                        <a:spcBef>
                          <a:spcPts val="0"/>
                        </a:spcBef>
                        <a:spcAft>
                          <a:spcPts val="0"/>
                        </a:spcAft>
                      </a:pPr>
                      <a:r>
                        <a:rPr lang="en-US" sz="1600">
                          <a:effectLst/>
                        </a:rPr>
                        <a:t>1-5</a:t>
                      </a:r>
                      <a:endParaRPr lang="en-US" sz="1600">
                        <a:effectLst/>
                        <a:latin typeface="Calibri" panose="020F0502020204030204" pitchFamily="34" charset="0"/>
                        <a:ea typeface="DengXian" panose="02010600030101010101" pitchFamily="2" charset="-122"/>
                        <a:cs typeface="Arial" panose="020B0604020202020204" pitchFamily="34" charset="0"/>
                      </a:endParaRPr>
                    </a:p>
                  </a:txBody>
                  <a:tcPr marL="47145" marR="47145" marT="0" marB="0"/>
                </a:tc>
                <a:tc>
                  <a:txBody>
                    <a:bodyPr/>
                    <a:lstStyle/>
                    <a:p>
                      <a:pPr marL="0" marR="0">
                        <a:spcBef>
                          <a:spcPts val="0"/>
                        </a:spcBef>
                        <a:spcAft>
                          <a:spcPts val="0"/>
                        </a:spcAft>
                      </a:pPr>
                      <a:r>
                        <a:rPr lang="en-US" sz="1600" dirty="0">
                          <a:effectLst/>
                        </a:rPr>
                        <a:t>790</a:t>
                      </a:r>
                      <a:endParaRPr lang="en-US" sz="1600" dirty="0">
                        <a:effectLst/>
                        <a:latin typeface="Calibri" panose="020F0502020204030204" pitchFamily="34" charset="0"/>
                        <a:ea typeface="DengXian" panose="02010600030101010101" pitchFamily="2" charset="-122"/>
                        <a:cs typeface="Arial" panose="020B0604020202020204" pitchFamily="34" charset="0"/>
                      </a:endParaRPr>
                    </a:p>
                  </a:txBody>
                  <a:tcPr marL="47145" marR="47145" marT="0" marB="0"/>
                </a:tc>
                <a:extLst>
                  <a:ext uri="{0D108BD9-81ED-4DB2-BD59-A6C34878D82A}">
                    <a16:rowId xmlns:a16="http://schemas.microsoft.com/office/drawing/2014/main" val="425204517"/>
                  </a:ext>
                </a:extLst>
              </a:tr>
              <a:tr h="223079">
                <a:tc>
                  <a:txBody>
                    <a:bodyPr/>
                    <a:lstStyle/>
                    <a:p>
                      <a:pPr marL="0" marR="0">
                        <a:spcBef>
                          <a:spcPts val="0"/>
                        </a:spcBef>
                        <a:spcAft>
                          <a:spcPts val="0"/>
                        </a:spcAft>
                      </a:pPr>
                      <a:r>
                        <a:rPr lang="en-US" sz="1600">
                          <a:effectLst/>
                        </a:rPr>
                        <a:t>Purging abstinence</a:t>
                      </a:r>
                      <a:endParaRPr lang="en-US" sz="1600">
                        <a:effectLst/>
                        <a:latin typeface="Calibri" panose="020F0502020204030204" pitchFamily="34" charset="0"/>
                        <a:ea typeface="DengXian" panose="02010600030101010101" pitchFamily="2" charset="-122"/>
                        <a:cs typeface="Arial" panose="020B0604020202020204" pitchFamily="34" charset="0"/>
                      </a:endParaRPr>
                    </a:p>
                  </a:txBody>
                  <a:tcPr marL="47145" marR="47145" marT="0" marB="0"/>
                </a:tc>
                <a:tc>
                  <a:txBody>
                    <a:bodyPr/>
                    <a:lstStyle/>
                    <a:p>
                      <a:pPr marL="0" marR="0">
                        <a:spcBef>
                          <a:spcPts val="0"/>
                        </a:spcBef>
                        <a:spcAft>
                          <a:spcPts val="0"/>
                        </a:spcAft>
                      </a:pPr>
                      <a:r>
                        <a:rPr lang="en-US" sz="1600" dirty="0">
                          <a:effectLst/>
                        </a:rPr>
                        <a:t>6</a:t>
                      </a:r>
                      <a:endParaRPr lang="en-US" sz="1600" dirty="0">
                        <a:effectLst/>
                        <a:latin typeface="Calibri" panose="020F0502020204030204" pitchFamily="34" charset="0"/>
                        <a:ea typeface="DengXian" panose="02010600030101010101" pitchFamily="2" charset="-122"/>
                        <a:cs typeface="Arial" panose="020B0604020202020204" pitchFamily="34" charset="0"/>
                      </a:endParaRPr>
                    </a:p>
                  </a:txBody>
                  <a:tcPr marL="47145" marR="47145" marT="0" marB="0"/>
                </a:tc>
                <a:tc>
                  <a:txBody>
                    <a:bodyPr/>
                    <a:lstStyle/>
                    <a:p>
                      <a:pPr marL="0" marR="0">
                        <a:spcBef>
                          <a:spcPts val="0"/>
                        </a:spcBef>
                        <a:spcAft>
                          <a:spcPts val="0"/>
                        </a:spcAft>
                      </a:pPr>
                      <a:r>
                        <a:rPr lang="en-US" sz="1600">
                          <a:effectLst/>
                        </a:rPr>
                        <a:t>5</a:t>
                      </a:r>
                      <a:endParaRPr lang="en-US" sz="1600">
                        <a:effectLst/>
                        <a:latin typeface="Calibri" panose="020F0502020204030204" pitchFamily="34" charset="0"/>
                        <a:ea typeface="DengXian" panose="02010600030101010101" pitchFamily="2" charset="-122"/>
                        <a:cs typeface="Arial" panose="020B0604020202020204" pitchFamily="34" charset="0"/>
                      </a:endParaRPr>
                    </a:p>
                  </a:txBody>
                  <a:tcPr marL="47145" marR="47145" marT="0" marB="0"/>
                </a:tc>
                <a:tc>
                  <a:txBody>
                    <a:bodyPr/>
                    <a:lstStyle/>
                    <a:p>
                      <a:pPr marL="0" marR="0">
                        <a:spcBef>
                          <a:spcPts val="0"/>
                        </a:spcBef>
                        <a:spcAft>
                          <a:spcPts val="0"/>
                        </a:spcAft>
                      </a:pPr>
                      <a:r>
                        <a:rPr lang="en-US" sz="1600">
                          <a:effectLst/>
                        </a:rPr>
                        <a:t>1-2</a:t>
                      </a:r>
                      <a:endParaRPr lang="en-US" sz="1600">
                        <a:effectLst/>
                        <a:latin typeface="Calibri" panose="020F0502020204030204" pitchFamily="34" charset="0"/>
                        <a:ea typeface="DengXian" panose="02010600030101010101" pitchFamily="2" charset="-122"/>
                        <a:cs typeface="Arial" panose="020B0604020202020204" pitchFamily="34" charset="0"/>
                      </a:endParaRPr>
                    </a:p>
                  </a:txBody>
                  <a:tcPr marL="47145" marR="47145" marT="0" marB="0"/>
                </a:tc>
                <a:tc>
                  <a:txBody>
                    <a:bodyPr/>
                    <a:lstStyle/>
                    <a:p>
                      <a:pPr marL="0" marR="0">
                        <a:spcBef>
                          <a:spcPts val="0"/>
                        </a:spcBef>
                        <a:spcAft>
                          <a:spcPts val="0"/>
                        </a:spcAft>
                      </a:pPr>
                      <a:r>
                        <a:rPr lang="en-US" sz="1600" dirty="0">
                          <a:effectLst/>
                        </a:rPr>
                        <a:t>272</a:t>
                      </a:r>
                      <a:endParaRPr lang="en-US" sz="1600" dirty="0">
                        <a:effectLst/>
                        <a:latin typeface="Calibri" panose="020F0502020204030204" pitchFamily="34" charset="0"/>
                        <a:ea typeface="DengXian" panose="02010600030101010101" pitchFamily="2" charset="-122"/>
                        <a:cs typeface="Arial" panose="020B0604020202020204" pitchFamily="34" charset="0"/>
                      </a:endParaRPr>
                    </a:p>
                  </a:txBody>
                  <a:tcPr marL="47145" marR="47145" marT="0" marB="0"/>
                </a:tc>
                <a:extLst>
                  <a:ext uri="{0D108BD9-81ED-4DB2-BD59-A6C34878D82A}">
                    <a16:rowId xmlns:a16="http://schemas.microsoft.com/office/drawing/2014/main" val="3217371105"/>
                  </a:ext>
                </a:extLst>
              </a:tr>
              <a:tr h="223079">
                <a:tc>
                  <a:txBody>
                    <a:bodyPr/>
                    <a:lstStyle/>
                    <a:p>
                      <a:pPr marL="0" marR="0">
                        <a:spcBef>
                          <a:spcPts val="0"/>
                        </a:spcBef>
                        <a:spcAft>
                          <a:spcPts val="0"/>
                        </a:spcAft>
                      </a:pPr>
                      <a:r>
                        <a:rPr lang="en-US" sz="1600">
                          <a:effectLst/>
                        </a:rPr>
                        <a:t>Vomiting frequency change</a:t>
                      </a:r>
                      <a:endParaRPr lang="en-US" sz="1600">
                        <a:effectLst/>
                        <a:latin typeface="Calibri" panose="020F0502020204030204" pitchFamily="34" charset="0"/>
                        <a:ea typeface="DengXian" panose="02010600030101010101" pitchFamily="2" charset="-122"/>
                        <a:cs typeface="Arial" panose="020B0604020202020204" pitchFamily="34" charset="0"/>
                      </a:endParaRPr>
                    </a:p>
                  </a:txBody>
                  <a:tcPr marL="47145" marR="47145" marT="0" marB="0"/>
                </a:tc>
                <a:tc>
                  <a:txBody>
                    <a:bodyPr/>
                    <a:lstStyle/>
                    <a:p>
                      <a:pPr marL="0" marR="0">
                        <a:spcBef>
                          <a:spcPts val="0"/>
                        </a:spcBef>
                        <a:spcAft>
                          <a:spcPts val="0"/>
                        </a:spcAft>
                      </a:pPr>
                      <a:r>
                        <a:rPr lang="en-US" sz="1600">
                          <a:effectLst/>
                        </a:rPr>
                        <a:t>17</a:t>
                      </a:r>
                      <a:endParaRPr lang="en-US" sz="1600">
                        <a:effectLst/>
                        <a:latin typeface="Calibri" panose="020F0502020204030204" pitchFamily="34" charset="0"/>
                        <a:ea typeface="DengXian" panose="02010600030101010101" pitchFamily="2" charset="-122"/>
                        <a:cs typeface="Arial" panose="020B0604020202020204" pitchFamily="34" charset="0"/>
                      </a:endParaRPr>
                    </a:p>
                  </a:txBody>
                  <a:tcPr marL="47145" marR="47145" marT="0" marB="0"/>
                </a:tc>
                <a:tc>
                  <a:txBody>
                    <a:bodyPr/>
                    <a:lstStyle/>
                    <a:p>
                      <a:pPr marL="0" marR="0">
                        <a:spcBef>
                          <a:spcPts val="0"/>
                        </a:spcBef>
                        <a:spcAft>
                          <a:spcPts val="0"/>
                        </a:spcAft>
                      </a:pPr>
                      <a:r>
                        <a:rPr lang="en-US" sz="1600">
                          <a:effectLst/>
                        </a:rPr>
                        <a:t>23</a:t>
                      </a:r>
                      <a:endParaRPr lang="en-US" sz="1600">
                        <a:effectLst/>
                        <a:latin typeface="Calibri" panose="020F0502020204030204" pitchFamily="34" charset="0"/>
                        <a:ea typeface="DengXian" panose="02010600030101010101" pitchFamily="2" charset="-122"/>
                        <a:cs typeface="Arial" panose="020B0604020202020204" pitchFamily="34" charset="0"/>
                      </a:endParaRPr>
                    </a:p>
                  </a:txBody>
                  <a:tcPr marL="47145" marR="47145" marT="0" marB="0"/>
                </a:tc>
                <a:tc>
                  <a:txBody>
                    <a:bodyPr/>
                    <a:lstStyle/>
                    <a:p>
                      <a:pPr marL="0" marR="0">
                        <a:spcBef>
                          <a:spcPts val="0"/>
                        </a:spcBef>
                        <a:spcAft>
                          <a:spcPts val="0"/>
                        </a:spcAft>
                      </a:pPr>
                      <a:r>
                        <a:rPr lang="en-US" sz="1600">
                          <a:effectLst/>
                        </a:rPr>
                        <a:t>1-3</a:t>
                      </a:r>
                      <a:endParaRPr lang="en-US" sz="1600">
                        <a:effectLst/>
                        <a:latin typeface="Calibri" panose="020F0502020204030204" pitchFamily="34" charset="0"/>
                        <a:ea typeface="DengXian" panose="02010600030101010101" pitchFamily="2" charset="-122"/>
                        <a:cs typeface="Arial" panose="020B0604020202020204" pitchFamily="34" charset="0"/>
                      </a:endParaRPr>
                    </a:p>
                  </a:txBody>
                  <a:tcPr marL="47145" marR="47145" marT="0" marB="0"/>
                </a:tc>
                <a:tc>
                  <a:txBody>
                    <a:bodyPr/>
                    <a:lstStyle/>
                    <a:p>
                      <a:pPr marL="0" marR="0">
                        <a:spcBef>
                          <a:spcPts val="0"/>
                        </a:spcBef>
                        <a:spcAft>
                          <a:spcPts val="0"/>
                        </a:spcAft>
                      </a:pPr>
                      <a:r>
                        <a:rPr lang="en-US" sz="1600" dirty="0">
                          <a:effectLst/>
                        </a:rPr>
                        <a:t>2,241</a:t>
                      </a:r>
                      <a:endParaRPr lang="en-US" sz="1600" dirty="0">
                        <a:effectLst/>
                        <a:latin typeface="Calibri" panose="020F0502020204030204" pitchFamily="34" charset="0"/>
                        <a:ea typeface="DengXian" panose="02010600030101010101" pitchFamily="2" charset="-122"/>
                        <a:cs typeface="Arial" panose="020B0604020202020204" pitchFamily="34" charset="0"/>
                      </a:endParaRPr>
                    </a:p>
                  </a:txBody>
                  <a:tcPr marL="47145" marR="47145" marT="0" marB="0"/>
                </a:tc>
                <a:extLst>
                  <a:ext uri="{0D108BD9-81ED-4DB2-BD59-A6C34878D82A}">
                    <a16:rowId xmlns:a16="http://schemas.microsoft.com/office/drawing/2014/main" val="272801278"/>
                  </a:ext>
                </a:extLst>
              </a:tr>
              <a:tr h="223079">
                <a:tc>
                  <a:txBody>
                    <a:bodyPr/>
                    <a:lstStyle/>
                    <a:p>
                      <a:pPr marL="0" marR="0">
                        <a:spcBef>
                          <a:spcPts val="0"/>
                        </a:spcBef>
                        <a:spcAft>
                          <a:spcPts val="0"/>
                        </a:spcAft>
                      </a:pPr>
                      <a:r>
                        <a:rPr lang="en-US" sz="1600">
                          <a:effectLst/>
                        </a:rPr>
                        <a:t>Vomiting abstinence</a:t>
                      </a:r>
                      <a:endParaRPr lang="en-US" sz="1600">
                        <a:effectLst/>
                        <a:latin typeface="Calibri" panose="020F0502020204030204" pitchFamily="34" charset="0"/>
                        <a:ea typeface="DengXian" panose="02010600030101010101" pitchFamily="2" charset="-122"/>
                        <a:cs typeface="Arial" panose="020B0604020202020204" pitchFamily="34" charset="0"/>
                      </a:endParaRPr>
                    </a:p>
                  </a:txBody>
                  <a:tcPr marL="47145" marR="47145" marT="0" marB="0"/>
                </a:tc>
                <a:tc>
                  <a:txBody>
                    <a:bodyPr/>
                    <a:lstStyle/>
                    <a:p>
                      <a:pPr marL="0" marR="0">
                        <a:spcBef>
                          <a:spcPts val="0"/>
                        </a:spcBef>
                        <a:spcAft>
                          <a:spcPts val="0"/>
                        </a:spcAft>
                      </a:pPr>
                      <a:r>
                        <a:rPr lang="en-US" sz="1600">
                          <a:effectLst/>
                        </a:rPr>
                        <a:t>12</a:t>
                      </a:r>
                      <a:endParaRPr lang="en-US" sz="1600">
                        <a:effectLst/>
                        <a:latin typeface="Calibri" panose="020F0502020204030204" pitchFamily="34" charset="0"/>
                        <a:ea typeface="DengXian" panose="02010600030101010101" pitchFamily="2" charset="-122"/>
                        <a:cs typeface="Arial" panose="020B0604020202020204" pitchFamily="34" charset="0"/>
                      </a:endParaRPr>
                    </a:p>
                  </a:txBody>
                  <a:tcPr marL="47145" marR="47145" marT="0" marB="0"/>
                </a:tc>
                <a:tc>
                  <a:txBody>
                    <a:bodyPr/>
                    <a:lstStyle/>
                    <a:p>
                      <a:pPr marL="0" marR="0">
                        <a:spcBef>
                          <a:spcPts val="0"/>
                        </a:spcBef>
                        <a:spcAft>
                          <a:spcPts val="0"/>
                        </a:spcAft>
                      </a:pPr>
                      <a:r>
                        <a:rPr lang="en-US" sz="1600">
                          <a:effectLst/>
                        </a:rPr>
                        <a:t>10</a:t>
                      </a:r>
                      <a:endParaRPr lang="en-US" sz="1600">
                        <a:effectLst/>
                        <a:latin typeface="Calibri" panose="020F0502020204030204" pitchFamily="34" charset="0"/>
                        <a:ea typeface="DengXian" panose="02010600030101010101" pitchFamily="2" charset="-122"/>
                        <a:cs typeface="Arial" panose="020B0604020202020204" pitchFamily="34" charset="0"/>
                      </a:endParaRPr>
                    </a:p>
                  </a:txBody>
                  <a:tcPr marL="47145" marR="47145" marT="0" marB="0"/>
                </a:tc>
                <a:tc>
                  <a:txBody>
                    <a:bodyPr/>
                    <a:lstStyle/>
                    <a:p>
                      <a:pPr marL="0" marR="0">
                        <a:spcBef>
                          <a:spcPts val="0"/>
                        </a:spcBef>
                        <a:spcAft>
                          <a:spcPts val="0"/>
                        </a:spcAft>
                      </a:pPr>
                      <a:r>
                        <a:rPr lang="en-US" sz="1600">
                          <a:effectLst/>
                        </a:rPr>
                        <a:t>1-2</a:t>
                      </a:r>
                      <a:endParaRPr lang="en-US" sz="1600">
                        <a:effectLst/>
                        <a:latin typeface="Calibri" panose="020F0502020204030204" pitchFamily="34" charset="0"/>
                        <a:ea typeface="DengXian" panose="02010600030101010101" pitchFamily="2" charset="-122"/>
                        <a:cs typeface="Arial" panose="020B0604020202020204" pitchFamily="34" charset="0"/>
                      </a:endParaRPr>
                    </a:p>
                  </a:txBody>
                  <a:tcPr marL="47145" marR="47145" marT="0" marB="0"/>
                </a:tc>
                <a:tc>
                  <a:txBody>
                    <a:bodyPr/>
                    <a:lstStyle/>
                    <a:p>
                      <a:pPr marL="0" marR="0">
                        <a:spcBef>
                          <a:spcPts val="0"/>
                        </a:spcBef>
                        <a:spcAft>
                          <a:spcPts val="0"/>
                        </a:spcAft>
                      </a:pPr>
                      <a:r>
                        <a:rPr lang="en-US" sz="1600" dirty="0">
                          <a:effectLst/>
                        </a:rPr>
                        <a:t>1,003</a:t>
                      </a:r>
                      <a:endParaRPr lang="en-US" sz="1600" dirty="0">
                        <a:effectLst/>
                        <a:latin typeface="Calibri" panose="020F0502020204030204" pitchFamily="34" charset="0"/>
                        <a:ea typeface="DengXian" panose="02010600030101010101" pitchFamily="2" charset="-122"/>
                        <a:cs typeface="Arial" panose="020B0604020202020204" pitchFamily="34" charset="0"/>
                      </a:endParaRPr>
                    </a:p>
                  </a:txBody>
                  <a:tcPr marL="47145" marR="47145" marT="0" marB="0"/>
                </a:tc>
                <a:extLst>
                  <a:ext uri="{0D108BD9-81ED-4DB2-BD59-A6C34878D82A}">
                    <a16:rowId xmlns:a16="http://schemas.microsoft.com/office/drawing/2014/main" val="222890854"/>
                  </a:ext>
                </a:extLst>
              </a:tr>
              <a:tr h="223079">
                <a:tc>
                  <a:txBody>
                    <a:bodyPr/>
                    <a:lstStyle/>
                    <a:p>
                      <a:pPr marL="0" marR="0">
                        <a:spcBef>
                          <a:spcPts val="0"/>
                        </a:spcBef>
                        <a:spcAft>
                          <a:spcPts val="0"/>
                        </a:spcAft>
                      </a:pPr>
                      <a:r>
                        <a:rPr lang="en-US" sz="1600">
                          <a:effectLst/>
                        </a:rPr>
                        <a:t>Study withdrawal</a:t>
                      </a:r>
                      <a:endParaRPr lang="en-US" sz="1600">
                        <a:effectLst/>
                        <a:latin typeface="Calibri" panose="020F0502020204030204" pitchFamily="34" charset="0"/>
                        <a:ea typeface="DengXian" panose="02010600030101010101" pitchFamily="2" charset="-122"/>
                        <a:cs typeface="Arial" panose="020B0604020202020204" pitchFamily="34" charset="0"/>
                      </a:endParaRPr>
                    </a:p>
                  </a:txBody>
                  <a:tcPr marL="47145" marR="47145" marT="0" marB="0"/>
                </a:tc>
                <a:tc>
                  <a:txBody>
                    <a:bodyPr/>
                    <a:lstStyle/>
                    <a:p>
                      <a:pPr marL="0" marR="0">
                        <a:spcBef>
                          <a:spcPts val="0"/>
                        </a:spcBef>
                        <a:spcAft>
                          <a:spcPts val="0"/>
                        </a:spcAft>
                      </a:pPr>
                      <a:r>
                        <a:rPr lang="en-US" sz="1600">
                          <a:effectLst/>
                        </a:rPr>
                        <a:t>26</a:t>
                      </a:r>
                      <a:endParaRPr lang="en-US" sz="1600">
                        <a:effectLst/>
                        <a:latin typeface="Calibri" panose="020F0502020204030204" pitchFamily="34" charset="0"/>
                        <a:ea typeface="DengXian" panose="02010600030101010101" pitchFamily="2" charset="-122"/>
                        <a:cs typeface="Arial" panose="020B0604020202020204" pitchFamily="34" charset="0"/>
                      </a:endParaRPr>
                    </a:p>
                  </a:txBody>
                  <a:tcPr marL="47145" marR="47145" marT="0" marB="0"/>
                </a:tc>
                <a:tc>
                  <a:txBody>
                    <a:bodyPr/>
                    <a:lstStyle/>
                    <a:p>
                      <a:pPr marL="0" marR="0">
                        <a:spcBef>
                          <a:spcPts val="0"/>
                        </a:spcBef>
                        <a:spcAft>
                          <a:spcPts val="0"/>
                        </a:spcAft>
                      </a:pPr>
                      <a:r>
                        <a:rPr lang="en-US" sz="1600">
                          <a:effectLst/>
                        </a:rPr>
                        <a:t>21</a:t>
                      </a:r>
                      <a:endParaRPr lang="en-US" sz="1600">
                        <a:effectLst/>
                        <a:latin typeface="Calibri" panose="020F0502020204030204" pitchFamily="34" charset="0"/>
                        <a:ea typeface="DengXian" panose="02010600030101010101" pitchFamily="2" charset="-122"/>
                        <a:cs typeface="Arial" panose="020B0604020202020204" pitchFamily="34" charset="0"/>
                      </a:endParaRPr>
                    </a:p>
                  </a:txBody>
                  <a:tcPr marL="47145" marR="47145" marT="0" marB="0"/>
                </a:tc>
                <a:tc>
                  <a:txBody>
                    <a:bodyPr/>
                    <a:lstStyle/>
                    <a:p>
                      <a:pPr marL="0" marR="0">
                        <a:spcBef>
                          <a:spcPts val="0"/>
                        </a:spcBef>
                        <a:spcAft>
                          <a:spcPts val="0"/>
                        </a:spcAft>
                      </a:pPr>
                      <a:r>
                        <a:rPr lang="en-US" sz="1600">
                          <a:effectLst/>
                        </a:rPr>
                        <a:t>1-7</a:t>
                      </a:r>
                      <a:endParaRPr lang="en-US" sz="1600">
                        <a:effectLst/>
                        <a:latin typeface="Calibri" panose="020F0502020204030204" pitchFamily="34" charset="0"/>
                        <a:ea typeface="DengXian" panose="02010600030101010101" pitchFamily="2" charset="-122"/>
                        <a:cs typeface="Arial" panose="020B0604020202020204" pitchFamily="34" charset="0"/>
                      </a:endParaRPr>
                    </a:p>
                  </a:txBody>
                  <a:tcPr marL="47145" marR="47145" marT="0" marB="0"/>
                </a:tc>
                <a:tc>
                  <a:txBody>
                    <a:bodyPr/>
                    <a:lstStyle/>
                    <a:p>
                      <a:pPr marL="0" marR="0">
                        <a:spcBef>
                          <a:spcPts val="0"/>
                        </a:spcBef>
                        <a:spcAft>
                          <a:spcPts val="0"/>
                        </a:spcAft>
                      </a:pPr>
                      <a:r>
                        <a:rPr lang="en-US" sz="1600" dirty="0">
                          <a:effectLst/>
                        </a:rPr>
                        <a:t>2,528</a:t>
                      </a:r>
                      <a:endParaRPr lang="en-US" sz="1600" dirty="0">
                        <a:effectLst/>
                        <a:latin typeface="Calibri" panose="020F0502020204030204" pitchFamily="34" charset="0"/>
                        <a:ea typeface="DengXian" panose="02010600030101010101" pitchFamily="2" charset="-122"/>
                        <a:cs typeface="Arial" panose="020B0604020202020204" pitchFamily="34" charset="0"/>
                      </a:endParaRPr>
                    </a:p>
                  </a:txBody>
                  <a:tcPr marL="47145" marR="47145" marT="0" marB="0"/>
                </a:tc>
                <a:extLst>
                  <a:ext uri="{0D108BD9-81ED-4DB2-BD59-A6C34878D82A}">
                    <a16:rowId xmlns:a16="http://schemas.microsoft.com/office/drawing/2014/main" val="3343114238"/>
                  </a:ext>
                </a:extLst>
              </a:tr>
              <a:tr h="262895">
                <a:tc>
                  <a:txBody>
                    <a:bodyPr/>
                    <a:lstStyle/>
                    <a:p>
                      <a:pPr marL="0" marR="0">
                        <a:spcBef>
                          <a:spcPts val="0"/>
                        </a:spcBef>
                        <a:spcAft>
                          <a:spcPts val="0"/>
                        </a:spcAft>
                      </a:pPr>
                      <a:r>
                        <a:rPr lang="en-US" sz="1600" dirty="0">
                          <a:effectLst/>
                        </a:rPr>
                        <a:t>Treatment discontinuation</a:t>
                      </a:r>
                      <a:endParaRPr lang="en-US" sz="1600" dirty="0">
                        <a:effectLst/>
                        <a:latin typeface="Calibri" panose="020F0502020204030204" pitchFamily="34" charset="0"/>
                        <a:ea typeface="DengXian" panose="02010600030101010101" pitchFamily="2" charset="-122"/>
                        <a:cs typeface="Arial" panose="020B0604020202020204" pitchFamily="34" charset="0"/>
                      </a:endParaRPr>
                    </a:p>
                  </a:txBody>
                  <a:tcPr marL="47145" marR="47145" marT="0" marB="0"/>
                </a:tc>
                <a:tc>
                  <a:txBody>
                    <a:bodyPr/>
                    <a:lstStyle/>
                    <a:p>
                      <a:pPr marL="0" marR="0">
                        <a:spcBef>
                          <a:spcPts val="0"/>
                        </a:spcBef>
                        <a:spcAft>
                          <a:spcPts val="0"/>
                        </a:spcAft>
                      </a:pPr>
                      <a:r>
                        <a:rPr lang="en-US" sz="1600" dirty="0">
                          <a:effectLst/>
                        </a:rPr>
                        <a:t>15</a:t>
                      </a:r>
                      <a:endParaRPr lang="en-US" sz="1600" dirty="0">
                        <a:effectLst/>
                        <a:latin typeface="Calibri" panose="020F0502020204030204" pitchFamily="34" charset="0"/>
                        <a:ea typeface="DengXian" panose="02010600030101010101" pitchFamily="2" charset="-122"/>
                        <a:cs typeface="Arial" panose="020B0604020202020204" pitchFamily="34" charset="0"/>
                      </a:endParaRPr>
                    </a:p>
                  </a:txBody>
                  <a:tcPr marL="47145" marR="47145" marT="0" marB="0"/>
                </a:tc>
                <a:tc>
                  <a:txBody>
                    <a:bodyPr/>
                    <a:lstStyle/>
                    <a:p>
                      <a:pPr marL="0" marR="0">
                        <a:spcBef>
                          <a:spcPts val="0"/>
                        </a:spcBef>
                        <a:spcAft>
                          <a:spcPts val="0"/>
                        </a:spcAft>
                      </a:pPr>
                      <a:r>
                        <a:rPr lang="en-US" sz="1600" dirty="0">
                          <a:effectLst/>
                        </a:rPr>
                        <a:t>10</a:t>
                      </a:r>
                      <a:endParaRPr lang="en-US" sz="1600" dirty="0">
                        <a:effectLst/>
                        <a:latin typeface="Calibri" panose="020F0502020204030204" pitchFamily="34" charset="0"/>
                        <a:ea typeface="DengXian" panose="02010600030101010101" pitchFamily="2" charset="-122"/>
                        <a:cs typeface="Arial" panose="020B0604020202020204" pitchFamily="34" charset="0"/>
                      </a:endParaRPr>
                    </a:p>
                  </a:txBody>
                  <a:tcPr marL="47145" marR="47145" marT="0" marB="0"/>
                </a:tc>
                <a:tc>
                  <a:txBody>
                    <a:bodyPr/>
                    <a:lstStyle/>
                    <a:p>
                      <a:pPr marL="0" marR="0">
                        <a:spcBef>
                          <a:spcPts val="0"/>
                        </a:spcBef>
                        <a:spcAft>
                          <a:spcPts val="0"/>
                        </a:spcAft>
                      </a:pPr>
                      <a:r>
                        <a:rPr lang="en-US" sz="1600" dirty="0">
                          <a:effectLst/>
                        </a:rPr>
                        <a:t>1-4 </a:t>
                      </a:r>
                      <a:endParaRPr lang="en-US" sz="1600" dirty="0">
                        <a:effectLst/>
                        <a:latin typeface="Calibri" panose="020F0502020204030204" pitchFamily="34" charset="0"/>
                        <a:ea typeface="DengXian" panose="02010600030101010101" pitchFamily="2" charset="-122"/>
                        <a:cs typeface="Arial" panose="020B0604020202020204" pitchFamily="34" charset="0"/>
                      </a:endParaRPr>
                    </a:p>
                  </a:txBody>
                  <a:tcPr marL="47145" marR="47145" marT="0" marB="0"/>
                </a:tc>
                <a:tc>
                  <a:txBody>
                    <a:bodyPr/>
                    <a:lstStyle/>
                    <a:p>
                      <a:pPr marL="0" marR="0">
                        <a:spcBef>
                          <a:spcPts val="0"/>
                        </a:spcBef>
                        <a:spcAft>
                          <a:spcPts val="0"/>
                        </a:spcAft>
                      </a:pPr>
                      <a:r>
                        <a:rPr lang="en-US" sz="1600" dirty="0">
                          <a:effectLst/>
                        </a:rPr>
                        <a:t>1004</a:t>
                      </a:r>
                      <a:endParaRPr lang="en-US" sz="1600" dirty="0">
                        <a:effectLst/>
                        <a:latin typeface="Calibri" panose="020F0502020204030204" pitchFamily="34" charset="0"/>
                        <a:ea typeface="DengXian" panose="02010600030101010101" pitchFamily="2" charset="-122"/>
                        <a:cs typeface="Arial" panose="020B0604020202020204" pitchFamily="34" charset="0"/>
                      </a:endParaRPr>
                    </a:p>
                  </a:txBody>
                  <a:tcPr marL="47145" marR="47145" marT="0" marB="0"/>
                </a:tc>
                <a:extLst>
                  <a:ext uri="{0D108BD9-81ED-4DB2-BD59-A6C34878D82A}">
                    <a16:rowId xmlns:a16="http://schemas.microsoft.com/office/drawing/2014/main" val="645195301"/>
                  </a:ext>
                </a:extLst>
              </a:tr>
              <a:tr h="223079">
                <a:tc>
                  <a:txBody>
                    <a:bodyPr/>
                    <a:lstStyle/>
                    <a:p>
                      <a:pPr marL="0" marR="0">
                        <a:spcBef>
                          <a:spcPts val="0"/>
                        </a:spcBef>
                        <a:spcAft>
                          <a:spcPts val="0"/>
                        </a:spcAft>
                      </a:pPr>
                      <a:r>
                        <a:rPr lang="en-US" sz="1600" dirty="0">
                          <a:effectLst/>
                        </a:rPr>
                        <a:t>Disease response, remission/recovery</a:t>
                      </a:r>
                      <a:endParaRPr lang="en-US" sz="1600" dirty="0">
                        <a:effectLst/>
                        <a:latin typeface="Calibri" panose="020F0502020204030204" pitchFamily="34" charset="0"/>
                        <a:ea typeface="DengXian" panose="02010600030101010101" pitchFamily="2" charset="-122"/>
                        <a:cs typeface="Arial" panose="020B0604020202020204" pitchFamily="34" charset="0"/>
                      </a:endParaRPr>
                    </a:p>
                  </a:txBody>
                  <a:tcPr marL="47145" marR="47145" marT="0" marB="0"/>
                </a:tc>
                <a:tc>
                  <a:txBody>
                    <a:bodyPr/>
                    <a:lstStyle/>
                    <a:p>
                      <a:pPr marL="0" marR="0">
                        <a:spcBef>
                          <a:spcPts val="0"/>
                        </a:spcBef>
                        <a:spcAft>
                          <a:spcPts val="0"/>
                        </a:spcAft>
                      </a:pPr>
                      <a:r>
                        <a:rPr lang="en-US" sz="1600" dirty="0">
                          <a:effectLst/>
                        </a:rPr>
                        <a:t>11</a:t>
                      </a:r>
                      <a:endParaRPr lang="en-US" sz="1600" dirty="0">
                        <a:effectLst/>
                        <a:latin typeface="Calibri" panose="020F0502020204030204" pitchFamily="34" charset="0"/>
                        <a:ea typeface="DengXian" panose="02010600030101010101" pitchFamily="2" charset="-122"/>
                        <a:cs typeface="Arial" panose="020B0604020202020204" pitchFamily="34" charset="0"/>
                      </a:endParaRPr>
                    </a:p>
                  </a:txBody>
                  <a:tcPr marL="47145" marR="47145" marT="0" marB="0"/>
                </a:tc>
                <a:tc>
                  <a:txBody>
                    <a:bodyPr/>
                    <a:lstStyle/>
                    <a:p>
                      <a:pPr marL="0" marR="0">
                        <a:spcBef>
                          <a:spcPts val="0"/>
                        </a:spcBef>
                        <a:spcAft>
                          <a:spcPts val="0"/>
                        </a:spcAft>
                      </a:pPr>
                      <a:r>
                        <a:rPr lang="en-US" sz="1600">
                          <a:effectLst/>
                        </a:rPr>
                        <a:t>11</a:t>
                      </a:r>
                      <a:endParaRPr lang="en-US" sz="1600">
                        <a:effectLst/>
                        <a:latin typeface="Calibri" panose="020F0502020204030204" pitchFamily="34" charset="0"/>
                        <a:ea typeface="DengXian" panose="02010600030101010101" pitchFamily="2" charset="-122"/>
                        <a:cs typeface="Arial" panose="020B0604020202020204" pitchFamily="34" charset="0"/>
                      </a:endParaRPr>
                    </a:p>
                  </a:txBody>
                  <a:tcPr marL="47145" marR="47145" marT="0" marB="0"/>
                </a:tc>
                <a:tc>
                  <a:txBody>
                    <a:bodyPr/>
                    <a:lstStyle/>
                    <a:p>
                      <a:pPr marL="0" marR="0">
                        <a:spcBef>
                          <a:spcPts val="0"/>
                        </a:spcBef>
                        <a:spcAft>
                          <a:spcPts val="0"/>
                        </a:spcAft>
                      </a:pPr>
                      <a:r>
                        <a:rPr lang="en-US" sz="1600">
                          <a:effectLst/>
                        </a:rPr>
                        <a:t>1-2</a:t>
                      </a:r>
                      <a:endParaRPr lang="en-US" sz="1600">
                        <a:effectLst/>
                        <a:latin typeface="Calibri" panose="020F0502020204030204" pitchFamily="34" charset="0"/>
                        <a:ea typeface="DengXian" panose="02010600030101010101" pitchFamily="2" charset="-122"/>
                        <a:cs typeface="Arial" panose="020B0604020202020204" pitchFamily="34" charset="0"/>
                      </a:endParaRPr>
                    </a:p>
                  </a:txBody>
                  <a:tcPr marL="47145" marR="47145" marT="0" marB="0"/>
                </a:tc>
                <a:tc>
                  <a:txBody>
                    <a:bodyPr/>
                    <a:lstStyle/>
                    <a:p>
                      <a:pPr marL="0" marR="0">
                        <a:spcBef>
                          <a:spcPts val="0"/>
                        </a:spcBef>
                        <a:spcAft>
                          <a:spcPts val="0"/>
                        </a:spcAft>
                      </a:pPr>
                      <a:r>
                        <a:rPr lang="en-US" sz="1600" dirty="0">
                          <a:effectLst/>
                        </a:rPr>
                        <a:t>1,424</a:t>
                      </a:r>
                      <a:endParaRPr lang="en-US" sz="1600" dirty="0">
                        <a:effectLst/>
                        <a:latin typeface="Calibri" panose="020F0502020204030204" pitchFamily="34" charset="0"/>
                        <a:ea typeface="DengXian" panose="02010600030101010101" pitchFamily="2" charset="-122"/>
                        <a:cs typeface="Arial" panose="020B0604020202020204" pitchFamily="34" charset="0"/>
                      </a:endParaRPr>
                    </a:p>
                  </a:txBody>
                  <a:tcPr marL="47145" marR="47145" marT="0" marB="0"/>
                </a:tc>
                <a:extLst>
                  <a:ext uri="{0D108BD9-81ED-4DB2-BD59-A6C34878D82A}">
                    <a16:rowId xmlns:a16="http://schemas.microsoft.com/office/drawing/2014/main" val="295356565"/>
                  </a:ext>
                </a:extLst>
              </a:tr>
              <a:tr h="223079">
                <a:tc>
                  <a:txBody>
                    <a:bodyPr/>
                    <a:lstStyle/>
                    <a:p>
                      <a:pPr marL="0" marR="0">
                        <a:spcBef>
                          <a:spcPts val="0"/>
                        </a:spcBef>
                        <a:spcAft>
                          <a:spcPts val="0"/>
                        </a:spcAft>
                      </a:pPr>
                      <a:r>
                        <a:rPr lang="en-US" sz="1600">
                          <a:effectLst/>
                        </a:rPr>
                        <a:t>Depression scale change from baseline</a:t>
                      </a:r>
                      <a:endParaRPr lang="en-US" sz="1600">
                        <a:effectLst/>
                        <a:latin typeface="Calibri" panose="020F0502020204030204" pitchFamily="34" charset="0"/>
                        <a:ea typeface="DengXian" panose="02010600030101010101" pitchFamily="2" charset="-122"/>
                        <a:cs typeface="Arial" panose="020B0604020202020204" pitchFamily="34" charset="0"/>
                      </a:endParaRPr>
                    </a:p>
                  </a:txBody>
                  <a:tcPr marL="47145" marR="47145" marT="0" marB="0"/>
                </a:tc>
                <a:tc>
                  <a:txBody>
                    <a:bodyPr/>
                    <a:lstStyle/>
                    <a:p>
                      <a:pPr marL="0" marR="0">
                        <a:spcBef>
                          <a:spcPts val="0"/>
                        </a:spcBef>
                        <a:spcAft>
                          <a:spcPts val="0"/>
                        </a:spcAft>
                      </a:pPr>
                      <a:r>
                        <a:rPr lang="en-US" sz="1600">
                          <a:effectLst/>
                        </a:rPr>
                        <a:t>16</a:t>
                      </a:r>
                      <a:endParaRPr lang="en-US" sz="1600">
                        <a:effectLst/>
                        <a:latin typeface="Calibri" panose="020F0502020204030204" pitchFamily="34" charset="0"/>
                        <a:ea typeface="DengXian" panose="02010600030101010101" pitchFamily="2" charset="-122"/>
                        <a:cs typeface="Arial" panose="020B0604020202020204" pitchFamily="34" charset="0"/>
                      </a:endParaRPr>
                    </a:p>
                  </a:txBody>
                  <a:tcPr marL="47145" marR="47145" marT="0" marB="0"/>
                </a:tc>
                <a:tc>
                  <a:txBody>
                    <a:bodyPr/>
                    <a:lstStyle/>
                    <a:p>
                      <a:pPr marL="0" marR="0">
                        <a:spcBef>
                          <a:spcPts val="0"/>
                        </a:spcBef>
                        <a:spcAft>
                          <a:spcPts val="0"/>
                        </a:spcAft>
                      </a:pPr>
                      <a:r>
                        <a:rPr lang="en-US" sz="1600">
                          <a:effectLst/>
                        </a:rPr>
                        <a:t>27</a:t>
                      </a:r>
                      <a:endParaRPr lang="en-US" sz="1600">
                        <a:effectLst/>
                        <a:latin typeface="Calibri" panose="020F0502020204030204" pitchFamily="34" charset="0"/>
                        <a:ea typeface="DengXian" panose="02010600030101010101" pitchFamily="2" charset="-122"/>
                        <a:cs typeface="Arial" panose="020B0604020202020204" pitchFamily="34" charset="0"/>
                      </a:endParaRPr>
                    </a:p>
                  </a:txBody>
                  <a:tcPr marL="47145" marR="47145" marT="0" marB="0"/>
                </a:tc>
                <a:tc>
                  <a:txBody>
                    <a:bodyPr/>
                    <a:lstStyle/>
                    <a:p>
                      <a:pPr marL="0" marR="0">
                        <a:spcBef>
                          <a:spcPts val="0"/>
                        </a:spcBef>
                        <a:spcAft>
                          <a:spcPts val="0"/>
                        </a:spcAft>
                      </a:pPr>
                      <a:r>
                        <a:rPr lang="en-US" sz="1600">
                          <a:effectLst/>
                        </a:rPr>
                        <a:t>1-4</a:t>
                      </a:r>
                      <a:endParaRPr lang="en-US" sz="1600">
                        <a:effectLst/>
                        <a:latin typeface="Calibri" panose="020F0502020204030204" pitchFamily="34" charset="0"/>
                        <a:ea typeface="DengXian" panose="02010600030101010101" pitchFamily="2" charset="-122"/>
                        <a:cs typeface="Arial" panose="020B0604020202020204" pitchFamily="34" charset="0"/>
                      </a:endParaRPr>
                    </a:p>
                  </a:txBody>
                  <a:tcPr marL="47145" marR="47145" marT="0" marB="0"/>
                </a:tc>
                <a:tc>
                  <a:txBody>
                    <a:bodyPr/>
                    <a:lstStyle/>
                    <a:p>
                      <a:pPr marL="0" marR="0">
                        <a:spcBef>
                          <a:spcPts val="0"/>
                        </a:spcBef>
                        <a:spcAft>
                          <a:spcPts val="0"/>
                        </a:spcAft>
                      </a:pPr>
                      <a:r>
                        <a:rPr lang="en-US" sz="1600" dirty="0">
                          <a:effectLst/>
                        </a:rPr>
                        <a:t>2,370</a:t>
                      </a:r>
                      <a:endParaRPr lang="en-US" sz="1600" dirty="0">
                        <a:effectLst/>
                        <a:latin typeface="Calibri" panose="020F0502020204030204" pitchFamily="34" charset="0"/>
                        <a:ea typeface="DengXian" panose="02010600030101010101" pitchFamily="2" charset="-122"/>
                        <a:cs typeface="Arial" panose="020B0604020202020204" pitchFamily="34" charset="0"/>
                      </a:endParaRPr>
                    </a:p>
                  </a:txBody>
                  <a:tcPr marL="47145" marR="47145" marT="0" marB="0"/>
                </a:tc>
                <a:extLst>
                  <a:ext uri="{0D108BD9-81ED-4DB2-BD59-A6C34878D82A}">
                    <a16:rowId xmlns:a16="http://schemas.microsoft.com/office/drawing/2014/main" val="1062076082"/>
                  </a:ext>
                </a:extLst>
              </a:tr>
              <a:tr h="223079">
                <a:tc>
                  <a:txBody>
                    <a:bodyPr/>
                    <a:lstStyle/>
                    <a:p>
                      <a:pPr marL="0" marR="0">
                        <a:spcBef>
                          <a:spcPts val="0"/>
                        </a:spcBef>
                        <a:spcAft>
                          <a:spcPts val="0"/>
                        </a:spcAft>
                      </a:pPr>
                      <a:r>
                        <a:rPr lang="en-US" sz="1600">
                          <a:effectLst/>
                        </a:rPr>
                        <a:t>Self-esteem change from baseline</a:t>
                      </a:r>
                      <a:endParaRPr lang="en-US" sz="1600">
                        <a:effectLst/>
                        <a:latin typeface="Calibri" panose="020F0502020204030204" pitchFamily="34" charset="0"/>
                        <a:ea typeface="DengXian" panose="02010600030101010101" pitchFamily="2" charset="-122"/>
                        <a:cs typeface="Arial" panose="020B0604020202020204" pitchFamily="34" charset="0"/>
                      </a:endParaRPr>
                    </a:p>
                  </a:txBody>
                  <a:tcPr marL="47145" marR="47145" marT="0" marB="0"/>
                </a:tc>
                <a:tc>
                  <a:txBody>
                    <a:bodyPr/>
                    <a:lstStyle/>
                    <a:p>
                      <a:pPr marL="0" marR="0">
                        <a:spcBef>
                          <a:spcPts val="0"/>
                        </a:spcBef>
                        <a:spcAft>
                          <a:spcPts val="0"/>
                        </a:spcAft>
                      </a:pPr>
                      <a:r>
                        <a:rPr lang="en-US" sz="1600">
                          <a:effectLst/>
                        </a:rPr>
                        <a:t>10</a:t>
                      </a:r>
                      <a:endParaRPr lang="en-US" sz="1600">
                        <a:effectLst/>
                        <a:latin typeface="Calibri" panose="020F0502020204030204" pitchFamily="34" charset="0"/>
                        <a:ea typeface="DengXian" panose="02010600030101010101" pitchFamily="2" charset="-122"/>
                        <a:cs typeface="Arial" panose="020B0604020202020204" pitchFamily="34" charset="0"/>
                      </a:endParaRPr>
                    </a:p>
                  </a:txBody>
                  <a:tcPr marL="47145" marR="47145" marT="0" marB="0"/>
                </a:tc>
                <a:tc>
                  <a:txBody>
                    <a:bodyPr/>
                    <a:lstStyle/>
                    <a:p>
                      <a:pPr marL="0" marR="0">
                        <a:spcBef>
                          <a:spcPts val="0"/>
                        </a:spcBef>
                        <a:spcAft>
                          <a:spcPts val="0"/>
                        </a:spcAft>
                      </a:pPr>
                      <a:r>
                        <a:rPr lang="en-US" sz="1600">
                          <a:effectLst/>
                        </a:rPr>
                        <a:t>9</a:t>
                      </a:r>
                      <a:endParaRPr lang="en-US" sz="1600">
                        <a:effectLst/>
                        <a:latin typeface="Calibri" panose="020F0502020204030204" pitchFamily="34" charset="0"/>
                        <a:ea typeface="DengXian" panose="02010600030101010101" pitchFamily="2" charset="-122"/>
                        <a:cs typeface="Arial" panose="020B0604020202020204" pitchFamily="34" charset="0"/>
                      </a:endParaRPr>
                    </a:p>
                  </a:txBody>
                  <a:tcPr marL="47145" marR="47145" marT="0" marB="0"/>
                </a:tc>
                <a:tc>
                  <a:txBody>
                    <a:bodyPr/>
                    <a:lstStyle/>
                    <a:p>
                      <a:pPr marL="0" marR="0">
                        <a:spcBef>
                          <a:spcPts val="0"/>
                        </a:spcBef>
                        <a:spcAft>
                          <a:spcPts val="0"/>
                        </a:spcAft>
                      </a:pPr>
                      <a:r>
                        <a:rPr lang="en-US" sz="1600">
                          <a:effectLst/>
                        </a:rPr>
                        <a:t>1-3</a:t>
                      </a:r>
                      <a:endParaRPr lang="en-US" sz="1600">
                        <a:effectLst/>
                        <a:latin typeface="Calibri" panose="020F0502020204030204" pitchFamily="34" charset="0"/>
                        <a:ea typeface="DengXian" panose="02010600030101010101" pitchFamily="2" charset="-122"/>
                        <a:cs typeface="Arial" panose="020B0604020202020204" pitchFamily="34" charset="0"/>
                      </a:endParaRPr>
                    </a:p>
                  </a:txBody>
                  <a:tcPr marL="47145" marR="47145" marT="0" marB="0"/>
                </a:tc>
                <a:tc>
                  <a:txBody>
                    <a:bodyPr/>
                    <a:lstStyle/>
                    <a:p>
                      <a:pPr marL="0" marR="0">
                        <a:spcBef>
                          <a:spcPts val="0"/>
                        </a:spcBef>
                        <a:spcAft>
                          <a:spcPts val="0"/>
                        </a:spcAft>
                      </a:pPr>
                      <a:r>
                        <a:rPr lang="en-US" sz="1600" dirty="0">
                          <a:effectLst/>
                        </a:rPr>
                        <a:t>558</a:t>
                      </a:r>
                      <a:endParaRPr lang="en-US" sz="1600" dirty="0">
                        <a:effectLst/>
                        <a:latin typeface="Calibri" panose="020F0502020204030204" pitchFamily="34" charset="0"/>
                        <a:ea typeface="DengXian" panose="02010600030101010101" pitchFamily="2" charset="-122"/>
                        <a:cs typeface="Arial" panose="020B0604020202020204" pitchFamily="34" charset="0"/>
                      </a:endParaRPr>
                    </a:p>
                  </a:txBody>
                  <a:tcPr marL="47145" marR="47145" marT="0" marB="0"/>
                </a:tc>
                <a:extLst>
                  <a:ext uri="{0D108BD9-81ED-4DB2-BD59-A6C34878D82A}">
                    <a16:rowId xmlns:a16="http://schemas.microsoft.com/office/drawing/2014/main" val="2520959269"/>
                  </a:ext>
                </a:extLst>
              </a:tr>
              <a:tr h="223079">
                <a:tc>
                  <a:txBody>
                    <a:bodyPr/>
                    <a:lstStyle/>
                    <a:p>
                      <a:pPr marL="0" marR="0">
                        <a:spcBef>
                          <a:spcPts val="0"/>
                        </a:spcBef>
                        <a:spcAft>
                          <a:spcPts val="0"/>
                        </a:spcAft>
                      </a:pPr>
                      <a:r>
                        <a:rPr lang="en-US" sz="1600">
                          <a:effectLst/>
                        </a:rPr>
                        <a:t>Treatment adherence rate</a:t>
                      </a:r>
                      <a:endParaRPr lang="en-US" sz="1600">
                        <a:effectLst/>
                        <a:latin typeface="Calibri" panose="020F0502020204030204" pitchFamily="34" charset="0"/>
                        <a:ea typeface="DengXian" panose="02010600030101010101" pitchFamily="2" charset="-122"/>
                        <a:cs typeface="Arial" panose="020B0604020202020204" pitchFamily="34" charset="0"/>
                      </a:endParaRPr>
                    </a:p>
                  </a:txBody>
                  <a:tcPr marL="47145" marR="47145" marT="0" marB="0"/>
                </a:tc>
                <a:tc>
                  <a:txBody>
                    <a:bodyPr/>
                    <a:lstStyle/>
                    <a:p>
                      <a:pPr marL="0" marR="0">
                        <a:spcBef>
                          <a:spcPts val="0"/>
                        </a:spcBef>
                        <a:spcAft>
                          <a:spcPts val="0"/>
                        </a:spcAft>
                      </a:pPr>
                      <a:r>
                        <a:rPr lang="en-US" sz="1600">
                          <a:effectLst/>
                        </a:rPr>
                        <a:t>6</a:t>
                      </a:r>
                      <a:endParaRPr lang="en-US" sz="1600">
                        <a:effectLst/>
                        <a:latin typeface="Calibri" panose="020F0502020204030204" pitchFamily="34" charset="0"/>
                        <a:ea typeface="DengXian" panose="02010600030101010101" pitchFamily="2" charset="-122"/>
                        <a:cs typeface="Arial" panose="020B0604020202020204" pitchFamily="34" charset="0"/>
                      </a:endParaRPr>
                    </a:p>
                  </a:txBody>
                  <a:tcPr marL="47145" marR="47145" marT="0" marB="0"/>
                </a:tc>
                <a:tc>
                  <a:txBody>
                    <a:bodyPr/>
                    <a:lstStyle/>
                    <a:p>
                      <a:pPr marL="0" marR="0">
                        <a:spcBef>
                          <a:spcPts val="0"/>
                        </a:spcBef>
                        <a:spcAft>
                          <a:spcPts val="0"/>
                        </a:spcAft>
                      </a:pPr>
                      <a:r>
                        <a:rPr lang="en-US" sz="1600">
                          <a:effectLst/>
                        </a:rPr>
                        <a:t>2</a:t>
                      </a:r>
                      <a:endParaRPr lang="en-US" sz="1600">
                        <a:effectLst/>
                        <a:latin typeface="Calibri" panose="020F0502020204030204" pitchFamily="34" charset="0"/>
                        <a:ea typeface="DengXian" panose="02010600030101010101" pitchFamily="2" charset="-122"/>
                        <a:cs typeface="Arial" panose="020B0604020202020204" pitchFamily="34" charset="0"/>
                      </a:endParaRPr>
                    </a:p>
                  </a:txBody>
                  <a:tcPr marL="47145" marR="47145" marT="0" marB="0"/>
                </a:tc>
                <a:tc>
                  <a:txBody>
                    <a:bodyPr/>
                    <a:lstStyle/>
                    <a:p>
                      <a:pPr marL="0" marR="0">
                        <a:spcBef>
                          <a:spcPts val="0"/>
                        </a:spcBef>
                        <a:spcAft>
                          <a:spcPts val="0"/>
                        </a:spcAft>
                      </a:pPr>
                      <a:r>
                        <a:rPr lang="en-US" sz="1600">
                          <a:effectLst/>
                        </a:rPr>
                        <a:t>1</a:t>
                      </a:r>
                      <a:endParaRPr lang="en-US" sz="1600">
                        <a:effectLst/>
                        <a:latin typeface="Calibri" panose="020F0502020204030204" pitchFamily="34" charset="0"/>
                        <a:ea typeface="DengXian" panose="02010600030101010101" pitchFamily="2" charset="-122"/>
                        <a:cs typeface="Arial" panose="020B0604020202020204" pitchFamily="34" charset="0"/>
                      </a:endParaRPr>
                    </a:p>
                  </a:txBody>
                  <a:tcPr marL="47145" marR="47145" marT="0" marB="0"/>
                </a:tc>
                <a:tc>
                  <a:txBody>
                    <a:bodyPr/>
                    <a:lstStyle/>
                    <a:p>
                      <a:pPr marL="0" marR="0">
                        <a:spcBef>
                          <a:spcPts val="0"/>
                        </a:spcBef>
                        <a:spcAft>
                          <a:spcPts val="0"/>
                        </a:spcAft>
                      </a:pPr>
                      <a:r>
                        <a:rPr lang="en-US" sz="1600" dirty="0">
                          <a:effectLst/>
                        </a:rPr>
                        <a:t>160</a:t>
                      </a:r>
                      <a:endParaRPr lang="en-US" sz="1600" dirty="0">
                        <a:effectLst/>
                        <a:latin typeface="Calibri" panose="020F0502020204030204" pitchFamily="34" charset="0"/>
                        <a:ea typeface="DengXian" panose="02010600030101010101" pitchFamily="2" charset="-122"/>
                        <a:cs typeface="Arial" panose="020B0604020202020204" pitchFamily="34" charset="0"/>
                      </a:endParaRPr>
                    </a:p>
                  </a:txBody>
                  <a:tcPr marL="47145" marR="47145" marT="0" marB="0"/>
                </a:tc>
                <a:extLst>
                  <a:ext uri="{0D108BD9-81ED-4DB2-BD59-A6C34878D82A}">
                    <a16:rowId xmlns:a16="http://schemas.microsoft.com/office/drawing/2014/main" val="2608003834"/>
                  </a:ext>
                </a:extLst>
              </a:tr>
            </a:tbl>
          </a:graphicData>
        </a:graphic>
      </p:graphicFrame>
    </p:spTree>
    <p:extLst>
      <p:ext uri="{BB962C8B-B14F-4D97-AF65-F5344CB8AC3E}">
        <p14:creationId xmlns:p14="http://schemas.microsoft.com/office/powerpoint/2010/main" val="26341509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AE713-0082-400F-911E-B2C001B9F8BF}"/>
              </a:ext>
            </a:extLst>
          </p:cNvPr>
          <p:cNvSpPr>
            <a:spLocks noGrp="1"/>
          </p:cNvSpPr>
          <p:nvPr>
            <p:ph type="title"/>
          </p:nvPr>
        </p:nvSpPr>
        <p:spPr/>
        <p:txBody>
          <a:bodyPr>
            <a:normAutofit fontScale="90000"/>
          </a:bodyPr>
          <a:lstStyle/>
          <a:p>
            <a:r>
              <a:rPr lang="en-US" dirty="0"/>
              <a:t>BULIMIA NERVOSA: Forest plot of Change in binge-eating frequency </a:t>
            </a:r>
          </a:p>
        </p:txBody>
      </p:sp>
      <p:sp>
        <p:nvSpPr>
          <p:cNvPr id="3" name="Content Placeholder 2">
            <a:extLst>
              <a:ext uri="{FF2B5EF4-FFF2-40B4-BE49-F238E27FC236}">
                <a16:creationId xmlns:a16="http://schemas.microsoft.com/office/drawing/2014/main" id="{FBAC88B5-7B37-4B65-B507-C4D443DDB1D7}"/>
              </a:ext>
            </a:extLst>
          </p:cNvPr>
          <p:cNvSpPr>
            <a:spLocks noGrp="1"/>
          </p:cNvSpPr>
          <p:nvPr>
            <p:ph sz="quarter" idx="13"/>
          </p:nvPr>
        </p:nvSpPr>
        <p:spPr>
          <a:xfrm>
            <a:off x="457200" y="1253448"/>
            <a:ext cx="7815262" cy="4679992"/>
          </a:xfrm>
        </p:spPr>
        <p:txBody>
          <a:bodyPr/>
          <a:lstStyle/>
          <a:p>
            <a:pPr marL="0" indent="0">
              <a:buNone/>
            </a:pPr>
            <a:r>
              <a:rPr lang="en-US" dirty="0"/>
              <a:t>Change in binge-eating frequency in BN as compared to CBT</a:t>
            </a:r>
          </a:p>
        </p:txBody>
      </p:sp>
      <p:pic>
        <p:nvPicPr>
          <p:cNvPr id="4" name="Picture 3" descr="Image is a forest plot of the change in binge-eating frequency at all time points as compared to CBT. There are statistically significant differences for antidepressants compared to CBT and for antidepressants, CBT, and the combination of CBT and antidepressant as compared to placebo.">
            <a:extLst>
              <a:ext uri="{FF2B5EF4-FFF2-40B4-BE49-F238E27FC236}">
                <a16:creationId xmlns:a16="http://schemas.microsoft.com/office/drawing/2014/main" id="{569C9AC0-2EAF-4417-97B6-5625A7B22BC2}"/>
              </a:ext>
            </a:extLst>
          </p:cNvPr>
          <p:cNvPicPr/>
          <p:nvPr/>
        </p:nvPicPr>
        <p:blipFill>
          <a:blip r:embed="rId3"/>
          <a:stretch>
            <a:fillRect/>
          </a:stretch>
        </p:blipFill>
        <p:spPr>
          <a:xfrm>
            <a:off x="330241" y="1754553"/>
            <a:ext cx="8484150" cy="4072089"/>
          </a:xfrm>
          <a:prstGeom prst="rect">
            <a:avLst/>
          </a:prstGeom>
        </p:spPr>
      </p:pic>
    </p:spTree>
    <p:extLst>
      <p:ext uri="{BB962C8B-B14F-4D97-AF65-F5344CB8AC3E}">
        <p14:creationId xmlns:p14="http://schemas.microsoft.com/office/powerpoint/2010/main" val="25271462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AE713-0082-400F-911E-B2C001B9F8BF}"/>
              </a:ext>
            </a:extLst>
          </p:cNvPr>
          <p:cNvSpPr>
            <a:spLocks noGrp="1"/>
          </p:cNvSpPr>
          <p:nvPr>
            <p:ph type="title"/>
          </p:nvPr>
        </p:nvSpPr>
        <p:spPr/>
        <p:txBody>
          <a:bodyPr>
            <a:normAutofit fontScale="90000"/>
          </a:bodyPr>
          <a:lstStyle/>
          <a:p>
            <a:r>
              <a:rPr lang="en-US" dirty="0"/>
              <a:t>BULIMIA NERVOSA: Forest plot of purging frequency </a:t>
            </a:r>
          </a:p>
        </p:txBody>
      </p:sp>
      <p:sp>
        <p:nvSpPr>
          <p:cNvPr id="3" name="Content Placeholder 2">
            <a:extLst>
              <a:ext uri="{FF2B5EF4-FFF2-40B4-BE49-F238E27FC236}">
                <a16:creationId xmlns:a16="http://schemas.microsoft.com/office/drawing/2014/main" id="{FBAC88B5-7B37-4B65-B507-C4D443DDB1D7}"/>
              </a:ext>
            </a:extLst>
          </p:cNvPr>
          <p:cNvSpPr>
            <a:spLocks noGrp="1"/>
          </p:cNvSpPr>
          <p:nvPr>
            <p:ph sz="quarter" idx="13"/>
          </p:nvPr>
        </p:nvSpPr>
        <p:spPr>
          <a:xfrm>
            <a:off x="457200" y="1253448"/>
            <a:ext cx="7815262" cy="4679992"/>
          </a:xfrm>
        </p:spPr>
        <p:txBody>
          <a:bodyPr/>
          <a:lstStyle/>
          <a:p>
            <a:pPr marL="0" indent="0">
              <a:buNone/>
            </a:pPr>
            <a:r>
              <a:rPr lang="en-US" dirty="0"/>
              <a:t>Purging frequency in BN as compared to CBT</a:t>
            </a:r>
          </a:p>
        </p:txBody>
      </p:sp>
      <p:pic>
        <p:nvPicPr>
          <p:cNvPr id="6" name="Picture 5" descr="Forest plot of purging frequency as compared to CBT. There are statistically significant differences compared to no treatment for CBT and for guided self-help.">
            <a:extLst>
              <a:ext uri="{FF2B5EF4-FFF2-40B4-BE49-F238E27FC236}">
                <a16:creationId xmlns:a16="http://schemas.microsoft.com/office/drawing/2014/main" id="{9AC4236A-30DE-327D-3D3A-A3685398A6D8}"/>
              </a:ext>
            </a:extLst>
          </p:cNvPr>
          <p:cNvPicPr>
            <a:picLocks noChangeAspect="1"/>
          </p:cNvPicPr>
          <p:nvPr/>
        </p:nvPicPr>
        <p:blipFill>
          <a:blip r:embed="rId3"/>
          <a:stretch>
            <a:fillRect/>
          </a:stretch>
        </p:blipFill>
        <p:spPr>
          <a:xfrm>
            <a:off x="266700" y="1746287"/>
            <a:ext cx="8610600" cy="4067175"/>
          </a:xfrm>
          <a:prstGeom prst="rect">
            <a:avLst/>
          </a:prstGeom>
        </p:spPr>
      </p:pic>
    </p:spTree>
    <p:extLst>
      <p:ext uri="{BB962C8B-B14F-4D97-AF65-F5344CB8AC3E}">
        <p14:creationId xmlns:p14="http://schemas.microsoft.com/office/powerpoint/2010/main" val="35324247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05565-A815-4890-97CC-6803AA5D31F0}"/>
              </a:ext>
            </a:extLst>
          </p:cNvPr>
          <p:cNvSpPr>
            <a:spLocks noGrp="1"/>
          </p:cNvSpPr>
          <p:nvPr>
            <p:ph type="title"/>
          </p:nvPr>
        </p:nvSpPr>
        <p:spPr/>
        <p:txBody>
          <a:bodyPr>
            <a:normAutofit fontScale="90000"/>
          </a:bodyPr>
          <a:lstStyle/>
          <a:p>
            <a:r>
              <a:rPr lang="en-US" dirty="0"/>
              <a:t>BULIMIA NERVOSA: Statistically favorable effects by treatment</a:t>
            </a:r>
          </a:p>
        </p:txBody>
      </p:sp>
      <p:graphicFrame>
        <p:nvGraphicFramePr>
          <p:cNvPr id="4" name="Table 3" descr="This table looks at the statistically favorable effects by intervention, its comparison or comparisons and then by outcome.">
            <a:extLst>
              <a:ext uri="{FF2B5EF4-FFF2-40B4-BE49-F238E27FC236}">
                <a16:creationId xmlns:a16="http://schemas.microsoft.com/office/drawing/2014/main" id="{CD812A54-5559-4FA6-8EB2-9F6E4C90BA3B}"/>
              </a:ext>
            </a:extLst>
          </p:cNvPr>
          <p:cNvGraphicFramePr>
            <a:graphicFrameLocks noGrp="1"/>
          </p:cNvGraphicFramePr>
          <p:nvPr>
            <p:extLst>
              <p:ext uri="{D42A27DB-BD31-4B8C-83A1-F6EECF244321}">
                <p14:modId xmlns:p14="http://schemas.microsoft.com/office/powerpoint/2010/main" val="3692402857"/>
              </p:ext>
            </p:extLst>
          </p:nvPr>
        </p:nvGraphicFramePr>
        <p:xfrm>
          <a:off x="433136" y="1106905"/>
          <a:ext cx="8277727" cy="4937760"/>
        </p:xfrm>
        <a:graphic>
          <a:graphicData uri="http://schemas.openxmlformats.org/drawingml/2006/table">
            <a:tbl>
              <a:tblPr firstRow="1" firstCol="1" bandRow="1">
                <a:tableStyleId>{5C22544A-7EE6-4342-B048-85BDC9FD1C3A}</a:tableStyleId>
              </a:tblPr>
              <a:tblGrid>
                <a:gridCol w="1540043">
                  <a:extLst>
                    <a:ext uri="{9D8B030D-6E8A-4147-A177-3AD203B41FA5}">
                      <a16:colId xmlns:a16="http://schemas.microsoft.com/office/drawing/2014/main" val="1198592238"/>
                    </a:ext>
                  </a:extLst>
                </a:gridCol>
                <a:gridCol w="1203158">
                  <a:extLst>
                    <a:ext uri="{9D8B030D-6E8A-4147-A177-3AD203B41FA5}">
                      <a16:colId xmlns:a16="http://schemas.microsoft.com/office/drawing/2014/main" val="1924949568"/>
                    </a:ext>
                  </a:extLst>
                </a:gridCol>
                <a:gridCol w="2910436">
                  <a:extLst>
                    <a:ext uri="{9D8B030D-6E8A-4147-A177-3AD203B41FA5}">
                      <a16:colId xmlns:a16="http://schemas.microsoft.com/office/drawing/2014/main" val="2084459108"/>
                    </a:ext>
                  </a:extLst>
                </a:gridCol>
                <a:gridCol w="2624090">
                  <a:extLst>
                    <a:ext uri="{9D8B030D-6E8A-4147-A177-3AD203B41FA5}">
                      <a16:colId xmlns:a16="http://schemas.microsoft.com/office/drawing/2014/main" val="2548748165"/>
                    </a:ext>
                  </a:extLst>
                </a:gridCol>
              </a:tblGrid>
              <a:tr h="27879">
                <a:tc>
                  <a:txBody>
                    <a:bodyPr/>
                    <a:lstStyle/>
                    <a:p>
                      <a:pPr marL="0" marR="0">
                        <a:spcBef>
                          <a:spcPts val="0"/>
                        </a:spcBef>
                        <a:spcAft>
                          <a:spcPts val="0"/>
                        </a:spcAft>
                      </a:pPr>
                      <a:r>
                        <a:rPr lang="en-US" sz="1350">
                          <a:effectLst/>
                        </a:rPr>
                        <a:t>Intervention</a:t>
                      </a:r>
                      <a:endParaRPr lang="en-US" sz="1350">
                        <a:effectLst/>
                        <a:latin typeface="Calibri" panose="020F0502020204030204" pitchFamily="34" charset="0"/>
                        <a:ea typeface="DengXian" panose="02010600030101010101" pitchFamily="2" charset="-122"/>
                        <a:cs typeface="Arial" panose="020B0604020202020204" pitchFamily="34" charset="0"/>
                      </a:endParaRPr>
                    </a:p>
                  </a:txBody>
                  <a:tcPr marL="8279" marR="8279" marT="0" marB="0"/>
                </a:tc>
                <a:tc>
                  <a:txBody>
                    <a:bodyPr/>
                    <a:lstStyle/>
                    <a:p>
                      <a:pPr marL="0" marR="0">
                        <a:spcBef>
                          <a:spcPts val="0"/>
                        </a:spcBef>
                        <a:spcAft>
                          <a:spcPts val="0"/>
                        </a:spcAft>
                      </a:pPr>
                      <a:r>
                        <a:rPr lang="en-US" sz="1350">
                          <a:effectLst/>
                        </a:rPr>
                        <a:t>Comparison</a:t>
                      </a:r>
                      <a:endParaRPr lang="en-US" sz="1350">
                        <a:effectLst/>
                        <a:latin typeface="Calibri" panose="020F0502020204030204" pitchFamily="34" charset="0"/>
                        <a:ea typeface="DengXian" panose="02010600030101010101" pitchFamily="2" charset="-122"/>
                        <a:cs typeface="Arial" panose="020B0604020202020204" pitchFamily="34" charset="0"/>
                      </a:endParaRPr>
                    </a:p>
                  </a:txBody>
                  <a:tcPr marL="8279" marR="8279" marT="0" marB="0"/>
                </a:tc>
                <a:tc>
                  <a:txBody>
                    <a:bodyPr/>
                    <a:lstStyle/>
                    <a:p>
                      <a:pPr marL="0" marR="0">
                        <a:spcBef>
                          <a:spcPts val="0"/>
                        </a:spcBef>
                        <a:spcAft>
                          <a:spcPts val="0"/>
                        </a:spcAft>
                      </a:pPr>
                      <a:r>
                        <a:rPr lang="en-US" sz="1350">
                          <a:effectLst/>
                        </a:rPr>
                        <a:t>Outcomes</a:t>
                      </a:r>
                      <a:endParaRPr lang="en-US" sz="1350">
                        <a:effectLst/>
                        <a:latin typeface="Calibri" panose="020F0502020204030204" pitchFamily="34" charset="0"/>
                        <a:ea typeface="DengXian" panose="02010600030101010101" pitchFamily="2" charset="-122"/>
                        <a:cs typeface="Arial" panose="020B0604020202020204" pitchFamily="34" charset="0"/>
                      </a:endParaRPr>
                    </a:p>
                  </a:txBody>
                  <a:tcPr marL="8279" marR="8279" marT="0" marB="0"/>
                </a:tc>
                <a:tc>
                  <a:txBody>
                    <a:bodyPr/>
                    <a:lstStyle/>
                    <a:p>
                      <a:pPr marL="0" marR="0">
                        <a:spcBef>
                          <a:spcPts val="0"/>
                        </a:spcBef>
                        <a:spcAft>
                          <a:spcPts val="0"/>
                        </a:spcAft>
                      </a:pPr>
                      <a:r>
                        <a:rPr lang="en-US" sz="1350">
                          <a:effectLst/>
                        </a:rPr>
                        <a:t>Statistical values</a:t>
                      </a:r>
                      <a:endParaRPr lang="en-US" sz="1350">
                        <a:effectLst/>
                        <a:latin typeface="Calibri" panose="020F0502020204030204" pitchFamily="34" charset="0"/>
                        <a:ea typeface="DengXian" panose="02010600030101010101" pitchFamily="2" charset="-122"/>
                        <a:cs typeface="Arial" panose="020B0604020202020204" pitchFamily="34" charset="0"/>
                      </a:endParaRPr>
                    </a:p>
                  </a:txBody>
                  <a:tcPr marL="8279" marR="8279" marT="0" marB="0"/>
                </a:tc>
                <a:extLst>
                  <a:ext uri="{0D108BD9-81ED-4DB2-BD59-A6C34878D82A}">
                    <a16:rowId xmlns:a16="http://schemas.microsoft.com/office/drawing/2014/main" val="257379839"/>
                  </a:ext>
                </a:extLst>
              </a:tr>
              <a:tr h="48465">
                <a:tc>
                  <a:txBody>
                    <a:bodyPr/>
                    <a:lstStyle/>
                    <a:p>
                      <a:pPr marL="0" marR="0">
                        <a:spcBef>
                          <a:spcPts val="0"/>
                        </a:spcBef>
                        <a:spcAft>
                          <a:spcPts val="0"/>
                        </a:spcAft>
                      </a:pPr>
                      <a:r>
                        <a:rPr lang="en-US" sz="1350">
                          <a:effectLst/>
                        </a:rPr>
                        <a:t>Antidepressants</a:t>
                      </a:r>
                      <a:endParaRPr lang="en-US" sz="1350">
                        <a:effectLst/>
                        <a:latin typeface="Calibri" panose="020F0502020204030204" pitchFamily="34" charset="0"/>
                        <a:ea typeface="DengXian" panose="02010600030101010101" pitchFamily="2" charset="-122"/>
                        <a:cs typeface="Arial" panose="020B0604020202020204" pitchFamily="34" charset="0"/>
                      </a:endParaRPr>
                    </a:p>
                  </a:txBody>
                  <a:tcPr marL="8279" marR="8279" marT="0" marB="0"/>
                </a:tc>
                <a:tc>
                  <a:txBody>
                    <a:bodyPr/>
                    <a:lstStyle/>
                    <a:p>
                      <a:pPr marL="0" marR="0">
                        <a:spcBef>
                          <a:spcPts val="0"/>
                        </a:spcBef>
                        <a:spcAft>
                          <a:spcPts val="0"/>
                        </a:spcAft>
                      </a:pPr>
                      <a:r>
                        <a:rPr lang="en-US" sz="1350">
                          <a:effectLst/>
                        </a:rPr>
                        <a:t>Placebo</a:t>
                      </a:r>
                      <a:endParaRPr lang="en-US" sz="1350">
                        <a:effectLst/>
                        <a:latin typeface="Calibri" panose="020F0502020204030204" pitchFamily="34" charset="0"/>
                        <a:ea typeface="DengXian" panose="02010600030101010101" pitchFamily="2" charset="-122"/>
                        <a:cs typeface="Arial" panose="020B0604020202020204" pitchFamily="34" charset="0"/>
                      </a:endParaRPr>
                    </a:p>
                  </a:txBody>
                  <a:tcPr marL="8279" marR="8279" marT="0" marB="0"/>
                </a:tc>
                <a:tc>
                  <a:txBody>
                    <a:bodyPr/>
                    <a:lstStyle/>
                    <a:p>
                      <a:pPr marL="0" marR="0">
                        <a:spcBef>
                          <a:spcPts val="0"/>
                        </a:spcBef>
                        <a:spcAft>
                          <a:spcPts val="0"/>
                        </a:spcAft>
                      </a:pPr>
                      <a:r>
                        <a:rPr lang="en-US" sz="1350" dirty="0">
                          <a:effectLst/>
                        </a:rPr>
                        <a:t>Binge-eating abstinence</a:t>
                      </a:r>
                      <a:endParaRPr lang="en-US" sz="1350" dirty="0">
                        <a:effectLst/>
                        <a:latin typeface="Calibri" panose="020F0502020204030204" pitchFamily="34" charset="0"/>
                        <a:ea typeface="DengXian" panose="02010600030101010101" pitchFamily="2" charset="-122"/>
                        <a:cs typeface="Arial" panose="020B0604020202020204" pitchFamily="34" charset="0"/>
                      </a:endParaRPr>
                    </a:p>
                  </a:txBody>
                  <a:tcPr marL="8279" marR="8279" marT="0" marB="0"/>
                </a:tc>
                <a:tc>
                  <a:txBody>
                    <a:bodyPr/>
                    <a:lstStyle/>
                    <a:p>
                      <a:pPr marL="0" marR="0">
                        <a:spcBef>
                          <a:spcPts val="0"/>
                        </a:spcBef>
                        <a:spcAft>
                          <a:spcPts val="0"/>
                        </a:spcAft>
                      </a:pPr>
                      <a:r>
                        <a:rPr lang="en-US" sz="1350">
                          <a:effectLst/>
                        </a:rPr>
                        <a:t>RR 2.23 (1.47, 4.25)</a:t>
                      </a:r>
                      <a:endParaRPr lang="en-US" sz="1350">
                        <a:effectLst/>
                        <a:latin typeface="Calibri" panose="020F0502020204030204" pitchFamily="34" charset="0"/>
                        <a:ea typeface="DengXian" panose="02010600030101010101" pitchFamily="2" charset="-122"/>
                        <a:cs typeface="Arial" panose="020B0604020202020204" pitchFamily="34" charset="0"/>
                      </a:endParaRPr>
                    </a:p>
                  </a:txBody>
                  <a:tcPr marL="8279" marR="8279" marT="0" marB="0"/>
                </a:tc>
                <a:extLst>
                  <a:ext uri="{0D108BD9-81ED-4DB2-BD59-A6C34878D82A}">
                    <a16:rowId xmlns:a16="http://schemas.microsoft.com/office/drawing/2014/main" val="2950019757"/>
                  </a:ext>
                </a:extLst>
              </a:tr>
              <a:tr h="48465">
                <a:tc>
                  <a:txBody>
                    <a:bodyPr/>
                    <a:lstStyle/>
                    <a:p>
                      <a:pPr marL="0" marR="0">
                        <a:spcBef>
                          <a:spcPts val="0"/>
                        </a:spcBef>
                        <a:spcAft>
                          <a:spcPts val="0"/>
                        </a:spcAft>
                      </a:pPr>
                      <a:r>
                        <a:rPr lang="en-US" sz="1350">
                          <a:effectLst/>
                        </a:rPr>
                        <a:t> </a:t>
                      </a:r>
                      <a:endParaRPr lang="en-US" sz="1350">
                        <a:effectLst/>
                        <a:latin typeface="Calibri" panose="020F0502020204030204" pitchFamily="34" charset="0"/>
                        <a:ea typeface="DengXian" panose="02010600030101010101" pitchFamily="2" charset="-122"/>
                        <a:cs typeface="Arial" panose="020B0604020202020204" pitchFamily="34" charset="0"/>
                      </a:endParaRPr>
                    </a:p>
                  </a:txBody>
                  <a:tcPr marL="8279" marR="8279" marT="0" marB="0"/>
                </a:tc>
                <a:tc>
                  <a:txBody>
                    <a:bodyPr/>
                    <a:lstStyle/>
                    <a:p>
                      <a:pPr marL="0" marR="0">
                        <a:spcBef>
                          <a:spcPts val="0"/>
                        </a:spcBef>
                        <a:spcAft>
                          <a:spcPts val="0"/>
                        </a:spcAft>
                      </a:pPr>
                      <a:r>
                        <a:rPr lang="en-US" sz="1350">
                          <a:effectLst/>
                        </a:rPr>
                        <a:t>Placebo</a:t>
                      </a:r>
                      <a:endParaRPr lang="en-US" sz="1350">
                        <a:effectLst/>
                        <a:latin typeface="Calibri" panose="020F0502020204030204" pitchFamily="34" charset="0"/>
                        <a:ea typeface="DengXian" panose="02010600030101010101" pitchFamily="2" charset="-122"/>
                        <a:cs typeface="Arial" panose="020B0604020202020204" pitchFamily="34" charset="0"/>
                      </a:endParaRPr>
                    </a:p>
                  </a:txBody>
                  <a:tcPr marL="8279" marR="8279" marT="0" marB="0"/>
                </a:tc>
                <a:tc>
                  <a:txBody>
                    <a:bodyPr/>
                    <a:lstStyle/>
                    <a:p>
                      <a:pPr marL="0" marR="0">
                        <a:spcBef>
                          <a:spcPts val="0"/>
                        </a:spcBef>
                        <a:spcAft>
                          <a:spcPts val="0"/>
                        </a:spcAft>
                      </a:pPr>
                      <a:r>
                        <a:rPr lang="en-US" sz="1350" dirty="0">
                          <a:effectLst/>
                        </a:rPr>
                        <a:t>Binge-eating frequency, all units</a:t>
                      </a:r>
                      <a:endParaRPr lang="en-US" sz="1350" dirty="0">
                        <a:effectLst/>
                        <a:latin typeface="Calibri" panose="020F0502020204030204" pitchFamily="34" charset="0"/>
                        <a:ea typeface="DengXian" panose="02010600030101010101" pitchFamily="2" charset="-122"/>
                        <a:cs typeface="Arial" panose="020B0604020202020204" pitchFamily="34" charset="0"/>
                      </a:endParaRPr>
                    </a:p>
                  </a:txBody>
                  <a:tcPr marL="8279" marR="8279" marT="0" marB="0"/>
                </a:tc>
                <a:tc>
                  <a:txBody>
                    <a:bodyPr/>
                    <a:lstStyle/>
                    <a:p>
                      <a:pPr marL="0" marR="0">
                        <a:spcBef>
                          <a:spcPts val="0"/>
                        </a:spcBef>
                        <a:spcAft>
                          <a:spcPts val="0"/>
                        </a:spcAft>
                      </a:pPr>
                      <a:r>
                        <a:rPr lang="en-US" sz="1350">
                          <a:effectLst/>
                        </a:rPr>
                        <a:t>RMD -4.29 (-7.60, -1.07)</a:t>
                      </a:r>
                      <a:endParaRPr lang="en-US" sz="1350">
                        <a:effectLst/>
                        <a:latin typeface="Calibri" panose="020F0502020204030204" pitchFamily="34" charset="0"/>
                        <a:ea typeface="DengXian" panose="02010600030101010101" pitchFamily="2" charset="-122"/>
                        <a:cs typeface="Arial" panose="020B0604020202020204" pitchFamily="34" charset="0"/>
                      </a:endParaRPr>
                    </a:p>
                  </a:txBody>
                  <a:tcPr marL="8279" marR="8279" marT="0" marB="0"/>
                </a:tc>
                <a:extLst>
                  <a:ext uri="{0D108BD9-81ED-4DB2-BD59-A6C34878D82A}">
                    <a16:rowId xmlns:a16="http://schemas.microsoft.com/office/drawing/2014/main" val="3556683159"/>
                  </a:ext>
                </a:extLst>
              </a:tr>
              <a:tr h="48465">
                <a:tc>
                  <a:txBody>
                    <a:bodyPr/>
                    <a:lstStyle/>
                    <a:p>
                      <a:pPr marL="0" marR="0">
                        <a:spcBef>
                          <a:spcPts val="0"/>
                        </a:spcBef>
                        <a:spcAft>
                          <a:spcPts val="0"/>
                        </a:spcAft>
                      </a:pPr>
                      <a:r>
                        <a:rPr lang="en-US" sz="1350">
                          <a:effectLst/>
                        </a:rPr>
                        <a:t> </a:t>
                      </a:r>
                      <a:endParaRPr lang="en-US" sz="1350">
                        <a:effectLst/>
                        <a:latin typeface="Calibri" panose="020F0502020204030204" pitchFamily="34" charset="0"/>
                        <a:ea typeface="DengXian" panose="02010600030101010101" pitchFamily="2" charset="-122"/>
                        <a:cs typeface="Arial" panose="020B0604020202020204" pitchFamily="34" charset="0"/>
                      </a:endParaRPr>
                    </a:p>
                  </a:txBody>
                  <a:tcPr marL="8279" marR="8279" marT="0" marB="0"/>
                </a:tc>
                <a:tc>
                  <a:txBody>
                    <a:bodyPr/>
                    <a:lstStyle/>
                    <a:p>
                      <a:pPr marL="0" marR="0">
                        <a:spcBef>
                          <a:spcPts val="0"/>
                        </a:spcBef>
                        <a:spcAft>
                          <a:spcPts val="0"/>
                        </a:spcAft>
                      </a:pPr>
                      <a:r>
                        <a:rPr lang="en-US" sz="1350">
                          <a:effectLst/>
                        </a:rPr>
                        <a:t>Placebo</a:t>
                      </a:r>
                      <a:endParaRPr lang="en-US" sz="1350">
                        <a:effectLst/>
                        <a:latin typeface="Calibri" panose="020F0502020204030204" pitchFamily="34" charset="0"/>
                        <a:ea typeface="DengXian" panose="02010600030101010101" pitchFamily="2" charset="-122"/>
                        <a:cs typeface="Arial" panose="020B0604020202020204" pitchFamily="34" charset="0"/>
                      </a:endParaRPr>
                    </a:p>
                  </a:txBody>
                  <a:tcPr marL="8279" marR="8279" marT="0" marB="0"/>
                </a:tc>
                <a:tc>
                  <a:txBody>
                    <a:bodyPr/>
                    <a:lstStyle/>
                    <a:p>
                      <a:pPr marL="0" marR="0">
                        <a:spcBef>
                          <a:spcPts val="0"/>
                        </a:spcBef>
                        <a:spcAft>
                          <a:spcPts val="0"/>
                        </a:spcAft>
                      </a:pPr>
                      <a:r>
                        <a:rPr lang="en-US" sz="1350" dirty="0">
                          <a:effectLst/>
                        </a:rPr>
                        <a:t>Binge-eating frequency, per week</a:t>
                      </a:r>
                      <a:endParaRPr lang="en-US" sz="1350" dirty="0">
                        <a:effectLst/>
                        <a:latin typeface="Calibri" panose="020F0502020204030204" pitchFamily="34" charset="0"/>
                        <a:ea typeface="DengXian" panose="02010600030101010101" pitchFamily="2" charset="-122"/>
                        <a:cs typeface="Arial" panose="020B0604020202020204" pitchFamily="34" charset="0"/>
                      </a:endParaRPr>
                    </a:p>
                  </a:txBody>
                  <a:tcPr marL="8279" marR="8279" marT="0" marB="0"/>
                </a:tc>
                <a:tc>
                  <a:txBody>
                    <a:bodyPr/>
                    <a:lstStyle/>
                    <a:p>
                      <a:pPr marL="0" marR="0">
                        <a:spcBef>
                          <a:spcPts val="0"/>
                        </a:spcBef>
                        <a:spcAft>
                          <a:spcPts val="0"/>
                        </a:spcAft>
                      </a:pPr>
                      <a:r>
                        <a:rPr lang="en-US" sz="1350">
                          <a:effectLst/>
                        </a:rPr>
                        <a:t>RMD -3.54 (-5.51, -1.72)</a:t>
                      </a:r>
                      <a:endParaRPr lang="en-US" sz="1350">
                        <a:effectLst/>
                        <a:latin typeface="Calibri" panose="020F0502020204030204" pitchFamily="34" charset="0"/>
                        <a:ea typeface="DengXian" panose="02010600030101010101" pitchFamily="2" charset="-122"/>
                        <a:cs typeface="Arial" panose="020B0604020202020204" pitchFamily="34" charset="0"/>
                      </a:endParaRPr>
                    </a:p>
                  </a:txBody>
                  <a:tcPr marL="8279" marR="8279" marT="0" marB="0"/>
                </a:tc>
                <a:extLst>
                  <a:ext uri="{0D108BD9-81ED-4DB2-BD59-A6C34878D82A}">
                    <a16:rowId xmlns:a16="http://schemas.microsoft.com/office/drawing/2014/main" val="1534221335"/>
                  </a:ext>
                </a:extLst>
              </a:tr>
              <a:tr h="48465">
                <a:tc>
                  <a:txBody>
                    <a:bodyPr/>
                    <a:lstStyle/>
                    <a:p>
                      <a:pPr marL="0" marR="0">
                        <a:spcBef>
                          <a:spcPts val="0"/>
                        </a:spcBef>
                        <a:spcAft>
                          <a:spcPts val="0"/>
                        </a:spcAft>
                      </a:pPr>
                      <a:r>
                        <a:rPr lang="en-US" sz="1350">
                          <a:effectLst/>
                        </a:rPr>
                        <a:t>CBT</a:t>
                      </a:r>
                      <a:endParaRPr lang="en-US" sz="1350">
                        <a:effectLst/>
                        <a:latin typeface="Calibri" panose="020F0502020204030204" pitchFamily="34" charset="0"/>
                        <a:ea typeface="DengXian" panose="02010600030101010101" pitchFamily="2" charset="-122"/>
                        <a:cs typeface="Arial" panose="020B0604020202020204" pitchFamily="34" charset="0"/>
                      </a:endParaRPr>
                    </a:p>
                  </a:txBody>
                  <a:tcPr marL="8279" marR="8279" marT="0" marB="0"/>
                </a:tc>
                <a:tc>
                  <a:txBody>
                    <a:bodyPr/>
                    <a:lstStyle/>
                    <a:p>
                      <a:pPr marL="0" marR="0">
                        <a:spcBef>
                          <a:spcPts val="0"/>
                        </a:spcBef>
                        <a:spcAft>
                          <a:spcPts val="0"/>
                        </a:spcAft>
                      </a:pPr>
                      <a:r>
                        <a:rPr lang="en-US" sz="1350">
                          <a:effectLst/>
                        </a:rPr>
                        <a:t>No Treatment</a:t>
                      </a:r>
                      <a:endParaRPr lang="en-US" sz="1350">
                        <a:effectLst/>
                        <a:latin typeface="Calibri" panose="020F0502020204030204" pitchFamily="34" charset="0"/>
                        <a:ea typeface="DengXian" panose="02010600030101010101" pitchFamily="2" charset="-122"/>
                        <a:cs typeface="Arial" panose="020B0604020202020204" pitchFamily="34" charset="0"/>
                      </a:endParaRPr>
                    </a:p>
                  </a:txBody>
                  <a:tcPr marL="8279" marR="8279" marT="0" marB="0"/>
                </a:tc>
                <a:tc>
                  <a:txBody>
                    <a:bodyPr/>
                    <a:lstStyle/>
                    <a:p>
                      <a:pPr marL="0" marR="0">
                        <a:spcBef>
                          <a:spcPts val="0"/>
                        </a:spcBef>
                        <a:spcAft>
                          <a:spcPts val="0"/>
                        </a:spcAft>
                      </a:pPr>
                      <a:r>
                        <a:rPr lang="en-US" sz="1350" dirty="0">
                          <a:effectLst/>
                        </a:rPr>
                        <a:t>Binge-eating abstinence</a:t>
                      </a:r>
                      <a:endParaRPr lang="en-US" sz="1350" dirty="0">
                        <a:effectLst/>
                        <a:latin typeface="Calibri" panose="020F0502020204030204" pitchFamily="34" charset="0"/>
                        <a:ea typeface="DengXian" panose="02010600030101010101" pitchFamily="2" charset="-122"/>
                        <a:cs typeface="Arial" panose="020B0604020202020204" pitchFamily="34" charset="0"/>
                      </a:endParaRPr>
                    </a:p>
                  </a:txBody>
                  <a:tcPr marL="8279" marR="8279" marT="0" marB="0"/>
                </a:tc>
                <a:tc>
                  <a:txBody>
                    <a:bodyPr/>
                    <a:lstStyle/>
                    <a:p>
                      <a:pPr marL="0" marR="0">
                        <a:spcBef>
                          <a:spcPts val="0"/>
                        </a:spcBef>
                        <a:spcAft>
                          <a:spcPts val="0"/>
                        </a:spcAft>
                      </a:pPr>
                      <a:r>
                        <a:rPr lang="en-US" sz="1350">
                          <a:effectLst/>
                        </a:rPr>
                        <a:t>RR 4.97 (1.76, 15.29)</a:t>
                      </a:r>
                      <a:endParaRPr lang="en-US" sz="1350">
                        <a:effectLst/>
                        <a:latin typeface="Calibri" panose="020F0502020204030204" pitchFamily="34" charset="0"/>
                        <a:ea typeface="DengXian" panose="02010600030101010101" pitchFamily="2" charset="-122"/>
                        <a:cs typeface="Arial" panose="020B0604020202020204" pitchFamily="34" charset="0"/>
                      </a:endParaRPr>
                    </a:p>
                  </a:txBody>
                  <a:tcPr marL="8279" marR="8279" marT="0" marB="0"/>
                </a:tc>
                <a:extLst>
                  <a:ext uri="{0D108BD9-81ED-4DB2-BD59-A6C34878D82A}">
                    <a16:rowId xmlns:a16="http://schemas.microsoft.com/office/drawing/2014/main" val="3506994001"/>
                  </a:ext>
                </a:extLst>
              </a:tr>
              <a:tr h="48465">
                <a:tc>
                  <a:txBody>
                    <a:bodyPr/>
                    <a:lstStyle/>
                    <a:p>
                      <a:pPr marL="0" marR="0">
                        <a:spcBef>
                          <a:spcPts val="0"/>
                        </a:spcBef>
                        <a:spcAft>
                          <a:spcPts val="0"/>
                        </a:spcAft>
                      </a:pPr>
                      <a:r>
                        <a:rPr lang="en-US" sz="1350">
                          <a:effectLst/>
                        </a:rPr>
                        <a:t> </a:t>
                      </a:r>
                      <a:endParaRPr lang="en-US" sz="1350">
                        <a:effectLst/>
                        <a:latin typeface="Calibri" panose="020F0502020204030204" pitchFamily="34" charset="0"/>
                        <a:ea typeface="DengXian" panose="02010600030101010101" pitchFamily="2" charset="-122"/>
                        <a:cs typeface="Arial" panose="020B0604020202020204" pitchFamily="34" charset="0"/>
                      </a:endParaRPr>
                    </a:p>
                  </a:txBody>
                  <a:tcPr marL="8279" marR="8279" marT="0" marB="0"/>
                </a:tc>
                <a:tc>
                  <a:txBody>
                    <a:bodyPr/>
                    <a:lstStyle/>
                    <a:p>
                      <a:pPr marL="0" marR="0">
                        <a:spcBef>
                          <a:spcPts val="0"/>
                        </a:spcBef>
                        <a:spcAft>
                          <a:spcPts val="0"/>
                        </a:spcAft>
                      </a:pPr>
                      <a:r>
                        <a:rPr lang="en-US" sz="1350">
                          <a:effectLst/>
                        </a:rPr>
                        <a:t> </a:t>
                      </a:r>
                      <a:endParaRPr lang="en-US" sz="1350">
                        <a:effectLst/>
                        <a:latin typeface="Calibri" panose="020F0502020204030204" pitchFamily="34" charset="0"/>
                        <a:ea typeface="DengXian" panose="02010600030101010101" pitchFamily="2" charset="-122"/>
                        <a:cs typeface="Arial" panose="020B0604020202020204" pitchFamily="34" charset="0"/>
                      </a:endParaRPr>
                    </a:p>
                  </a:txBody>
                  <a:tcPr marL="8279" marR="8279" marT="0" marB="0"/>
                </a:tc>
                <a:tc>
                  <a:txBody>
                    <a:bodyPr/>
                    <a:lstStyle/>
                    <a:p>
                      <a:pPr marL="0" marR="0">
                        <a:spcBef>
                          <a:spcPts val="0"/>
                        </a:spcBef>
                        <a:spcAft>
                          <a:spcPts val="0"/>
                        </a:spcAft>
                      </a:pPr>
                      <a:r>
                        <a:rPr lang="en-US" sz="1350" dirty="0">
                          <a:effectLst/>
                        </a:rPr>
                        <a:t>Purging frequency, all units</a:t>
                      </a:r>
                      <a:endParaRPr lang="en-US" sz="1350" dirty="0">
                        <a:effectLst/>
                        <a:latin typeface="Calibri" panose="020F0502020204030204" pitchFamily="34" charset="0"/>
                        <a:ea typeface="DengXian" panose="02010600030101010101" pitchFamily="2" charset="-122"/>
                        <a:cs typeface="Arial" panose="020B0604020202020204" pitchFamily="34" charset="0"/>
                      </a:endParaRPr>
                    </a:p>
                  </a:txBody>
                  <a:tcPr marL="8279" marR="8279" marT="0" marB="0"/>
                </a:tc>
                <a:tc>
                  <a:txBody>
                    <a:bodyPr/>
                    <a:lstStyle/>
                    <a:p>
                      <a:pPr marL="0" marR="0">
                        <a:spcBef>
                          <a:spcPts val="0"/>
                        </a:spcBef>
                        <a:spcAft>
                          <a:spcPts val="0"/>
                        </a:spcAft>
                      </a:pPr>
                      <a:r>
                        <a:rPr lang="en-US" sz="1350">
                          <a:effectLst/>
                        </a:rPr>
                        <a:t>RMD -7.01 (-15.27, -0.76)</a:t>
                      </a:r>
                      <a:endParaRPr lang="en-US" sz="1350">
                        <a:effectLst/>
                        <a:latin typeface="Calibri" panose="020F0502020204030204" pitchFamily="34" charset="0"/>
                        <a:ea typeface="DengXian" panose="02010600030101010101" pitchFamily="2" charset="-122"/>
                        <a:cs typeface="Arial" panose="020B0604020202020204" pitchFamily="34" charset="0"/>
                      </a:endParaRPr>
                    </a:p>
                  </a:txBody>
                  <a:tcPr marL="8279" marR="8279" marT="0" marB="0"/>
                </a:tc>
                <a:extLst>
                  <a:ext uri="{0D108BD9-81ED-4DB2-BD59-A6C34878D82A}">
                    <a16:rowId xmlns:a16="http://schemas.microsoft.com/office/drawing/2014/main" val="3044084021"/>
                  </a:ext>
                </a:extLst>
              </a:tr>
              <a:tr h="27879">
                <a:tc>
                  <a:txBody>
                    <a:bodyPr/>
                    <a:lstStyle/>
                    <a:p>
                      <a:pPr marL="0" marR="0">
                        <a:spcBef>
                          <a:spcPts val="0"/>
                        </a:spcBef>
                        <a:spcAft>
                          <a:spcPts val="0"/>
                        </a:spcAft>
                      </a:pPr>
                      <a:r>
                        <a:rPr lang="en-US" sz="1350">
                          <a:effectLst/>
                        </a:rPr>
                        <a:t> </a:t>
                      </a:r>
                      <a:endParaRPr lang="en-US" sz="1350">
                        <a:effectLst/>
                        <a:latin typeface="Calibri" panose="020F0502020204030204" pitchFamily="34" charset="0"/>
                        <a:ea typeface="DengXian" panose="02010600030101010101" pitchFamily="2" charset="-122"/>
                        <a:cs typeface="Arial" panose="020B0604020202020204" pitchFamily="34" charset="0"/>
                      </a:endParaRPr>
                    </a:p>
                  </a:txBody>
                  <a:tcPr marL="8279" marR="8279" marT="0" marB="0"/>
                </a:tc>
                <a:tc>
                  <a:txBody>
                    <a:bodyPr/>
                    <a:lstStyle/>
                    <a:p>
                      <a:pPr marL="0" marR="0">
                        <a:spcBef>
                          <a:spcPts val="0"/>
                        </a:spcBef>
                        <a:spcAft>
                          <a:spcPts val="0"/>
                        </a:spcAft>
                      </a:pPr>
                      <a:r>
                        <a:rPr lang="en-US" sz="1350">
                          <a:effectLst/>
                        </a:rPr>
                        <a:t> </a:t>
                      </a:r>
                      <a:endParaRPr lang="en-US" sz="1350">
                        <a:effectLst/>
                        <a:latin typeface="Calibri" panose="020F0502020204030204" pitchFamily="34" charset="0"/>
                        <a:ea typeface="DengXian" panose="02010600030101010101" pitchFamily="2" charset="-122"/>
                        <a:cs typeface="Arial" panose="020B0604020202020204" pitchFamily="34" charset="0"/>
                      </a:endParaRPr>
                    </a:p>
                  </a:txBody>
                  <a:tcPr marL="8279" marR="8279" marT="0" marB="0"/>
                </a:tc>
                <a:tc>
                  <a:txBody>
                    <a:bodyPr/>
                    <a:lstStyle/>
                    <a:p>
                      <a:pPr marL="0" marR="0">
                        <a:spcBef>
                          <a:spcPts val="0"/>
                        </a:spcBef>
                        <a:spcAft>
                          <a:spcPts val="0"/>
                        </a:spcAft>
                      </a:pPr>
                      <a:r>
                        <a:rPr lang="en-US" sz="1350" dirty="0">
                          <a:effectLst/>
                        </a:rPr>
                        <a:t>Purging abstinence</a:t>
                      </a:r>
                      <a:endParaRPr lang="en-US" sz="1350" dirty="0">
                        <a:effectLst/>
                        <a:latin typeface="Calibri" panose="020F0502020204030204" pitchFamily="34" charset="0"/>
                        <a:ea typeface="DengXian" panose="02010600030101010101" pitchFamily="2" charset="-122"/>
                        <a:cs typeface="Arial" panose="020B0604020202020204" pitchFamily="34" charset="0"/>
                      </a:endParaRPr>
                    </a:p>
                  </a:txBody>
                  <a:tcPr marL="8279" marR="8279" marT="0" marB="0"/>
                </a:tc>
                <a:tc>
                  <a:txBody>
                    <a:bodyPr/>
                    <a:lstStyle/>
                    <a:p>
                      <a:pPr marL="0" marR="0">
                        <a:spcBef>
                          <a:spcPts val="0"/>
                        </a:spcBef>
                        <a:spcAft>
                          <a:spcPts val="0"/>
                        </a:spcAft>
                      </a:pPr>
                      <a:r>
                        <a:rPr lang="en-US" sz="1350">
                          <a:effectLst/>
                        </a:rPr>
                        <a:t>RR 11.15 (1.87, 132.66)</a:t>
                      </a:r>
                      <a:endParaRPr lang="en-US" sz="1350">
                        <a:effectLst/>
                        <a:latin typeface="Calibri" panose="020F0502020204030204" pitchFamily="34" charset="0"/>
                        <a:ea typeface="DengXian" panose="02010600030101010101" pitchFamily="2" charset="-122"/>
                        <a:cs typeface="Arial" panose="020B0604020202020204" pitchFamily="34" charset="0"/>
                      </a:endParaRPr>
                    </a:p>
                  </a:txBody>
                  <a:tcPr marL="8279" marR="8279" marT="0" marB="0"/>
                </a:tc>
                <a:extLst>
                  <a:ext uri="{0D108BD9-81ED-4DB2-BD59-A6C34878D82A}">
                    <a16:rowId xmlns:a16="http://schemas.microsoft.com/office/drawing/2014/main" val="515720774"/>
                  </a:ext>
                </a:extLst>
              </a:tr>
              <a:tr h="48465">
                <a:tc>
                  <a:txBody>
                    <a:bodyPr/>
                    <a:lstStyle/>
                    <a:p>
                      <a:pPr marL="0" marR="0">
                        <a:spcBef>
                          <a:spcPts val="0"/>
                        </a:spcBef>
                        <a:spcAft>
                          <a:spcPts val="0"/>
                        </a:spcAft>
                      </a:pPr>
                      <a:r>
                        <a:rPr lang="en-US" sz="1350">
                          <a:effectLst/>
                        </a:rPr>
                        <a:t> </a:t>
                      </a:r>
                      <a:endParaRPr lang="en-US" sz="1350">
                        <a:effectLst/>
                        <a:latin typeface="Calibri" panose="020F0502020204030204" pitchFamily="34" charset="0"/>
                        <a:ea typeface="DengXian" panose="02010600030101010101" pitchFamily="2" charset="-122"/>
                        <a:cs typeface="Arial" panose="020B0604020202020204" pitchFamily="34" charset="0"/>
                      </a:endParaRPr>
                    </a:p>
                  </a:txBody>
                  <a:tcPr marL="8279" marR="8279" marT="0" marB="0"/>
                </a:tc>
                <a:tc>
                  <a:txBody>
                    <a:bodyPr/>
                    <a:lstStyle/>
                    <a:p>
                      <a:pPr marL="0" marR="0">
                        <a:spcBef>
                          <a:spcPts val="0"/>
                        </a:spcBef>
                        <a:spcAft>
                          <a:spcPts val="0"/>
                        </a:spcAft>
                      </a:pPr>
                      <a:r>
                        <a:rPr lang="en-US" sz="1350">
                          <a:effectLst/>
                        </a:rPr>
                        <a:t>Placebo</a:t>
                      </a:r>
                      <a:endParaRPr lang="en-US" sz="1350">
                        <a:effectLst/>
                        <a:latin typeface="Calibri" panose="020F0502020204030204" pitchFamily="34" charset="0"/>
                        <a:ea typeface="DengXian" panose="02010600030101010101" pitchFamily="2" charset="-122"/>
                        <a:cs typeface="Arial" panose="020B0604020202020204" pitchFamily="34" charset="0"/>
                      </a:endParaRPr>
                    </a:p>
                  </a:txBody>
                  <a:tcPr marL="8279" marR="8279" marT="0" marB="0"/>
                </a:tc>
                <a:tc>
                  <a:txBody>
                    <a:bodyPr/>
                    <a:lstStyle/>
                    <a:p>
                      <a:pPr marL="0" marR="0">
                        <a:spcBef>
                          <a:spcPts val="0"/>
                        </a:spcBef>
                        <a:spcAft>
                          <a:spcPts val="0"/>
                        </a:spcAft>
                      </a:pPr>
                      <a:r>
                        <a:rPr lang="en-US" sz="1350" dirty="0">
                          <a:effectLst/>
                        </a:rPr>
                        <a:t>Binge-eating abstinence</a:t>
                      </a:r>
                      <a:endParaRPr lang="en-US" sz="1350" dirty="0">
                        <a:effectLst/>
                        <a:latin typeface="Calibri" panose="020F0502020204030204" pitchFamily="34" charset="0"/>
                        <a:ea typeface="DengXian" panose="02010600030101010101" pitchFamily="2" charset="-122"/>
                        <a:cs typeface="Arial" panose="020B0604020202020204" pitchFamily="34" charset="0"/>
                      </a:endParaRPr>
                    </a:p>
                  </a:txBody>
                  <a:tcPr marL="8279" marR="8279" marT="0" marB="0"/>
                </a:tc>
                <a:tc>
                  <a:txBody>
                    <a:bodyPr/>
                    <a:lstStyle/>
                    <a:p>
                      <a:pPr marL="0" marR="0">
                        <a:spcBef>
                          <a:spcPts val="0"/>
                        </a:spcBef>
                        <a:spcAft>
                          <a:spcPts val="0"/>
                        </a:spcAft>
                      </a:pPr>
                      <a:r>
                        <a:rPr lang="en-US" sz="1350">
                          <a:effectLst/>
                        </a:rPr>
                        <a:t>RR 3.25 (1.37, 10.86)</a:t>
                      </a:r>
                      <a:endParaRPr lang="en-US" sz="1350">
                        <a:effectLst/>
                        <a:latin typeface="Calibri" panose="020F0502020204030204" pitchFamily="34" charset="0"/>
                        <a:ea typeface="DengXian" panose="02010600030101010101" pitchFamily="2" charset="-122"/>
                        <a:cs typeface="Arial" panose="020B0604020202020204" pitchFamily="34" charset="0"/>
                      </a:endParaRPr>
                    </a:p>
                  </a:txBody>
                  <a:tcPr marL="8279" marR="8279" marT="0" marB="0"/>
                </a:tc>
                <a:extLst>
                  <a:ext uri="{0D108BD9-81ED-4DB2-BD59-A6C34878D82A}">
                    <a16:rowId xmlns:a16="http://schemas.microsoft.com/office/drawing/2014/main" val="2610696867"/>
                  </a:ext>
                </a:extLst>
              </a:tr>
              <a:tr h="48465">
                <a:tc>
                  <a:txBody>
                    <a:bodyPr/>
                    <a:lstStyle/>
                    <a:p>
                      <a:pPr marL="0" marR="0">
                        <a:spcBef>
                          <a:spcPts val="0"/>
                        </a:spcBef>
                        <a:spcAft>
                          <a:spcPts val="0"/>
                        </a:spcAft>
                      </a:pPr>
                      <a:r>
                        <a:rPr lang="en-US" sz="1350">
                          <a:effectLst/>
                        </a:rPr>
                        <a:t> </a:t>
                      </a:r>
                      <a:endParaRPr lang="en-US" sz="1350">
                        <a:effectLst/>
                        <a:latin typeface="Calibri" panose="020F0502020204030204" pitchFamily="34" charset="0"/>
                        <a:ea typeface="DengXian" panose="02010600030101010101" pitchFamily="2" charset="-122"/>
                        <a:cs typeface="Arial" panose="020B0604020202020204" pitchFamily="34" charset="0"/>
                      </a:endParaRPr>
                    </a:p>
                  </a:txBody>
                  <a:tcPr marL="8279" marR="8279" marT="0" marB="0"/>
                </a:tc>
                <a:tc>
                  <a:txBody>
                    <a:bodyPr/>
                    <a:lstStyle/>
                    <a:p>
                      <a:pPr marL="0" marR="0">
                        <a:spcBef>
                          <a:spcPts val="0"/>
                        </a:spcBef>
                        <a:spcAft>
                          <a:spcPts val="0"/>
                        </a:spcAft>
                      </a:pPr>
                      <a:r>
                        <a:rPr lang="en-US" sz="1350">
                          <a:effectLst/>
                        </a:rPr>
                        <a:t> </a:t>
                      </a:r>
                      <a:endParaRPr lang="en-US" sz="1350">
                        <a:effectLst/>
                        <a:latin typeface="Calibri" panose="020F0502020204030204" pitchFamily="34" charset="0"/>
                        <a:ea typeface="DengXian" panose="02010600030101010101" pitchFamily="2" charset="-122"/>
                        <a:cs typeface="Arial" panose="020B0604020202020204" pitchFamily="34" charset="0"/>
                      </a:endParaRPr>
                    </a:p>
                  </a:txBody>
                  <a:tcPr marL="8279" marR="8279" marT="0" marB="0"/>
                </a:tc>
                <a:tc>
                  <a:txBody>
                    <a:bodyPr/>
                    <a:lstStyle/>
                    <a:p>
                      <a:pPr marL="0" marR="0">
                        <a:spcBef>
                          <a:spcPts val="0"/>
                        </a:spcBef>
                        <a:spcAft>
                          <a:spcPts val="0"/>
                        </a:spcAft>
                      </a:pPr>
                      <a:r>
                        <a:rPr lang="en-US" sz="1350" dirty="0">
                          <a:effectLst/>
                        </a:rPr>
                        <a:t>Binge-eating frequency, all units</a:t>
                      </a:r>
                      <a:endParaRPr lang="en-US" sz="1350" dirty="0">
                        <a:effectLst/>
                        <a:latin typeface="Calibri" panose="020F0502020204030204" pitchFamily="34" charset="0"/>
                        <a:ea typeface="DengXian" panose="02010600030101010101" pitchFamily="2" charset="-122"/>
                        <a:cs typeface="Arial" panose="020B0604020202020204" pitchFamily="34" charset="0"/>
                      </a:endParaRPr>
                    </a:p>
                  </a:txBody>
                  <a:tcPr marL="8279" marR="8279" marT="0" marB="0"/>
                </a:tc>
                <a:tc>
                  <a:txBody>
                    <a:bodyPr/>
                    <a:lstStyle/>
                    <a:p>
                      <a:pPr marL="0" marR="0">
                        <a:spcBef>
                          <a:spcPts val="0"/>
                        </a:spcBef>
                        <a:spcAft>
                          <a:spcPts val="0"/>
                        </a:spcAft>
                      </a:pPr>
                      <a:r>
                        <a:rPr lang="en-US" sz="1350">
                          <a:effectLst/>
                        </a:rPr>
                        <a:t>RMD -7.90 (-15.42, -0.76)</a:t>
                      </a:r>
                      <a:endParaRPr lang="en-US" sz="1350">
                        <a:effectLst/>
                        <a:latin typeface="Calibri" panose="020F0502020204030204" pitchFamily="34" charset="0"/>
                        <a:ea typeface="DengXian" panose="02010600030101010101" pitchFamily="2" charset="-122"/>
                        <a:cs typeface="Arial" panose="020B0604020202020204" pitchFamily="34" charset="0"/>
                      </a:endParaRPr>
                    </a:p>
                  </a:txBody>
                  <a:tcPr marL="8279" marR="8279" marT="0" marB="0"/>
                </a:tc>
                <a:extLst>
                  <a:ext uri="{0D108BD9-81ED-4DB2-BD59-A6C34878D82A}">
                    <a16:rowId xmlns:a16="http://schemas.microsoft.com/office/drawing/2014/main" val="3171996507"/>
                  </a:ext>
                </a:extLst>
              </a:tr>
              <a:tr h="48465">
                <a:tc>
                  <a:txBody>
                    <a:bodyPr/>
                    <a:lstStyle/>
                    <a:p>
                      <a:pPr marL="0" marR="0">
                        <a:spcBef>
                          <a:spcPts val="0"/>
                        </a:spcBef>
                        <a:spcAft>
                          <a:spcPts val="0"/>
                        </a:spcAft>
                      </a:pPr>
                      <a:r>
                        <a:rPr lang="en-US" sz="1350">
                          <a:effectLst/>
                        </a:rPr>
                        <a:t> </a:t>
                      </a:r>
                      <a:endParaRPr lang="en-US" sz="1350">
                        <a:effectLst/>
                        <a:latin typeface="Calibri" panose="020F0502020204030204" pitchFamily="34" charset="0"/>
                        <a:ea typeface="DengXian" panose="02010600030101010101" pitchFamily="2" charset="-122"/>
                        <a:cs typeface="Arial" panose="020B0604020202020204" pitchFamily="34" charset="0"/>
                      </a:endParaRPr>
                    </a:p>
                  </a:txBody>
                  <a:tcPr marL="8279" marR="8279" marT="0" marB="0"/>
                </a:tc>
                <a:tc>
                  <a:txBody>
                    <a:bodyPr/>
                    <a:lstStyle/>
                    <a:p>
                      <a:pPr marL="0" marR="0">
                        <a:spcBef>
                          <a:spcPts val="0"/>
                        </a:spcBef>
                        <a:spcAft>
                          <a:spcPts val="0"/>
                        </a:spcAft>
                      </a:pPr>
                      <a:r>
                        <a:rPr lang="en-US" sz="1350">
                          <a:effectLst/>
                        </a:rPr>
                        <a:t> </a:t>
                      </a:r>
                      <a:endParaRPr lang="en-US" sz="1350">
                        <a:effectLst/>
                        <a:latin typeface="Calibri" panose="020F0502020204030204" pitchFamily="34" charset="0"/>
                        <a:ea typeface="DengXian" panose="02010600030101010101" pitchFamily="2" charset="-122"/>
                        <a:cs typeface="Arial" panose="020B0604020202020204" pitchFamily="34" charset="0"/>
                      </a:endParaRPr>
                    </a:p>
                  </a:txBody>
                  <a:tcPr marL="8279" marR="8279" marT="0" marB="0"/>
                </a:tc>
                <a:tc>
                  <a:txBody>
                    <a:bodyPr/>
                    <a:lstStyle/>
                    <a:p>
                      <a:pPr marL="0" marR="0">
                        <a:spcBef>
                          <a:spcPts val="0"/>
                        </a:spcBef>
                        <a:spcAft>
                          <a:spcPts val="0"/>
                        </a:spcAft>
                      </a:pPr>
                      <a:r>
                        <a:rPr lang="en-US" sz="1350" dirty="0">
                          <a:effectLst/>
                        </a:rPr>
                        <a:t>Binge-eating frequency, per week</a:t>
                      </a:r>
                      <a:endParaRPr lang="en-US" sz="1350" dirty="0">
                        <a:effectLst/>
                        <a:latin typeface="Calibri" panose="020F0502020204030204" pitchFamily="34" charset="0"/>
                        <a:ea typeface="DengXian" panose="02010600030101010101" pitchFamily="2" charset="-122"/>
                        <a:cs typeface="Arial" panose="020B0604020202020204" pitchFamily="34" charset="0"/>
                      </a:endParaRPr>
                    </a:p>
                  </a:txBody>
                  <a:tcPr marL="8279" marR="8279" marT="0" marB="0"/>
                </a:tc>
                <a:tc>
                  <a:txBody>
                    <a:bodyPr/>
                    <a:lstStyle/>
                    <a:p>
                      <a:pPr marL="0" marR="0">
                        <a:spcBef>
                          <a:spcPts val="0"/>
                        </a:spcBef>
                        <a:spcAft>
                          <a:spcPts val="0"/>
                        </a:spcAft>
                      </a:pPr>
                      <a:r>
                        <a:rPr lang="en-US" sz="1350">
                          <a:effectLst/>
                        </a:rPr>
                        <a:t>RMD -7.77 (-12.30, -3.59)</a:t>
                      </a:r>
                      <a:endParaRPr lang="en-US" sz="1350">
                        <a:effectLst/>
                        <a:latin typeface="Calibri" panose="020F0502020204030204" pitchFamily="34" charset="0"/>
                        <a:ea typeface="DengXian" panose="02010600030101010101" pitchFamily="2" charset="-122"/>
                        <a:cs typeface="Arial" panose="020B0604020202020204" pitchFamily="34" charset="0"/>
                      </a:endParaRPr>
                    </a:p>
                  </a:txBody>
                  <a:tcPr marL="8279" marR="8279" marT="0" marB="0"/>
                </a:tc>
                <a:extLst>
                  <a:ext uri="{0D108BD9-81ED-4DB2-BD59-A6C34878D82A}">
                    <a16:rowId xmlns:a16="http://schemas.microsoft.com/office/drawing/2014/main" val="3846556621"/>
                  </a:ext>
                </a:extLst>
              </a:tr>
              <a:tr h="27879">
                <a:tc>
                  <a:txBody>
                    <a:bodyPr/>
                    <a:lstStyle/>
                    <a:p>
                      <a:pPr marL="0" marR="0">
                        <a:spcBef>
                          <a:spcPts val="0"/>
                        </a:spcBef>
                        <a:spcAft>
                          <a:spcPts val="0"/>
                        </a:spcAft>
                      </a:pPr>
                      <a:r>
                        <a:rPr lang="en-US" sz="1350">
                          <a:effectLst/>
                        </a:rPr>
                        <a:t> </a:t>
                      </a:r>
                      <a:endParaRPr lang="en-US" sz="1350">
                        <a:effectLst/>
                        <a:latin typeface="Calibri" panose="020F0502020204030204" pitchFamily="34" charset="0"/>
                        <a:ea typeface="DengXian" panose="02010600030101010101" pitchFamily="2" charset="-122"/>
                        <a:cs typeface="Arial" panose="020B0604020202020204" pitchFamily="34" charset="0"/>
                      </a:endParaRPr>
                    </a:p>
                  </a:txBody>
                  <a:tcPr marL="8279" marR="8279" marT="0" marB="0"/>
                </a:tc>
                <a:tc>
                  <a:txBody>
                    <a:bodyPr/>
                    <a:lstStyle/>
                    <a:p>
                      <a:pPr marL="0" marR="0">
                        <a:spcBef>
                          <a:spcPts val="0"/>
                        </a:spcBef>
                        <a:spcAft>
                          <a:spcPts val="0"/>
                        </a:spcAft>
                      </a:pPr>
                      <a:r>
                        <a:rPr lang="en-US" sz="1350">
                          <a:effectLst/>
                        </a:rPr>
                        <a:t> </a:t>
                      </a:r>
                      <a:endParaRPr lang="en-US" sz="1350">
                        <a:effectLst/>
                        <a:latin typeface="Calibri" panose="020F0502020204030204" pitchFamily="34" charset="0"/>
                        <a:ea typeface="DengXian" panose="02010600030101010101" pitchFamily="2" charset="-122"/>
                        <a:cs typeface="Arial" panose="020B0604020202020204" pitchFamily="34" charset="0"/>
                      </a:endParaRPr>
                    </a:p>
                  </a:txBody>
                  <a:tcPr marL="8279" marR="8279" marT="0" marB="0"/>
                </a:tc>
                <a:tc>
                  <a:txBody>
                    <a:bodyPr/>
                    <a:lstStyle/>
                    <a:p>
                      <a:pPr marL="0" marR="0">
                        <a:spcBef>
                          <a:spcPts val="0"/>
                        </a:spcBef>
                        <a:spcAft>
                          <a:spcPts val="0"/>
                        </a:spcAft>
                      </a:pPr>
                      <a:r>
                        <a:rPr lang="en-US" sz="1350" dirty="0">
                          <a:effectLst/>
                        </a:rPr>
                        <a:t>Study withdrawal</a:t>
                      </a:r>
                      <a:endParaRPr lang="en-US" sz="1350" dirty="0">
                        <a:effectLst/>
                        <a:latin typeface="Calibri" panose="020F0502020204030204" pitchFamily="34" charset="0"/>
                        <a:ea typeface="DengXian" panose="02010600030101010101" pitchFamily="2" charset="-122"/>
                        <a:cs typeface="Arial" panose="020B0604020202020204" pitchFamily="34" charset="0"/>
                      </a:endParaRPr>
                    </a:p>
                  </a:txBody>
                  <a:tcPr marL="8279" marR="8279" marT="0" marB="0"/>
                </a:tc>
                <a:tc>
                  <a:txBody>
                    <a:bodyPr/>
                    <a:lstStyle/>
                    <a:p>
                      <a:pPr marL="0" marR="0">
                        <a:spcBef>
                          <a:spcPts val="0"/>
                        </a:spcBef>
                        <a:spcAft>
                          <a:spcPts val="0"/>
                        </a:spcAft>
                      </a:pPr>
                      <a:r>
                        <a:rPr lang="en-US" sz="1350">
                          <a:effectLst/>
                        </a:rPr>
                        <a:t>RR 0.29 (0.08, 0.94)</a:t>
                      </a:r>
                      <a:endParaRPr lang="en-US" sz="1350">
                        <a:effectLst/>
                        <a:latin typeface="Calibri" panose="020F0502020204030204" pitchFamily="34" charset="0"/>
                        <a:ea typeface="DengXian" panose="02010600030101010101" pitchFamily="2" charset="-122"/>
                        <a:cs typeface="Arial" panose="020B0604020202020204" pitchFamily="34" charset="0"/>
                      </a:endParaRPr>
                    </a:p>
                  </a:txBody>
                  <a:tcPr marL="8279" marR="8279" marT="0" marB="0"/>
                </a:tc>
                <a:extLst>
                  <a:ext uri="{0D108BD9-81ED-4DB2-BD59-A6C34878D82A}">
                    <a16:rowId xmlns:a16="http://schemas.microsoft.com/office/drawing/2014/main" val="2860547903"/>
                  </a:ext>
                </a:extLst>
              </a:tr>
              <a:tr h="48465">
                <a:tc>
                  <a:txBody>
                    <a:bodyPr/>
                    <a:lstStyle/>
                    <a:p>
                      <a:pPr marL="0" marR="0">
                        <a:spcBef>
                          <a:spcPts val="0"/>
                        </a:spcBef>
                        <a:spcAft>
                          <a:spcPts val="0"/>
                        </a:spcAft>
                      </a:pPr>
                      <a:r>
                        <a:rPr lang="en-US" sz="1350">
                          <a:effectLst/>
                        </a:rPr>
                        <a:t> </a:t>
                      </a:r>
                      <a:endParaRPr lang="en-US" sz="1350">
                        <a:effectLst/>
                        <a:latin typeface="Calibri" panose="020F0502020204030204" pitchFamily="34" charset="0"/>
                        <a:ea typeface="DengXian" panose="02010600030101010101" pitchFamily="2" charset="-122"/>
                        <a:cs typeface="Arial" panose="020B0604020202020204" pitchFamily="34" charset="0"/>
                      </a:endParaRPr>
                    </a:p>
                  </a:txBody>
                  <a:tcPr marL="8279" marR="8279" marT="0" marB="0"/>
                </a:tc>
                <a:tc>
                  <a:txBody>
                    <a:bodyPr/>
                    <a:lstStyle/>
                    <a:p>
                      <a:pPr marL="0" marR="0">
                        <a:spcBef>
                          <a:spcPts val="0"/>
                        </a:spcBef>
                        <a:spcAft>
                          <a:spcPts val="0"/>
                        </a:spcAft>
                      </a:pPr>
                      <a:r>
                        <a:rPr lang="en-US" sz="1350">
                          <a:effectLst/>
                        </a:rPr>
                        <a:t>Antidepressants</a:t>
                      </a:r>
                      <a:endParaRPr lang="en-US" sz="1350">
                        <a:effectLst/>
                        <a:latin typeface="Calibri" panose="020F0502020204030204" pitchFamily="34" charset="0"/>
                        <a:ea typeface="DengXian" panose="02010600030101010101" pitchFamily="2" charset="-122"/>
                        <a:cs typeface="Arial" panose="020B0604020202020204" pitchFamily="34" charset="0"/>
                      </a:endParaRPr>
                    </a:p>
                  </a:txBody>
                  <a:tcPr marL="8279" marR="8279" marT="0" marB="0"/>
                </a:tc>
                <a:tc>
                  <a:txBody>
                    <a:bodyPr/>
                    <a:lstStyle/>
                    <a:p>
                      <a:pPr marL="0" marR="0">
                        <a:spcBef>
                          <a:spcPts val="0"/>
                        </a:spcBef>
                        <a:spcAft>
                          <a:spcPts val="0"/>
                        </a:spcAft>
                      </a:pPr>
                      <a:r>
                        <a:rPr lang="en-US" sz="1350" dirty="0">
                          <a:effectLst/>
                        </a:rPr>
                        <a:t>Binge-eating frequency, per week</a:t>
                      </a:r>
                      <a:endParaRPr lang="en-US" sz="1350" dirty="0">
                        <a:effectLst/>
                        <a:latin typeface="Calibri" panose="020F0502020204030204" pitchFamily="34" charset="0"/>
                        <a:ea typeface="DengXian" panose="02010600030101010101" pitchFamily="2" charset="-122"/>
                        <a:cs typeface="Arial" panose="020B0604020202020204" pitchFamily="34" charset="0"/>
                      </a:endParaRPr>
                    </a:p>
                  </a:txBody>
                  <a:tcPr marL="8279" marR="8279" marT="0" marB="0"/>
                </a:tc>
                <a:tc>
                  <a:txBody>
                    <a:bodyPr/>
                    <a:lstStyle/>
                    <a:p>
                      <a:pPr marL="0" marR="0">
                        <a:spcBef>
                          <a:spcPts val="0"/>
                        </a:spcBef>
                        <a:spcAft>
                          <a:spcPts val="0"/>
                        </a:spcAft>
                      </a:pPr>
                      <a:r>
                        <a:rPr lang="en-US" sz="1350">
                          <a:effectLst/>
                        </a:rPr>
                        <a:t>RMD -4.24 (-8.13, -0.30)</a:t>
                      </a:r>
                      <a:endParaRPr lang="en-US" sz="1350">
                        <a:effectLst/>
                        <a:latin typeface="Calibri" panose="020F0502020204030204" pitchFamily="34" charset="0"/>
                        <a:ea typeface="DengXian" panose="02010600030101010101" pitchFamily="2" charset="-122"/>
                        <a:cs typeface="Arial" panose="020B0604020202020204" pitchFamily="34" charset="0"/>
                      </a:endParaRPr>
                    </a:p>
                  </a:txBody>
                  <a:tcPr marL="8279" marR="8279" marT="0" marB="0"/>
                </a:tc>
                <a:extLst>
                  <a:ext uri="{0D108BD9-81ED-4DB2-BD59-A6C34878D82A}">
                    <a16:rowId xmlns:a16="http://schemas.microsoft.com/office/drawing/2014/main" val="2468165851"/>
                  </a:ext>
                </a:extLst>
              </a:tr>
              <a:tr h="27879">
                <a:tc>
                  <a:txBody>
                    <a:bodyPr/>
                    <a:lstStyle/>
                    <a:p>
                      <a:pPr marL="0" marR="0">
                        <a:spcBef>
                          <a:spcPts val="0"/>
                        </a:spcBef>
                        <a:spcAft>
                          <a:spcPts val="0"/>
                        </a:spcAft>
                      </a:pPr>
                      <a:r>
                        <a:rPr lang="en-US" sz="1350">
                          <a:effectLst/>
                        </a:rPr>
                        <a:t> </a:t>
                      </a:r>
                      <a:endParaRPr lang="en-US" sz="1350">
                        <a:effectLst/>
                        <a:latin typeface="Calibri" panose="020F0502020204030204" pitchFamily="34" charset="0"/>
                        <a:ea typeface="DengXian" panose="02010600030101010101" pitchFamily="2" charset="-122"/>
                        <a:cs typeface="Arial" panose="020B0604020202020204" pitchFamily="34" charset="0"/>
                      </a:endParaRPr>
                    </a:p>
                  </a:txBody>
                  <a:tcPr marL="8279" marR="8279" marT="0" marB="0"/>
                </a:tc>
                <a:tc>
                  <a:txBody>
                    <a:bodyPr/>
                    <a:lstStyle/>
                    <a:p>
                      <a:pPr marL="0" marR="0">
                        <a:spcBef>
                          <a:spcPts val="0"/>
                        </a:spcBef>
                        <a:spcAft>
                          <a:spcPts val="0"/>
                        </a:spcAft>
                      </a:pPr>
                      <a:r>
                        <a:rPr lang="en-US" sz="1350">
                          <a:effectLst/>
                        </a:rPr>
                        <a:t> </a:t>
                      </a:r>
                      <a:endParaRPr lang="en-US" sz="1350">
                        <a:effectLst/>
                        <a:latin typeface="Calibri" panose="020F0502020204030204" pitchFamily="34" charset="0"/>
                        <a:ea typeface="DengXian" panose="02010600030101010101" pitchFamily="2" charset="-122"/>
                        <a:cs typeface="Arial" panose="020B0604020202020204" pitchFamily="34" charset="0"/>
                      </a:endParaRPr>
                    </a:p>
                  </a:txBody>
                  <a:tcPr marL="8279" marR="8279" marT="0" marB="0"/>
                </a:tc>
                <a:tc>
                  <a:txBody>
                    <a:bodyPr/>
                    <a:lstStyle/>
                    <a:p>
                      <a:pPr marL="0" marR="0">
                        <a:spcBef>
                          <a:spcPts val="0"/>
                        </a:spcBef>
                        <a:spcAft>
                          <a:spcPts val="0"/>
                        </a:spcAft>
                      </a:pPr>
                      <a:r>
                        <a:rPr lang="en-US" sz="1350" dirty="0">
                          <a:effectLst/>
                        </a:rPr>
                        <a:t>Study withdrawal</a:t>
                      </a:r>
                      <a:endParaRPr lang="en-US" sz="1350" dirty="0">
                        <a:effectLst/>
                        <a:latin typeface="Calibri" panose="020F0502020204030204" pitchFamily="34" charset="0"/>
                        <a:ea typeface="DengXian" panose="02010600030101010101" pitchFamily="2" charset="-122"/>
                        <a:cs typeface="Arial" panose="020B0604020202020204" pitchFamily="34" charset="0"/>
                      </a:endParaRPr>
                    </a:p>
                  </a:txBody>
                  <a:tcPr marL="8279" marR="8279" marT="0" marB="0"/>
                </a:tc>
                <a:tc>
                  <a:txBody>
                    <a:bodyPr/>
                    <a:lstStyle/>
                    <a:p>
                      <a:pPr marL="0" marR="0">
                        <a:spcBef>
                          <a:spcPts val="0"/>
                        </a:spcBef>
                        <a:spcAft>
                          <a:spcPts val="0"/>
                        </a:spcAft>
                      </a:pPr>
                      <a:r>
                        <a:rPr lang="en-US" sz="1350">
                          <a:effectLst/>
                        </a:rPr>
                        <a:t>RR 0.25 (0.07, 0.73)</a:t>
                      </a:r>
                      <a:endParaRPr lang="en-US" sz="1350">
                        <a:effectLst/>
                        <a:latin typeface="Calibri" panose="020F0502020204030204" pitchFamily="34" charset="0"/>
                        <a:ea typeface="DengXian" panose="02010600030101010101" pitchFamily="2" charset="-122"/>
                        <a:cs typeface="Arial" panose="020B0604020202020204" pitchFamily="34" charset="0"/>
                      </a:endParaRPr>
                    </a:p>
                  </a:txBody>
                  <a:tcPr marL="8279" marR="8279" marT="0" marB="0"/>
                </a:tc>
                <a:extLst>
                  <a:ext uri="{0D108BD9-81ED-4DB2-BD59-A6C34878D82A}">
                    <a16:rowId xmlns:a16="http://schemas.microsoft.com/office/drawing/2014/main" val="1873694132"/>
                  </a:ext>
                </a:extLst>
              </a:tr>
              <a:tr h="48465">
                <a:tc>
                  <a:txBody>
                    <a:bodyPr/>
                    <a:lstStyle/>
                    <a:p>
                      <a:pPr marL="0" marR="0">
                        <a:spcBef>
                          <a:spcPts val="0"/>
                        </a:spcBef>
                        <a:spcAft>
                          <a:spcPts val="0"/>
                        </a:spcAft>
                      </a:pPr>
                      <a:r>
                        <a:rPr lang="en-US" sz="1350">
                          <a:effectLst/>
                        </a:rPr>
                        <a:t>CBT+Antidepressant</a:t>
                      </a:r>
                      <a:endParaRPr lang="en-US" sz="1350">
                        <a:effectLst/>
                        <a:latin typeface="Calibri" panose="020F0502020204030204" pitchFamily="34" charset="0"/>
                        <a:ea typeface="DengXian" panose="02010600030101010101" pitchFamily="2" charset="-122"/>
                        <a:cs typeface="Arial" panose="020B0604020202020204" pitchFamily="34" charset="0"/>
                      </a:endParaRPr>
                    </a:p>
                  </a:txBody>
                  <a:tcPr marL="8279" marR="8279" marT="0" marB="0"/>
                </a:tc>
                <a:tc>
                  <a:txBody>
                    <a:bodyPr/>
                    <a:lstStyle/>
                    <a:p>
                      <a:pPr marL="0" marR="0">
                        <a:spcBef>
                          <a:spcPts val="0"/>
                        </a:spcBef>
                        <a:spcAft>
                          <a:spcPts val="0"/>
                        </a:spcAft>
                      </a:pPr>
                      <a:r>
                        <a:rPr lang="en-US" sz="1350">
                          <a:effectLst/>
                        </a:rPr>
                        <a:t>No Treatment</a:t>
                      </a:r>
                      <a:endParaRPr lang="en-US" sz="1350">
                        <a:effectLst/>
                        <a:latin typeface="Calibri" panose="020F0502020204030204" pitchFamily="34" charset="0"/>
                        <a:ea typeface="DengXian" panose="02010600030101010101" pitchFamily="2" charset="-122"/>
                        <a:cs typeface="Arial" panose="020B0604020202020204" pitchFamily="34" charset="0"/>
                      </a:endParaRPr>
                    </a:p>
                  </a:txBody>
                  <a:tcPr marL="8279" marR="8279" marT="0" marB="0"/>
                </a:tc>
                <a:tc>
                  <a:txBody>
                    <a:bodyPr/>
                    <a:lstStyle/>
                    <a:p>
                      <a:pPr marL="0" marR="0">
                        <a:spcBef>
                          <a:spcPts val="0"/>
                        </a:spcBef>
                        <a:spcAft>
                          <a:spcPts val="0"/>
                        </a:spcAft>
                      </a:pPr>
                      <a:r>
                        <a:rPr lang="en-US" sz="1350" dirty="0">
                          <a:effectLst/>
                        </a:rPr>
                        <a:t>Depression scales</a:t>
                      </a:r>
                      <a:endParaRPr lang="en-US" sz="1350" dirty="0">
                        <a:effectLst/>
                        <a:latin typeface="Calibri" panose="020F0502020204030204" pitchFamily="34" charset="0"/>
                        <a:ea typeface="DengXian" panose="02010600030101010101" pitchFamily="2" charset="-122"/>
                        <a:cs typeface="Arial" panose="020B0604020202020204" pitchFamily="34" charset="0"/>
                      </a:endParaRPr>
                    </a:p>
                  </a:txBody>
                  <a:tcPr marL="8279" marR="8279" marT="0" marB="0"/>
                </a:tc>
                <a:tc>
                  <a:txBody>
                    <a:bodyPr/>
                    <a:lstStyle/>
                    <a:p>
                      <a:pPr marL="0" marR="0">
                        <a:spcBef>
                          <a:spcPts val="0"/>
                        </a:spcBef>
                        <a:spcAft>
                          <a:spcPts val="0"/>
                        </a:spcAft>
                      </a:pPr>
                      <a:r>
                        <a:rPr lang="en-US" sz="1350">
                          <a:effectLst/>
                        </a:rPr>
                        <a:t>RMD -11.74 (-21.90, -1.84)</a:t>
                      </a:r>
                      <a:endParaRPr lang="en-US" sz="1350">
                        <a:effectLst/>
                        <a:latin typeface="Calibri" panose="020F0502020204030204" pitchFamily="34" charset="0"/>
                        <a:ea typeface="DengXian" panose="02010600030101010101" pitchFamily="2" charset="-122"/>
                        <a:cs typeface="Arial" panose="020B0604020202020204" pitchFamily="34" charset="0"/>
                      </a:endParaRPr>
                    </a:p>
                  </a:txBody>
                  <a:tcPr marL="8279" marR="8279" marT="0" marB="0"/>
                </a:tc>
                <a:extLst>
                  <a:ext uri="{0D108BD9-81ED-4DB2-BD59-A6C34878D82A}">
                    <a16:rowId xmlns:a16="http://schemas.microsoft.com/office/drawing/2014/main" val="3184475190"/>
                  </a:ext>
                </a:extLst>
              </a:tr>
              <a:tr h="48465">
                <a:tc>
                  <a:txBody>
                    <a:bodyPr/>
                    <a:lstStyle/>
                    <a:p>
                      <a:pPr marL="0" marR="0">
                        <a:spcBef>
                          <a:spcPts val="0"/>
                        </a:spcBef>
                        <a:spcAft>
                          <a:spcPts val="0"/>
                        </a:spcAft>
                      </a:pPr>
                      <a:r>
                        <a:rPr lang="en-US" sz="1350">
                          <a:effectLst/>
                        </a:rPr>
                        <a:t> </a:t>
                      </a:r>
                      <a:endParaRPr lang="en-US" sz="1350">
                        <a:effectLst/>
                        <a:latin typeface="Calibri" panose="020F0502020204030204" pitchFamily="34" charset="0"/>
                        <a:ea typeface="DengXian" panose="02010600030101010101" pitchFamily="2" charset="-122"/>
                        <a:cs typeface="Arial" panose="020B0604020202020204" pitchFamily="34" charset="0"/>
                      </a:endParaRPr>
                    </a:p>
                  </a:txBody>
                  <a:tcPr marL="8279" marR="8279" marT="0" marB="0"/>
                </a:tc>
                <a:tc>
                  <a:txBody>
                    <a:bodyPr/>
                    <a:lstStyle/>
                    <a:p>
                      <a:pPr marL="0" marR="0">
                        <a:spcBef>
                          <a:spcPts val="0"/>
                        </a:spcBef>
                        <a:spcAft>
                          <a:spcPts val="0"/>
                        </a:spcAft>
                      </a:pPr>
                      <a:r>
                        <a:rPr lang="en-US" sz="1350">
                          <a:effectLst/>
                        </a:rPr>
                        <a:t>Placebo</a:t>
                      </a:r>
                      <a:endParaRPr lang="en-US" sz="1350">
                        <a:effectLst/>
                        <a:latin typeface="Calibri" panose="020F0502020204030204" pitchFamily="34" charset="0"/>
                        <a:ea typeface="DengXian" panose="02010600030101010101" pitchFamily="2" charset="-122"/>
                        <a:cs typeface="Arial" panose="020B0604020202020204" pitchFamily="34" charset="0"/>
                      </a:endParaRPr>
                    </a:p>
                  </a:txBody>
                  <a:tcPr marL="8279" marR="8279" marT="0" marB="0"/>
                </a:tc>
                <a:tc>
                  <a:txBody>
                    <a:bodyPr/>
                    <a:lstStyle/>
                    <a:p>
                      <a:pPr marL="0" marR="0">
                        <a:spcBef>
                          <a:spcPts val="0"/>
                        </a:spcBef>
                        <a:spcAft>
                          <a:spcPts val="0"/>
                        </a:spcAft>
                      </a:pPr>
                      <a:r>
                        <a:rPr lang="en-US" sz="1350" dirty="0">
                          <a:effectLst/>
                        </a:rPr>
                        <a:t>Binge-eating abstinence</a:t>
                      </a:r>
                      <a:endParaRPr lang="en-US" sz="1350" dirty="0">
                        <a:effectLst/>
                        <a:latin typeface="Calibri" panose="020F0502020204030204" pitchFamily="34" charset="0"/>
                        <a:ea typeface="DengXian" panose="02010600030101010101" pitchFamily="2" charset="-122"/>
                        <a:cs typeface="Arial" panose="020B0604020202020204" pitchFamily="34" charset="0"/>
                      </a:endParaRPr>
                    </a:p>
                  </a:txBody>
                  <a:tcPr marL="8279" marR="8279" marT="0" marB="0"/>
                </a:tc>
                <a:tc>
                  <a:txBody>
                    <a:bodyPr/>
                    <a:lstStyle/>
                    <a:p>
                      <a:pPr marL="0" marR="0">
                        <a:spcBef>
                          <a:spcPts val="0"/>
                        </a:spcBef>
                        <a:spcAft>
                          <a:spcPts val="0"/>
                        </a:spcAft>
                      </a:pPr>
                      <a:r>
                        <a:rPr lang="en-US" sz="1350">
                          <a:effectLst/>
                        </a:rPr>
                        <a:t>RR 2.70 (1.01, 7.09)</a:t>
                      </a:r>
                      <a:endParaRPr lang="en-US" sz="1350">
                        <a:effectLst/>
                        <a:latin typeface="Calibri" panose="020F0502020204030204" pitchFamily="34" charset="0"/>
                        <a:ea typeface="DengXian" panose="02010600030101010101" pitchFamily="2" charset="-122"/>
                        <a:cs typeface="Arial" panose="020B0604020202020204" pitchFamily="34" charset="0"/>
                      </a:endParaRPr>
                    </a:p>
                  </a:txBody>
                  <a:tcPr marL="8279" marR="8279" marT="0" marB="0"/>
                </a:tc>
                <a:extLst>
                  <a:ext uri="{0D108BD9-81ED-4DB2-BD59-A6C34878D82A}">
                    <a16:rowId xmlns:a16="http://schemas.microsoft.com/office/drawing/2014/main" val="2551622222"/>
                  </a:ext>
                </a:extLst>
              </a:tr>
              <a:tr h="27879">
                <a:tc>
                  <a:txBody>
                    <a:bodyPr/>
                    <a:lstStyle/>
                    <a:p>
                      <a:pPr marL="0" marR="0">
                        <a:spcBef>
                          <a:spcPts val="0"/>
                        </a:spcBef>
                        <a:spcAft>
                          <a:spcPts val="0"/>
                        </a:spcAft>
                      </a:pPr>
                      <a:r>
                        <a:rPr lang="en-US" sz="1350">
                          <a:effectLst/>
                        </a:rPr>
                        <a:t> </a:t>
                      </a:r>
                      <a:endParaRPr lang="en-US" sz="1350">
                        <a:effectLst/>
                        <a:latin typeface="Calibri" panose="020F0502020204030204" pitchFamily="34" charset="0"/>
                        <a:ea typeface="DengXian" panose="02010600030101010101" pitchFamily="2" charset="-122"/>
                        <a:cs typeface="Arial" panose="020B0604020202020204" pitchFamily="34" charset="0"/>
                      </a:endParaRPr>
                    </a:p>
                  </a:txBody>
                  <a:tcPr marL="8279" marR="8279" marT="0" marB="0"/>
                </a:tc>
                <a:tc>
                  <a:txBody>
                    <a:bodyPr/>
                    <a:lstStyle/>
                    <a:p>
                      <a:pPr marL="0" marR="0">
                        <a:spcBef>
                          <a:spcPts val="0"/>
                        </a:spcBef>
                        <a:spcAft>
                          <a:spcPts val="0"/>
                        </a:spcAft>
                      </a:pPr>
                      <a:r>
                        <a:rPr lang="en-US" sz="1350">
                          <a:effectLst/>
                        </a:rPr>
                        <a:t> </a:t>
                      </a:r>
                      <a:endParaRPr lang="en-US" sz="1350">
                        <a:effectLst/>
                        <a:latin typeface="Calibri" panose="020F0502020204030204" pitchFamily="34" charset="0"/>
                        <a:ea typeface="DengXian" panose="02010600030101010101" pitchFamily="2" charset="-122"/>
                        <a:cs typeface="Arial" panose="020B0604020202020204" pitchFamily="34" charset="0"/>
                      </a:endParaRPr>
                    </a:p>
                  </a:txBody>
                  <a:tcPr marL="8279" marR="8279" marT="0" marB="0"/>
                </a:tc>
                <a:tc>
                  <a:txBody>
                    <a:bodyPr/>
                    <a:lstStyle/>
                    <a:p>
                      <a:pPr marL="0" marR="0">
                        <a:spcBef>
                          <a:spcPts val="0"/>
                        </a:spcBef>
                        <a:spcAft>
                          <a:spcPts val="0"/>
                        </a:spcAft>
                      </a:pPr>
                      <a:r>
                        <a:rPr lang="en-US" sz="1350" dirty="0">
                          <a:effectLst/>
                        </a:rPr>
                        <a:t>Depression scales</a:t>
                      </a:r>
                      <a:endParaRPr lang="en-US" sz="1350" dirty="0">
                        <a:effectLst/>
                        <a:latin typeface="Calibri" panose="020F0502020204030204" pitchFamily="34" charset="0"/>
                        <a:ea typeface="DengXian" panose="02010600030101010101" pitchFamily="2" charset="-122"/>
                        <a:cs typeface="Arial" panose="020B0604020202020204" pitchFamily="34" charset="0"/>
                      </a:endParaRPr>
                    </a:p>
                  </a:txBody>
                  <a:tcPr marL="8279" marR="8279" marT="0" marB="0"/>
                </a:tc>
                <a:tc>
                  <a:txBody>
                    <a:bodyPr/>
                    <a:lstStyle/>
                    <a:p>
                      <a:pPr marL="0" marR="0">
                        <a:spcBef>
                          <a:spcPts val="0"/>
                        </a:spcBef>
                        <a:spcAft>
                          <a:spcPts val="0"/>
                        </a:spcAft>
                      </a:pPr>
                      <a:r>
                        <a:rPr lang="en-US" sz="1350">
                          <a:effectLst/>
                        </a:rPr>
                        <a:t>RMD -5.52 (-10.58, -0.46)</a:t>
                      </a:r>
                      <a:endParaRPr lang="en-US" sz="1350">
                        <a:effectLst/>
                        <a:latin typeface="Calibri" panose="020F0502020204030204" pitchFamily="34" charset="0"/>
                        <a:ea typeface="DengXian" panose="02010600030101010101" pitchFamily="2" charset="-122"/>
                        <a:cs typeface="Arial" panose="020B0604020202020204" pitchFamily="34" charset="0"/>
                      </a:endParaRPr>
                    </a:p>
                  </a:txBody>
                  <a:tcPr marL="8279" marR="8279" marT="0" marB="0"/>
                </a:tc>
                <a:extLst>
                  <a:ext uri="{0D108BD9-81ED-4DB2-BD59-A6C34878D82A}">
                    <a16:rowId xmlns:a16="http://schemas.microsoft.com/office/drawing/2014/main" val="1185913451"/>
                  </a:ext>
                </a:extLst>
              </a:tr>
              <a:tr h="48465">
                <a:tc>
                  <a:txBody>
                    <a:bodyPr/>
                    <a:lstStyle/>
                    <a:p>
                      <a:pPr marL="0" marR="0">
                        <a:spcBef>
                          <a:spcPts val="0"/>
                        </a:spcBef>
                        <a:spcAft>
                          <a:spcPts val="0"/>
                        </a:spcAft>
                      </a:pPr>
                      <a:r>
                        <a:rPr lang="en-US" sz="1350">
                          <a:effectLst/>
                        </a:rPr>
                        <a:t> </a:t>
                      </a:r>
                      <a:endParaRPr lang="en-US" sz="1350">
                        <a:effectLst/>
                        <a:latin typeface="Calibri" panose="020F0502020204030204" pitchFamily="34" charset="0"/>
                        <a:ea typeface="DengXian" panose="02010600030101010101" pitchFamily="2" charset="-122"/>
                        <a:cs typeface="Arial" panose="020B0604020202020204" pitchFamily="34" charset="0"/>
                      </a:endParaRPr>
                    </a:p>
                  </a:txBody>
                  <a:tcPr marL="8279" marR="8279" marT="0" marB="0"/>
                </a:tc>
                <a:tc>
                  <a:txBody>
                    <a:bodyPr/>
                    <a:lstStyle/>
                    <a:p>
                      <a:pPr marL="0" marR="0">
                        <a:spcBef>
                          <a:spcPts val="0"/>
                        </a:spcBef>
                        <a:spcAft>
                          <a:spcPts val="0"/>
                        </a:spcAft>
                      </a:pPr>
                      <a:r>
                        <a:rPr lang="en-US" sz="1350">
                          <a:effectLst/>
                        </a:rPr>
                        <a:t> </a:t>
                      </a:r>
                      <a:endParaRPr lang="en-US" sz="1350">
                        <a:effectLst/>
                        <a:latin typeface="Calibri" panose="020F0502020204030204" pitchFamily="34" charset="0"/>
                        <a:ea typeface="DengXian" panose="02010600030101010101" pitchFamily="2" charset="-122"/>
                        <a:cs typeface="Arial" panose="020B0604020202020204" pitchFamily="34" charset="0"/>
                      </a:endParaRPr>
                    </a:p>
                  </a:txBody>
                  <a:tcPr marL="8279" marR="8279" marT="0" marB="0"/>
                </a:tc>
                <a:tc>
                  <a:txBody>
                    <a:bodyPr/>
                    <a:lstStyle/>
                    <a:p>
                      <a:pPr marL="0" marR="0">
                        <a:spcBef>
                          <a:spcPts val="0"/>
                        </a:spcBef>
                        <a:spcAft>
                          <a:spcPts val="0"/>
                        </a:spcAft>
                      </a:pPr>
                      <a:r>
                        <a:rPr lang="en-US" sz="1350" dirty="0">
                          <a:effectLst/>
                        </a:rPr>
                        <a:t>Binge-eating frequency, all units</a:t>
                      </a:r>
                      <a:endParaRPr lang="en-US" sz="1350" dirty="0">
                        <a:effectLst/>
                        <a:latin typeface="Calibri" panose="020F0502020204030204" pitchFamily="34" charset="0"/>
                        <a:ea typeface="DengXian" panose="02010600030101010101" pitchFamily="2" charset="-122"/>
                        <a:cs typeface="Arial" panose="020B0604020202020204" pitchFamily="34" charset="0"/>
                      </a:endParaRPr>
                    </a:p>
                  </a:txBody>
                  <a:tcPr marL="8279" marR="8279" marT="0" marB="0"/>
                </a:tc>
                <a:tc>
                  <a:txBody>
                    <a:bodyPr/>
                    <a:lstStyle/>
                    <a:p>
                      <a:pPr marL="0" marR="0">
                        <a:spcBef>
                          <a:spcPts val="0"/>
                        </a:spcBef>
                        <a:spcAft>
                          <a:spcPts val="0"/>
                        </a:spcAft>
                      </a:pPr>
                      <a:r>
                        <a:rPr lang="en-US" sz="1350">
                          <a:effectLst/>
                        </a:rPr>
                        <a:t>RMD -9.88 (-18.68, -1.75)</a:t>
                      </a:r>
                      <a:endParaRPr lang="en-US" sz="1350">
                        <a:effectLst/>
                        <a:latin typeface="Calibri" panose="020F0502020204030204" pitchFamily="34" charset="0"/>
                        <a:ea typeface="DengXian" panose="02010600030101010101" pitchFamily="2" charset="-122"/>
                        <a:cs typeface="Arial" panose="020B0604020202020204" pitchFamily="34" charset="0"/>
                      </a:endParaRPr>
                    </a:p>
                  </a:txBody>
                  <a:tcPr marL="8279" marR="8279" marT="0" marB="0"/>
                </a:tc>
                <a:extLst>
                  <a:ext uri="{0D108BD9-81ED-4DB2-BD59-A6C34878D82A}">
                    <a16:rowId xmlns:a16="http://schemas.microsoft.com/office/drawing/2014/main" val="2946614348"/>
                  </a:ext>
                </a:extLst>
              </a:tr>
              <a:tr h="48465">
                <a:tc>
                  <a:txBody>
                    <a:bodyPr/>
                    <a:lstStyle/>
                    <a:p>
                      <a:pPr marL="0" marR="0">
                        <a:spcBef>
                          <a:spcPts val="0"/>
                        </a:spcBef>
                        <a:spcAft>
                          <a:spcPts val="0"/>
                        </a:spcAft>
                      </a:pPr>
                      <a:r>
                        <a:rPr lang="en-US" sz="1350">
                          <a:effectLst/>
                        </a:rPr>
                        <a:t> </a:t>
                      </a:r>
                      <a:endParaRPr lang="en-US" sz="1350">
                        <a:effectLst/>
                        <a:latin typeface="Calibri" panose="020F0502020204030204" pitchFamily="34" charset="0"/>
                        <a:ea typeface="DengXian" panose="02010600030101010101" pitchFamily="2" charset="-122"/>
                        <a:cs typeface="Arial" panose="020B0604020202020204" pitchFamily="34" charset="0"/>
                      </a:endParaRPr>
                    </a:p>
                  </a:txBody>
                  <a:tcPr marL="8279" marR="8279" marT="0" marB="0"/>
                </a:tc>
                <a:tc>
                  <a:txBody>
                    <a:bodyPr/>
                    <a:lstStyle/>
                    <a:p>
                      <a:pPr marL="0" marR="0">
                        <a:spcBef>
                          <a:spcPts val="0"/>
                        </a:spcBef>
                        <a:spcAft>
                          <a:spcPts val="0"/>
                        </a:spcAft>
                      </a:pPr>
                      <a:r>
                        <a:rPr lang="en-US" sz="1350">
                          <a:effectLst/>
                        </a:rPr>
                        <a:t> </a:t>
                      </a:r>
                      <a:endParaRPr lang="en-US" sz="1350">
                        <a:effectLst/>
                        <a:latin typeface="Calibri" panose="020F0502020204030204" pitchFamily="34" charset="0"/>
                        <a:ea typeface="DengXian" panose="02010600030101010101" pitchFamily="2" charset="-122"/>
                        <a:cs typeface="Arial" panose="020B0604020202020204" pitchFamily="34" charset="0"/>
                      </a:endParaRPr>
                    </a:p>
                  </a:txBody>
                  <a:tcPr marL="8279" marR="8279" marT="0" marB="0"/>
                </a:tc>
                <a:tc>
                  <a:txBody>
                    <a:bodyPr/>
                    <a:lstStyle/>
                    <a:p>
                      <a:pPr marL="0" marR="0">
                        <a:spcBef>
                          <a:spcPts val="0"/>
                        </a:spcBef>
                        <a:spcAft>
                          <a:spcPts val="0"/>
                        </a:spcAft>
                      </a:pPr>
                      <a:r>
                        <a:rPr lang="en-US" sz="1350" dirty="0">
                          <a:effectLst/>
                        </a:rPr>
                        <a:t>Binge-eating frequency, per week</a:t>
                      </a:r>
                      <a:endParaRPr lang="en-US" sz="1350" dirty="0">
                        <a:effectLst/>
                        <a:latin typeface="Calibri" panose="020F0502020204030204" pitchFamily="34" charset="0"/>
                        <a:ea typeface="DengXian" panose="02010600030101010101" pitchFamily="2" charset="-122"/>
                        <a:cs typeface="Arial" panose="020B0604020202020204" pitchFamily="34" charset="0"/>
                      </a:endParaRPr>
                    </a:p>
                  </a:txBody>
                  <a:tcPr marL="8279" marR="8279" marT="0" marB="0"/>
                </a:tc>
                <a:tc>
                  <a:txBody>
                    <a:bodyPr/>
                    <a:lstStyle/>
                    <a:p>
                      <a:pPr marL="0" marR="0">
                        <a:spcBef>
                          <a:spcPts val="0"/>
                        </a:spcBef>
                        <a:spcAft>
                          <a:spcPts val="0"/>
                        </a:spcAft>
                      </a:pPr>
                      <a:r>
                        <a:rPr lang="en-US" sz="1350">
                          <a:effectLst/>
                        </a:rPr>
                        <a:t>RMD -8.37 (-14.04, -2.82)</a:t>
                      </a:r>
                      <a:endParaRPr lang="en-US" sz="1350">
                        <a:effectLst/>
                        <a:latin typeface="Calibri" panose="020F0502020204030204" pitchFamily="34" charset="0"/>
                        <a:ea typeface="DengXian" panose="02010600030101010101" pitchFamily="2" charset="-122"/>
                        <a:cs typeface="Arial" panose="020B0604020202020204" pitchFamily="34" charset="0"/>
                      </a:endParaRPr>
                    </a:p>
                  </a:txBody>
                  <a:tcPr marL="8279" marR="8279" marT="0" marB="0"/>
                </a:tc>
                <a:extLst>
                  <a:ext uri="{0D108BD9-81ED-4DB2-BD59-A6C34878D82A}">
                    <a16:rowId xmlns:a16="http://schemas.microsoft.com/office/drawing/2014/main" val="3730335990"/>
                  </a:ext>
                </a:extLst>
              </a:tr>
              <a:tr h="27879">
                <a:tc>
                  <a:txBody>
                    <a:bodyPr/>
                    <a:lstStyle/>
                    <a:p>
                      <a:pPr marL="0" marR="0">
                        <a:spcBef>
                          <a:spcPts val="0"/>
                        </a:spcBef>
                        <a:spcAft>
                          <a:spcPts val="0"/>
                        </a:spcAft>
                      </a:pPr>
                      <a:r>
                        <a:rPr lang="en-US" sz="1350">
                          <a:effectLst/>
                        </a:rPr>
                        <a:t>CBT Group</a:t>
                      </a:r>
                      <a:endParaRPr lang="en-US" sz="1350">
                        <a:effectLst/>
                        <a:latin typeface="Calibri" panose="020F0502020204030204" pitchFamily="34" charset="0"/>
                        <a:ea typeface="DengXian" panose="02010600030101010101" pitchFamily="2" charset="-122"/>
                        <a:cs typeface="Arial" panose="020B0604020202020204" pitchFamily="34" charset="0"/>
                      </a:endParaRPr>
                    </a:p>
                  </a:txBody>
                  <a:tcPr marL="8279" marR="8279" marT="0" marB="0"/>
                </a:tc>
                <a:tc>
                  <a:txBody>
                    <a:bodyPr/>
                    <a:lstStyle/>
                    <a:p>
                      <a:pPr marL="0" marR="0">
                        <a:spcBef>
                          <a:spcPts val="0"/>
                        </a:spcBef>
                        <a:spcAft>
                          <a:spcPts val="0"/>
                        </a:spcAft>
                      </a:pPr>
                      <a:r>
                        <a:rPr lang="en-US" sz="1350">
                          <a:effectLst/>
                        </a:rPr>
                        <a:t>No Treatment</a:t>
                      </a:r>
                      <a:endParaRPr lang="en-US" sz="1350">
                        <a:effectLst/>
                        <a:latin typeface="Calibri" panose="020F0502020204030204" pitchFamily="34" charset="0"/>
                        <a:ea typeface="DengXian" panose="02010600030101010101" pitchFamily="2" charset="-122"/>
                        <a:cs typeface="Arial" panose="020B0604020202020204" pitchFamily="34" charset="0"/>
                      </a:endParaRPr>
                    </a:p>
                  </a:txBody>
                  <a:tcPr marL="8279" marR="8279" marT="0" marB="0"/>
                </a:tc>
                <a:tc>
                  <a:txBody>
                    <a:bodyPr/>
                    <a:lstStyle/>
                    <a:p>
                      <a:pPr marL="0" marR="0">
                        <a:spcBef>
                          <a:spcPts val="0"/>
                        </a:spcBef>
                        <a:spcAft>
                          <a:spcPts val="0"/>
                        </a:spcAft>
                      </a:pPr>
                      <a:r>
                        <a:rPr lang="en-US" sz="1350" dirty="0">
                          <a:effectLst/>
                        </a:rPr>
                        <a:t>Eating disorder scale</a:t>
                      </a:r>
                      <a:endParaRPr lang="en-US" sz="1350" dirty="0">
                        <a:effectLst/>
                        <a:latin typeface="Calibri" panose="020F0502020204030204" pitchFamily="34" charset="0"/>
                        <a:ea typeface="DengXian" panose="02010600030101010101" pitchFamily="2" charset="-122"/>
                        <a:cs typeface="Arial" panose="020B0604020202020204" pitchFamily="34" charset="0"/>
                      </a:endParaRPr>
                    </a:p>
                  </a:txBody>
                  <a:tcPr marL="8279" marR="8279" marT="0" marB="0"/>
                </a:tc>
                <a:tc>
                  <a:txBody>
                    <a:bodyPr/>
                    <a:lstStyle/>
                    <a:p>
                      <a:pPr marL="0" marR="0">
                        <a:spcBef>
                          <a:spcPts val="0"/>
                        </a:spcBef>
                        <a:spcAft>
                          <a:spcPts val="0"/>
                        </a:spcAft>
                      </a:pPr>
                      <a:r>
                        <a:rPr lang="en-US" sz="1350">
                          <a:effectLst/>
                        </a:rPr>
                        <a:t>RR -17.47 (-33.02, -2.14)</a:t>
                      </a:r>
                      <a:endParaRPr lang="en-US" sz="1350">
                        <a:effectLst/>
                        <a:latin typeface="Calibri" panose="020F0502020204030204" pitchFamily="34" charset="0"/>
                        <a:ea typeface="DengXian" panose="02010600030101010101" pitchFamily="2" charset="-122"/>
                        <a:cs typeface="Arial" panose="020B0604020202020204" pitchFamily="34" charset="0"/>
                      </a:endParaRPr>
                    </a:p>
                  </a:txBody>
                  <a:tcPr marL="8279" marR="8279" marT="0" marB="0"/>
                </a:tc>
                <a:extLst>
                  <a:ext uri="{0D108BD9-81ED-4DB2-BD59-A6C34878D82A}">
                    <a16:rowId xmlns:a16="http://schemas.microsoft.com/office/drawing/2014/main" val="283853783"/>
                  </a:ext>
                </a:extLst>
              </a:tr>
              <a:tr h="48465">
                <a:tc>
                  <a:txBody>
                    <a:bodyPr/>
                    <a:lstStyle/>
                    <a:p>
                      <a:pPr marL="0" marR="0">
                        <a:spcBef>
                          <a:spcPts val="0"/>
                        </a:spcBef>
                        <a:spcAft>
                          <a:spcPts val="0"/>
                        </a:spcAft>
                      </a:pPr>
                      <a:r>
                        <a:rPr lang="en-US" sz="1350">
                          <a:effectLst/>
                        </a:rPr>
                        <a:t> </a:t>
                      </a:r>
                      <a:endParaRPr lang="en-US" sz="1350">
                        <a:effectLst/>
                        <a:latin typeface="Calibri" panose="020F0502020204030204" pitchFamily="34" charset="0"/>
                        <a:ea typeface="DengXian" panose="02010600030101010101" pitchFamily="2" charset="-122"/>
                        <a:cs typeface="Arial" panose="020B0604020202020204" pitchFamily="34" charset="0"/>
                      </a:endParaRPr>
                    </a:p>
                  </a:txBody>
                  <a:tcPr marL="8279" marR="8279" marT="0" marB="0"/>
                </a:tc>
                <a:tc>
                  <a:txBody>
                    <a:bodyPr/>
                    <a:lstStyle/>
                    <a:p>
                      <a:pPr marL="0" marR="0">
                        <a:spcBef>
                          <a:spcPts val="0"/>
                        </a:spcBef>
                        <a:spcAft>
                          <a:spcPts val="0"/>
                        </a:spcAft>
                      </a:pPr>
                      <a:r>
                        <a:rPr lang="en-US" sz="1350">
                          <a:effectLst/>
                        </a:rPr>
                        <a:t> </a:t>
                      </a:r>
                      <a:endParaRPr lang="en-US" sz="1350">
                        <a:effectLst/>
                        <a:latin typeface="Calibri" panose="020F0502020204030204" pitchFamily="34" charset="0"/>
                        <a:ea typeface="DengXian" panose="02010600030101010101" pitchFamily="2" charset="-122"/>
                        <a:cs typeface="Arial" panose="020B0604020202020204" pitchFamily="34" charset="0"/>
                      </a:endParaRPr>
                    </a:p>
                  </a:txBody>
                  <a:tcPr marL="8279" marR="8279" marT="0" marB="0"/>
                </a:tc>
                <a:tc>
                  <a:txBody>
                    <a:bodyPr/>
                    <a:lstStyle/>
                    <a:p>
                      <a:pPr marL="0" marR="0">
                        <a:spcBef>
                          <a:spcPts val="0"/>
                        </a:spcBef>
                        <a:spcAft>
                          <a:spcPts val="0"/>
                        </a:spcAft>
                      </a:pPr>
                      <a:r>
                        <a:rPr lang="en-US" sz="1350" dirty="0">
                          <a:effectLst/>
                        </a:rPr>
                        <a:t>Binge-eating abstinence</a:t>
                      </a:r>
                      <a:endParaRPr lang="en-US" sz="1350" dirty="0">
                        <a:effectLst/>
                        <a:latin typeface="Calibri" panose="020F0502020204030204" pitchFamily="34" charset="0"/>
                        <a:ea typeface="DengXian" panose="02010600030101010101" pitchFamily="2" charset="-122"/>
                        <a:cs typeface="Arial" panose="020B0604020202020204" pitchFamily="34" charset="0"/>
                      </a:endParaRPr>
                    </a:p>
                  </a:txBody>
                  <a:tcPr marL="8279" marR="8279" marT="0" marB="0"/>
                </a:tc>
                <a:tc>
                  <a:txBody>
                    <a:bodyPr/>
                    <a:lstStyle/>
                    <a:p>
                      <a:pPr marL="0" marR="0">
                        <a:spcBef>
                          <a:spcPts val="0"/>
                        </a:spcBef>
                        <a:spcAft>
                          <a:spcPts val="0"/>
                        </a:spcAft>
                      </a:pPr>
                      <a:r>
                        <a:rPr lang="en-US" sz="1350">
                          <a:effectLst/>
                        </a:rPr>
                        <a:t>RR 5.36 (1.02, 26.05)</a:t>
                      </a:r>
                      <a:endParaRPr lang="en-US" sz="1350">
                        <a:effectLst/>
                        <a:latin typeface="Calibri" panose="020F0502020204030204" pitchFamily="34" charset="0"/>
                        <a:ea typeface="DengXian" panose="02010600030101010101" pitchFamily="2" charset="-122"/>
                        <a:cs typeface="Arial" panose="020B0604020202020204" pitchFamily="34" charset="0"/>
                      </a:endParaRPr>
                    </a:p>
                  </a:txBody>
                  <a:tcPr marL="8279" marR="8279" marT="0" marB="0"/>
                </a:tc>
                <a:extLst>
                  <a:ext uri="{0D108BD9-81ED-4DB2-BD59-A6C34878D82A}">
                    <a16:rowId xmlns:a16="http://schemas.microsoft.com/office/drawing/2014/main" val="3932580569"/>
                  </a:ext>
                </a:extLst>
              </a:tr>
              <a:tr h="27879">
                <a:tc>
                  <a:txBody>
                    <a:bodyPr/>
                    <a:lstStyle/>
                    <a:p>
                      <a:pPr marL="0" marR="0">
                        <a:spcBef>
                          <a:spcPts val="0"/>
                        </a:spcBef>
                        <a:spcAft>
                          <a:spcPts val="0"/>
                        </a:spcAft>
                      </a:pPr>
                      <a:r>
                        <a:rPr lang="en-US" sz="1350">
                          <a:effectLst/>
                        </a:rPr>
                        <a:t> </a:t>
                      </a:r>
                      <a:endParaRPr lang="en-US" sz="1350">
                        <a:effectLst/>
                        <a:latin typeface="Calibri" panose="020F0502020204030204" pitchFamily="34" charset="0"/>
                        <a:ea typeface="DengXian" panose="02010600030101010101" pitchFamily="2" charset="-122"/>
                        <a:cs typeface="Arial" panose="020B0604020202020204" pitchFamily="34" charset="0"/>
                      </a:endParaRPr>
                    </a:p>
                  </a:txBody>
                  <a:tcPr marL="8279" marR="8279" marT="0" marB="0"/>
                </a:tc>
                <a:tc>
                  <a:txBody>
                    <a:bodyPr/>
                    <a:lstStyle/>
                    <a:p>
                      <a:pPr marL="0" marR="0">
                        <a:spcBef>
                          <a:spcPts val="0"/>
                        </a:spcBef>
                        <a:spcAft>
                          <a:spcPts val="0"/>
                        </a:spcAft>
                      </a:pPr>
                      <a:r>
                        <a:rPr lang="en-US" sz="1350">
                          <a:effectLst/>
                        </a:rPr>
                        <a:t> </a:t>
                      </a:r>
                      <a:endParaRPr lang="en-US" sz="1350">
                        <a:effectLst/>
                        <a:latin typeface="Calibri" panose="020F0502020204030204" pitchFamily="34" charset="0"/>
                        <a:ea typeface="DengXian" panose="02010600030101010101" pitchFamily="2" charset="-122"/>
                        <a:cs typeface="Arial" panose="020B0604020202020204" pitchFamily="34" charset="0"/>
                      </a:endParaRPr>
                    </a:p>
                  </a:txBody>
                  <a:tcPr marL="8279" marR="8279" marT="0" marB="0"/>
                </a:tc>
                <a:tc>
                  <a:txBody>
                    <a:bodyPr/>
                    <a:lstStyle/>
                    <a:p>
                      <a:pPr marL="0" marR="0">
                        <a:spcBef>
                          <a:spcPts val="0"/>
                        </a:spcBef>
                        <a:spcAft>
                          <a:spcPts val="0"/>
                        </a:spcAft>
                      </a:pPr>
                      <a:r>
                        <a:rPr lang="en-US" sz="1350" dirty="0">
                          <a:effectLst/>
                        </a:rPr>
                        <a:t>Depression scales</a:t>
                      </a:r>
                      <a:endParaRPr lang="en-US" sz="1350" dirty="0">
                        <a:effectLst/>
                        <a:latin typeface="Calibri" panose="020F0502020204030204" pitchFamily="34" charset="0"/>
                        <a:ea typeface="DengXian" panose="02010600030101010101" pitchFamily="2" charset="-122"/>
                        <a:cs typeface="Arial" panose="020B0604020202020204" pitchFamily="34" charset="0"/>
                      </a:endParaRPr>
                    </a:p>
                  </a:txBody>
                  <a:tcPr marL="8279" marR="8279" marT="0" marB="0"/>
                </a:tc>
                <a:tc>
                  <a:txBody>
                    <a:bodyPr/>
                    <a:lstStyle/>
                    <a:p>
                      <a:pPr marL="0" marR="0">
                        <a:spcBef>
                          <a:spcPts val="0"/>
                        </a:spcBef>
                        <a:spcAft>
                          <a:spcPts val="0"/>
                        </a:spcAft>
                      </a:pPr>
                      <a:r>
                        <a:rPr lang="en-US" sz="1350">
                          <a:effectLst/>
                        </a:rPr>
                        <a:t>RMD -9.96 (-18.74, -1.57)</a:t>
                      </a:r>
                      <a:endParaRPr lang="en-US" sz="1350">
                        <a:effectLst/>
                        <a:latin typeface="Calibri" panose="020F0502020204030204" pitchFamily="34" charset="0"/>
                        <a:ea typeface="DengXian" panose="02010600030101010101" pitchFamily="2" charset="-122"/>
                        <a:cs typeface="Arial" panose="020B0604020202020204" pitchFamily="34" charset="0"/>
                      </a:endParaRPr>
                    </a:p>
                  </a:txBody>
                  <a:tcPr marL="8279" marR="8279" marT="0" marB="0"/>
                </a:tc>
                <a:extLst>
                  <a:ext uri="{0D108BD9-81ED-4DB2-BD59-A6C34878D82A}">
                    <a16:rowId xmlns:a16="http://schemas.microsoft.com/office/drawing/2014/main" val="1563951623"/>
                  </a:ext>
                </a:extLst>
              </a:tr>
              <a:tr h="48465">
                <a:tc>
                  <a:txBody>
                    <a:bodyPr/>
                    <a:lstStyle/>
                    <a:p>
                      <a:pPr marL="0" marR="0">
                        <a:spcBef>
                          <a:spcPts val="0"/>
                        </a:spcBef>
                        <a:spcAft>
                          <a:spcPts val="0"/>
                        </a:spcAft>
                      </a:pPr>
                      <a:r>
                        <a:rPr lang="en-US" sz="1350">
                          <a:effectLst/>
                        </a:rPr>
                        <a:t> </a:t>
                      </a:r>
                      <a:endParaRPr lang="en-US" sz="1350">
                        <a:effectLst/>
                        <a:latin typeface="Calibri" panose="020F0502020204030204" pitchFamily="34" charset="0"/>
                        <a:ea typeface="DengXian" panose="02010600030101010101" pitchFamily="2" charset="-122"/>
                        <a:cs typeface="Arial" panose="020B0604020202020204" pitchFamily="34" charset="0"/>
                      </a:endParaRPr>
                    </a:p>
                  </a:txBody>
                  <a:tcPr marL="8279" marR="8279" marT="0" marB="0"/>
                </a:tc>
                <a:tc>
                  <a:txBody>
                    <a:bodyPr/>
                    <a:lstStyle/>
                    <a:p>
                      <a:pPr marL="0" marR="0">
                        <a:spcBef>
                          <a:spcPts val="0"/>
                        </a:spcBef>
                        <a:spcAft>
                          <a:spcPts val="0"/>
                        </a:spcAft>
                      </a:pPr>
                      <a:r>
                        <a:rPr lang="en-US" sz="1350">
                          <a:effectLst/>
                        </a:rPr>
                        <a:t>Placebo</a:t>
                      </a:r>
                      <a:endParaRPr lang="en-US" sz="1350">
                        <a:effectLst/>
                        <a:latin typeface="Calibri" panose="020F0502020204030204" pitchFamily="34" charset="0"/>
                        <a:ea typeface="DengXian" panose="02010600030101010101" pitchFamily="2" charset="-122"/>
                        <a:cs typeface="Arial" panose="020B0604020202020204" pitchFamily="34" charset="0"/>
                      </a:endParaRPr>
                    </a:p>
                  </a:txBody>
                  <a:tcPr marL="8279" marR="8279" marT="0" marB="0"/>
                </a:tc>
                <a:tc>
                  <a:txBody>
                    <a:bodyPr/>
                    <a:lstStyle/>
                    <a:p>
                      <a:pPr marL="0" marR="0">
                        <a:spcBef>
                          <a:spcPts val="0"/>
                        </a:spcBef>
                        <a:spcAft>
                          <a:spcPts val="0"/>
                        </a:spcAft>
                      </a:pPr>
                      <a:r>
                        <a:rPr lang="en-US" sz="1350" dirty="0">
                          <a:effectLst/>
                        </a:rPr>
                        <a:t>Binge-eating abstinence</a:t>
                      </a:r>
                      <a:endParaRPr lang="en-US" sz="1350" dirty="0">
                        <a:effectLst/>
                        <a:latin typeface="Calibri" panose="020F0502020204030204" pitchFamily="34" charset="0"/>
                        <a:ea typeface="DengXian" panose="02010600030101010101" pitchFamily="2" charset="-122"/>
                        <a:cs typeface="Arial" panose="020B0604020202020204" pitchFamily="34" charset="0"/>
                      </a:endParaRPr>
                    </a:p>
                  </a:txBody>
                  <a:tcPr marL="8279" marR="8279" marT="0" marB="0"/>
                </a:tc>
                <a:tc>
                  <a:txBody>
                    <a:bodyPr/>
                    <a:lstStyle/>
                    <a:p>
                      <a:pPr marL="0" marR="0">
                        <a:spcBef>
                          <a:spcPts val="0"/>
                        </a:spcBef>
                        <a:spcAft>
                          <a:spcPts val="0"/>
                        </a:spcAft>
                      </a:pPr>
                      <a:r>
                        <a:rPr lang="en-US" sz="1350">
                          <a:effectLst/>
                        </a:rPr>
                        <a:t>RR 3.61 (1.02, 14.84)</a:t>
                      </a:r>
                      <a:endParaRPr lang="en-US" sz="1350">
                        <a:effectLst/>
                        <a:latin typeface="Calibri" panose="020F0502020204030204" pitchFamily="34" charset="0"/>
                        <a:ea typeface="DengXian" panose="02010600030101010101" pitchFamily="2" charset="-122"/>
                        <a:cs typeface="Arial" panose="020B0604020202020204" pitchFamily="34" charset="0"/>
                      </a:endParaRPr>
                    </a:p>
                  </a:txBody>
                  <a:tcPr marL="8279" marR="8279" marT="0" marB="0"/>
                </a:tc>
                <a:extLst>
                  <a:ext uri="{0D108BD9-81ED-4DB2-BD59-A6C34878D82A}">
                    <a16:rowId xmlns:a16="http://schemas.microsoft.com/office/drawing/2014/main" val="2336974103"/>
                  </a:ext>
                </a:extLst>
              </a:tr>
              <a:tr h="48465">
                <a:tc>
                  <a:txBody>
                    <a:bodyPr/>
                    <a:lstStyle/>
                    <a:p>
                      <a:pPr marL="0" marR="0">
                        <a:spcBef>
                          <a:spcPts val="0"/>
                        </a:spcBef>
                        <a:spcAft>
                          <a:spcPts val="0"/>
                        </a:spcAft>
                      </a:pPr>
                      <a:r>
                        <a:rPr lang="en-US" sz="1350">
                          <a:effectLst/>
                        </a:rPr>
                        <a:t> </a:t>
                      </a:r>
                      <a:endParaRPr lang="en-US" sz="1350">
                        <a:effectLst/>
                        <a:latin typeface="Calibri" panose="020F0502020204030204" pitchFamily="34" charset="0"/>
                        <a:ea typeface="DengXian" panose="02010600030101010101" pitchFamily="2" charset="-122"/>
                        <a:cs typeface="Arial" panose="020B0604020202020204" pitchFamily="34" charset="0"/>
                      </a:endParaRPr>
                    </a:p>
                  </a:txBody>
                  <a:tcPr marL="8279" marR="8279" marT="0" marB="0"/>
                </a:tc>
                <a:tc>
                  <a:txBody>
                    <a:bodyPr/>
                    <a:lstStyle/>
                    <a:p>
                      <a:pPr marL="0" marR="0">
                        <a:spcBef>
                          <a:spcPts val="0"/>
                        </a:spcBef>
                        <a:spcAft>
                          <a:spcPts val="0"/>
                        </a:spcAft>
                      </a:pPr>
                      <a:r>
                        <a:rPr lang="en-US" sz="1350">
                          <a:effectLst/>
                        </a:rPr>
                        <a:t> </a:t>
                      </a:r>
                      <a:endParaRPr lang="en-US" sz="1350">
                        <a:effectLst/>
                        <a:latin typeface="Calibri" panose="020F0502020204030204" pitchFamily="34" charset="0"/>
                        <a:ea typeface="DengXian" panose="02010600030101010101" pitchFamily="2" charset="-122"/>
                        <a:cs typeface="Arial" panose="020B0604020202020204" pitchFamily="34" charset="0"/>
                      </a:endParaRPr>
                    </a:p>
                  </a:txBody>
                  <a:tcPr marL="8279" marR="8279" marT="0" marB="0"/>
                </a:tc>
                <a:tc>
                  <a:txBody>
                    <a:bodyPr/>
                    <a:lstStyle/>
                    <a:p>
                      <a:pPr marL="0" marR="0">
                        <a:spcBef>
                          <a:spcPts val="0"/>
                        </a:spcBef>
                        <a:spcAft>
                          <a:spcPts val="0"/>
                        </a:spcAft>
                      </a:pPr>
                      <a:r>
                        <a:rPr lang="en-US" sz="1350" dirty="0">
                          <a:effectLst/>
                        </a:rPr>
                        <a:t>Vomiting frequency, all units</a:t>
                      </a:r>
                      <a:endParaRPr lang="en-US" sz="1350" dirty="0">
                        <a:effectLst/>
                        <a:latin typeface="Calibri" panose="020F0502020204030204" pitchFamily="34" charset="0"/>
                        <a:ea typeface="DengXian" panose="02010600030101010101" pitchFamily="2" charset="-122"/>
                        <a:cs typeface="Arial" panose="020B0604020202020204" pitchFamily="34" charset="0"/>
                      </a:endParaRPr>
                    </a:p>
                  </a:txBody>
                  <a:tcPr marL="8279" marR="8279" marT="0" marB="0"/>
                </a:tc>
                <a:tc>
                  <a:txBody>
                    <a:bodyPr/>
                    <a:lstStyle/>
                    <a:p>
                      <a:pPr marL="0" marR="0">
                        <a:spcBef>
                          <a:spcPts val="0"/>
                        </a:spcBef>
                        <a:spcAft>
                          <a:spcPts val="0"/>
                        </a:spcAft>
                      </a:pPr>
                      <a:r>
                        <a:rPr lang="en-US" sz="1350">
                          <a:effectLst/>
                        </a:rPr>
                        <a:t>RMD -3.06 (-6.04, -0.29)</a:t>
                      </a:r>
                      <a:endParaRPr lang="en-US" sz="1350">
                        <a:effectLst/>
                        <a:latin typeface="Calibri" panose="020F0502020204030204" pitchFamily="34" charset="0"/>
                        <a:ea typeface="DengXian" panose="02010600030101010101" pitchFamily="2" charset="-122"/>
                        <a:cs typeface="Arial" panose="020B0604020202020204" pitchFamily="34" charset="0"/>
                      </a:endParaRPr>
                    </a:p>
                  </a:txBody>
                  <a:tcPr marL="8279" marR="8279" marT="0" marB="0"/>
                </a:tc>
                <a:extLst>
                  <a:ext uri="{0D108BD9-81ED-4DB2-BD59-A6C34878D82A}">
                    <a16:rowId xmlns:a16="http://schemas.microsoft.com/office/drawing/2014/main" val="4110289558"/>
                  </a:ext>
                </a:extLst>
              </a:tr>
              <a:tr h="48465">
                <a:tc>
                  <a:txBody>
                    <a:bodyPr/>
                    <a:lstStyle/>
                    <a:p>
                      <a:pPr marL="0" marR="0">
                        <a:spcBef>
                          <a:spcPts val="0"/>
                        </a:spcBef>
                        <a:spcAft>
                          <a:spcPts val="0"/>
                        </a:spcAft>
                      </a:pPr>
                      <a:r>
                        <a:rPr lang="en-US" sz="1350">
                          <a:effectLst/>
                        </a:rPr>
                        <a:t> </a:t>
                      </a:r>
                      <a:endParaRPr lang="en-US" sz="1350">
                        <a:effectLst/>
                        <a:latin typeface="Calibri" panose="020F0502020204030204" pitchFamily="34" charset="0"/>
                        <a:ea typeface="DengXian" panose="02010600030101010101" pitchFamily="2" charset="-122"/>
                        <a:cs typeface="Arial" panose="020B0604020202020204" pitchFamily="34" charset="0"/>
                      </a:endParaRPr>
                    </a:p>
                  </a:txBody>
                  <a:tcPr marL="8279" marR="8279" marT="0" marB="0"/>
                </a:tc>
                <a:tc>
                  <a:txBody>
                    <a:bodyPr/>
                    <a:lstStyle/>
                    <a:p>
                      <a:pPr marL="0" marR="0">
                        <a:spcBef>
                          <a:spcPts val="0"/>
                        </a:spcBef>
                        <a:spcAft>
                          <a:spcPts val="0"/>
                        </a:spcAft>
                      </a:pPr>
                      <a:r>
                        <a:rPr lang="en-US" sz="1350">
                          <a:effectLst/>
                        </a:rPr>
                        <a:t> </a:t>
                      </a:r>
                      <a:endParaRPr lang="en-US" sz="1350">
                        <a:effectLst/>
                        <a:latin typeface="Calibri" panose="020F0502020204030204" pitchFamily="34" charset="0"/>
                        <a:ea typeface="DengXian" panose="02010600030101010101" pitchFamily="2" charset="-122"/>
                        <a:cs typeface="Arial" panose="020B0604020202020204" pitchFamily="34" charset="0"/>
                      </a:endParaRPr>
                    </a:p>
                  </a:txBody>
                  <a:tcPr marL="8279" marR="8279" marT="0" marB="0"/>
                </a:tc>
                <a:tc>
                  <a:txBody>
                    <a:bodyPr/>
                    <a:lstStyle/>
                    <a:p>
                      <a:pPr marL="0" marR="0">
                        <a:spcBef>
                          <a:spcPts val="0"/>
                        </a:spcBef>
                        <a:spcAft>
                          <a:spcPts val="0"/>
                        </a:spcAft>
                      </a:pPr>
                      <a:r>
                        <a:rPr lang="en-US" sz="1350" dirty="0">
                          <a:effectLst/>
                        </a:rPr>
                        <a:t>Vomiting frequency, per week</a:t>
                      </a:r>
                      <a:endParaRPr lang="en-US" sz="1350" dirty="0">
                        <a:effectLst/>
                        <a:latin typeface="Calibri" panose="020F0502020204030204" pitchFamily="34" charset="0"/>
                        <a:ea typeface="DengXian" panose="02010600030101010101" pitchFamily="2" charset="-122"/>
                        <a:cs typeface="Arial" panose="020B0604020202020204" pitchFamily="34" charset="0"/>
                      </a:endParaRPr>
                    </a:p>
                  </a:txBody>
                  <a:tcPr marL="8279" marR="8279" marT="0" marB="0"/>
                </a:tc>
                <a:tc>
                  <a:txBody>
                    <a:bodyPr/>
                    <a:lstStyle/>
                    <a:p>
                      <a:pPr marL="0" marR="0">
                        <a:spcBef>
                          <a:spcPts val="0"/>
                        </a:spcBef>
                        <a:spcAft>
                          <a:spcPts val="0"/>
                        </a:spcAft>
                      </a:pPr>
                      <a:r>
                        <a:rPr lang="en-US" sz="1350" dirty="0">
                          <a:effectLst/>
                        </a:rPr>
                        <a:t>RMD -7.02 (-13.85, -0.67)</a:t>
                      </a:r>
                      <a:endParaRPr lang="en-US" sz="1350" dirty="0">
                        <a:effectLst/>
                        <a:latin typeface="Calibri" panose="020F0502020204030204" pitchFamily="34" charset="0"/>
                        <a:ea typeface="DengXian" panose="02010600030101010101" pitchFamily="2" charset="-122"/>
                        <a:cs typeface="Arial" panose="020B0604020202020204" pitchFamily="34" charset="0"/>
                      </a:endParaRPr>
                    </a:p>
                  </a:txBody>
                  <a:tcPr marL="8279" marR="8279" marT="0" marB="0"/>
                </a:tc>
                <a:extLst>
                  <a:ext uri="{0D108BD9-81ED-4DB2-BD59-A6C34878D82A}">
                    <a16:rowId xmlns:a16="http://schemas.microsoft.com/office/drawing/2014/main" val="2577297524"/>
                  </a:ext>
                </a:extLst>
              </a:tr>
            </a:tbl>
          </a:graphicData>
        </a:graphic>
      </p:graphicFrame>
    </p:spTree>
    <p:extLst>
      <p:ext uri="{BB962C8B-B14F-4D97-AF65-F5344CB8AC3E}">
        <p14:creationId xmlns:p14="http://schemas.microsoft.com/office/powerpoint/2010/main" val="39414584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98146-8406-7EC2-61FE-0A39B8823238}"/>
              </a:ext>
            </a:extLst>
          </p:cNvPr>
          <p:cNvSpPr>
            <a:spLocks noGrp="1"/>
          </p:cNvSpPr>
          <p:nvPr>
            <p:ph type="title"/>
          </p:nvPr>
        </p:nvSpPr>
        <p:spPr/>
        <p:txBody>
          <a:bodyPr/>
          <a:lstStyle/>
          <a:p>
            <a:r>
              <a:rPr lang="en-US" dirty="0"/>
              <a:t>BULIMIA NERVOSA: CBT and SSRI</a:t>
            </a:r>
          </a:p>
        </p:txBody>
      </p:sp>
      <p:sp>
        <p:nvSpPr>
          <p:cNvPr id="3" name="Content Placeholder 2">
            <a:extLst>
              <a:ext uri="{FF2B5EF4-FFF2-40B4-BE49-F238E27FC236}">
                <a16:creationId xmlns:a16="http://schemas.microsoft.com/office/drawing/2014/main" id="{A3EF98EF-67A7-21EE-757D-B175F80260CB}"/>
              </a:ext>
            </a:extLst>
          </p:cNvPr>
          <p:cNvSpPr>
            <a:spLocks noGrp="1"/>
          </p:cNvSpPr>
          <p:nvPr>
            <p:ph sz="quarter" idx="13"/>
          </p:nvPr>
        </p:nvSpPr>
        <p:spPr>
          <a:xfrm>
            <a:off x="457200" y="1381991"/>
            <a:ext cx="8156864" cy="4551448"/>
          </a:xfrm>
        </p:spPr>
        <p:txBody>
          <a:bodyPr>
            <a:normAutofit/>
          </a:bodyPr>
          <a:lstStyle/>
          <a:p>
            <a:pPr marL="0" indent="0">
              <a:buNone/>
            </a:pPr>
            <a:r>
              <a:rPr lang="en-US" sz="2200" dirty="0"/>
              <a:t>Initiating treatment with CBT alone vs. CBT plus an SSRI (e.g., fluoxetine 60 mg/day) will depend on factors such as symptom severity, co-occurring disorders, and patient preferences.</a:t>
            </a:r>
          </a:p>
          <a:p>
            <a:pPr marL="0" indent="0">
              <a:buNone/>
            </a:pPr>
            <a:endParaRPr lang="en-US" dirty="0"/>
          </a:p>
          <a:p>
            <a:pPr>
              <a:buFont typeface="Wingdings" panose="05000000000000000000" pitchFamily="2" charset="2"/>
              <a:buChar char="Ø"/>
            </a:pPr>
            <a:r>
              <a:rPr lang="en-US" b="1" dirty="0"/>
              <a:t>Fluoxetine</a:t>
            </a:r>
            <a:r>
              <a:rPr lang="en-US" dirty="0"/>
              <a:t> is a preferrable choice of SSRI based on the greatest strength of efficacy evidence in BN, independent of effects on mood.</a:t>
            </a:r>
          </a:p>
          <a:p>
            <a:pPr>
              <a:buFont typeface="Wingdings" panose="05000000000000000000" pitchFamily="2" charset="2"/>
              <a:buChar char="Ø"/>
            </a:pPr>
            <a:endParaRPr lang="en-US" dirty="0"/>
          </a:p>
          <a:p>
            <a:pPr>
              <a:buFont typeface="Wingdings" panose="05000000000000000000" pitchFamily="2" charset="2"/>
              <a:buChar char="Ø"/>
            </a:pPr>
            <a:r>
              <a:rPr lang="en-US" dirty="0"/>
              <a:t>Bupropion is contraindicated for use in individuals with BN, given the increased risk of seizures with high-dose immediate-release bupropion. </a:t>
            </a:r>
          </a:p>
          <a:p>
            <a:pPr>
              <a:buFont typeface="Wingdings" panose="05000000000000000000" pitchFamily="2" charset="2"/>
              <a:buChar char="Ø"/>
            </a:pPr>
            <a:endParaRPr lang="en-US" dirty="0"/>
          </a:p>
          <a:p>
            <a:pPr>
              <a:buFont typeface="Wingdings" panose="05000000000000000000" pitchFamily="2" charset="2"/>
              <a:buChar char="Ø"/>
            </a:pPr>
            <a:r>
              <a:rPr lang="en-US" dirty="0"/>
              <a:t>With lithium, caution is needed to avoid toxicity due to dehydration in patients who vomit or purge using laxatives.</a:t>
            </a:r>
          </a:p>
        </p:txBody>
      </p:sp>
    </p:spTree>
    <p:extLst>
      <p:ext uri="{BB962C8B-B14F-4D97-AF65-F5344CB8AC3E}">
        <p14:creationId xmlns:p14="http://schemas.microsoft.com/office/powerpoint/2010/main" val="4817237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98146-8406-7EC2-61FE-0A39B8823238}"/>
              </a:ext>
            </a:extLst>
          </p:cNvPr>
          <p:cNvSpPr>
            <a:spLocks noGrp="1"/>
          </p:cNvSpPr>
          <p:nvPr>
            <p:ph type="title"/>
          </p:nvPr>
        </p:nvSpPr>
        <p:spPr/>
        <p:txBody>
          <a:bodyPr/>
          <a:lstStyle/>
          <a:p>
            <a:r>
              <a:rPr lang="en-US" dirty="0"/>
              <a:t>BULIMIA NERVOSA: nutritional intake</a:t>
            </a:r>
          </a:p>
        </p:txBody>
      </p:sp>
      <p:sp>
        <p:nvSpPr>
          <p:cNvPr id="3" name="Content Placeholder 2">
            <a:extLst>
              <a:ext uri="{FF2B5EF4-FFF2-40B4-BE49-F238E27FC236}">
                <a16:creationId xmlns:a16="http://schemas.microsoft.com/office/drawing/2014/main" id="{A3EF98EF-67A7-21EE-757D-B175F80260CB}"/>
              </a:ext>
            </a:extLst>
          </p:cNvPr>
          <p:cNvSpPr>
            <a:spLocks noGrp="1"/>
          </p:cNvSpPr>
          <p:nvPr>
            <p:ph sz="quarter" idx="13"/>
          </p:nvPr>
        </p:nvSpPr>
        <p:spPr/>
        <p:txBody>
          <a:bodyPr>
            <a:normAutofit/>
          </a:bodyPr>
          <a:lstStyle/>
          <a:p>
            <a:pPr>
              <a:buFont typeface="Wingdings" panose="05000000000000000000" pitchFamily="2" charset="2"/>
              <a:buChar char="v"/>
            </a:pPr>
            <a:r>
              <a:rPr lang="en-US" dirty="0"/>
              <a:t>Assess nutritional intake for all patients with BN regardless of their body weight or BMI because normal weight does not imply appropriate nutritional intake.</a:t>
            </a:r>
          </a:p>
          <a:p>
            <a:pPr>
              <a:buFont typeface="Wingdings" panose="05000000000000000000" pitchFamily="2" charset="2"/>
              <a:buChar char="v"/>
            </a:pPr>
            <a:endParaRPr lang="en-US" dirty="0"/>
          </a:p>
          <a:p>
            <a:pPr>
              <a:buFont typeface="Wingdings" panose="05000000000000000000" pitchFamily="2" charset="2"/>
              <a:buChar char="v"/>
            </a:pPr>
            <a:r>
              <a:rPr lang="en-US" dirty="0"/>
              <a:t>A structured meal plan can be helpful to reduce episodes of dietary restriction and urges to binge and purge.</a:t>
            </a:r>
          </a:p>
          <a:p>
            <a:pPr>
              <a:buFont typeface="Wingdings" panose="05000000000000000000" pitchFamily="2" charset="2"/>
              <a:buChar char="v"/>
            </a:pPr>
            <a:endParaRPr lang="en-US" dirty="0"/>
          </a:p>
          <a:p>
            <a:pPr>
              <a:buFont typeface="Wingdings" panose="05000000000000000000" pitchFamily="2" charset="2"/>
              <a:buChar char="v"/>
            </a:pPr>
            <a:r>
              <a:rPr lang="en-US" dirty="0"/>
              <a:t>Nutrition counseling with a registered dietitian nutritionist is often needed to implement the eating plan.</a:t>
            </a:r>
          </a:p>
        </p:txBody>
      </p:sp>
    </p:spTree>
    <p:extLst>
      <p:ext uri="{BB962C8B-B14F-4D97-AF65-F5344CB8AC3E}">
        <p14:creationId xmlns:p14="http://schemas.microsoft.com/office/powerpoint/2010/main" val="12323229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69941-7AD7-4A0E-91D0-936C7567C72E}"/>
              </a:ext>
            </a:extLst>
          </p:cNvPr>
          <p:cNvSpPr>
            <a:spLocks noGrp="1"/>
          </p:cNvSpPr>
          <p:nvPr>
            <p:ph type="title"/>
          </p:nvPr>
        </p:nvSpPr>
        <p:spPr/>
        <p:txBody>
          <a:bodyPr>
            <a:normAutofit fontScale="90000"/>
          </a:bodyPr>
          <a:lstStyle/>
          <a:p>
            <a:r>
              <a:rPr lang="en-US" dirty="0"/>
              <a:t>BULIMIA NERVOSA: Family-Based Treatment in Adolescents and Emerging Adults </a:t>
            </a:r>
          </a:p>
        </p:txBody>
      </p:sp>
      <p:sp>
        <p:nvSpPr>
          <p:cNvPr id="3" name="Content Placeholder 2">
            <a:extLst>
              <a:ext uri="{FF2B5EF4-FFF2-40B4-BE49-F238E27FC236}">
                <a16:creationId xmlns:a16="http://schemas.microsoft.com/office/drawing/2014/main" id="{7C293851-8F34-4A05-A635-46E014E9C2E2}"/>
              </a:ext>
            </a:extLst>
          </p:cNvPr>
          <p:cNvSpPr>
            <a:spLocks noGrp="1"/>
          </p:cNvSpPr>
          <p:nvPr>
            <p:ph sz="quarter" idx="13"/>
          </p:nvPr>
        </p:nvSpPr>
        <p:spPr/>
        <p:txBody>
          <a:bodyPr/>
          <a:lstStyle/>
          <a:p>
            <a:pPr marL="0" indent="0">
              <a:buNone/>
            </a:pPr>
            <a:r>
              <a:rPr lang="en-US" sz="2400" b="1" dirty="0">
                <a:effectLst>
                  <a:outerShdw blurRad="38100" dist="38100" dir="2700000" algn="tl">
                    <a:srgbClr val="000000">
                      <a:alpha val="43137"/>
                    </a:srgbClr>
                  </a:outerShdw>
                </a:effectLst>
              </a:rPr>
              <a:t>Statement 14 - APA suggests (2C) that adolescents and emerging adults with bulimia nervosa who have an involved caregiver be treated with eating disorder–focused family-based treatment.   </a:t>
            </a:r>
          </a:p>
          <a:p>
            <a:pPr marL="0" indent="0">
              <a:buNone/>
            </a:pPr>
            <a:endParaRPr lang="en-US" dirty="0"/>
          </a:p>
          <a:p>
            <a:pPr marL="0" indent="0">
              <a:buNone/>
            </a:pPr>
            <a:r>
              <a:rPr lang="en-US" dirty="0"/>
              <a:t>Rationale:</a:t>
            </a:r>
          </a:p>
          <a:p>
            <a:r>
              <a:rPr lang="en-US" dirty="0"/>
              <a:t>Use of FBT can improve outcomes, including binge eating and purging behaviors.</a:t>
            </a:r>
          </a:p>
          <a:p>
            <a:endParaRPr lang="en-US" dirty="0"/>
          </a:p>
        </p:txBody>
      </p:sp>
    </p:spTree>
    <p:extLst>
      <p:ext uri="{BB962C8B-B14F-4D97-AF65-F5344CB8AC3E}">
        <p14:creationId xmlns:p14="http://schemas.microsoft.com/office/powerpoint/2010/main" val="14769327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9660A-9071-B122-60DD-49EC656A1437}"/>
              </a:ext>
            </a:extLst>
          </p:cNvPr>
          <p:cNvSpPr>
            <a:spLocks noGrp="1"/>
          </p:cNvSpPr>
          <p:nvPr>
            <p:ph type="title"/>
          </p:nvPr>
        </p:nvSpPr>
        <p:spPr/>
        <p:txBody>
          <a:bodyPr>
            <a:normAutofit fontScale="90000"/>
          </a:bodyPr>
          <a:lstStyle/>
          <a:p>
            <a:r>
              <a:rPr lang="en-US" dirty="0"/>
              <a:t>BULIMIA NERVOSA: Family-Based Treatment in Adolescents and Emerging Adults</a:t>
            </a:r>
            <a:r>
              <a:rPr lang="en-US"/>
              <a:t>, cont. </a:t>
            </a:r>
            <a:endParaRPr lang="en-US" dirty="0"/>
          </a:p>
        </p:txBody>
      </p:sp>
      <p:graphicFrame>
        <p:nvGraphicFramePr>
          <p:cNvPr id="4" name="Content Placeholder 3" descr="FBT for BN is similar to the approach for AN with more focus on addressing the secrecy, shame, and dysfunctional eating patterns of BN by developing a collaborative relationship with parents or other carers. If FBT is not feasible (e.g., due to access constraints, lack of family member engagement): bullet #1 CBT, either adapted for adolescents or using a therapist-led Guided Self-Help approach, can be considered; bullet #2 Fluoxetine or other SSRIs have not been well-studied to treat BN in adolescents; however, if considered, the potential benefits and risks of treatment should be discussed, and clinicians should attend to the box warnings relating to antidepressants in adolescents and young adults.">
            <a:extLst>
              <a:ext uri="{FF2B5EF4-FFF2-40B4-BE49-F238E27FC236}">
                <a16:creationId xmlns:a16="http://schemas.microsoft.com/office/drawing/2014/main" id="{194C8D13-3F80-50B2-AC04-32E46842CF22}"/>
              </a:ext>
            </a:extLst>
          </p:cNvPr>
          <p:cNvGraphicFramePr>
            <a:graphicFrameLocks noGrp="1"/>
          </p:cNvGraphicFramePr>
          <p:nvPr>
            <p:ph sz="quarter" idx="13"/>
            <p:extLst>
              <p:ext uri="{D42A27DB-BD31-4B8C-83A1-F6EECF244321}">
                <p14:modId xmlns:p14="http://schemas.microsoft.com/office/powerpoint/2010/main" val="445295170"/>
              </p:ext>
            </p:extLst>
          </p:nvPr>
        </p:nvGraphicFramePr>
        <p:xfrm>
          <a:off x="457200" y="1361440"/>
          <a:ext cx="8245012" cy="4571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38601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91076-92CF-46A5-92A7-9DAFEC68B38E}"/>
              </a:ext>
            </a:extLst>
          </p:cNvPr>
          <p:cNvSpPr>
            <a:spLocks noGrp="1"/>
          </p:cNvSpPr>
          <p:nvPr>
            <p:ph type="title"/>
          </p:nvPr>
        </p:nvSpPr>
        <p:spPr/>
        <p:txBody>
          <a:bodyPr>
            <a:normAutofit fontScale="90000"/>
          </a:bodyPr>
          <a:lstStyle/>
          <a:p>
            <a:r>
              <a:rPr lang="en-US" dirty="0"/>
              <a:t>EATING DISORDERS: Initial Evaluation of Eating History, cont.</a:t>
            </a:r>
          </a:p>
        </p:txBody>
      </p:sp>
      <p:sp>
        <p:nvSpPr>
          <p:cNvPr id="3" name="Content Placeholder 2">
            <a:extLst>
              <a:ext uri="{FF2B5EF4-FFF2-40B4-BE49-F238E27FC236}">
                <a16:creationId xmlns:a16="http://schemas.microsoft.com/office/drawing/2014/main" id="{2D5A45BC-CCF1-4FB0-9219-D07733FCDFF5}"/>
              </a:ext>
            </a:extLst>
          </p:cNvPr>
          <p:cNvSpPr>
            <a:spLocks noGrp="1"/>
          </p:cNvSpPr>
          <p:nvPr>
            <p:ph sz="quarter" idx="13"/>
          </p:nvPr>
        </p:nvSpPr>
        <p:spPr>
          <a:xfrm>
            <a:off x="457199" y="1361440"/>
            <a:ext cx="8133347" cy="4571999"/>
          </a:xfrm>
        </p:spPr>
        <p:txBody>
          <a:bodyPr>
            <a:normAutofit/>
          </a:bodyPr>
          <a:lstStyle/>
          <a:p>
            <a:pPr marL="0" indent="0">
              <a:buNone/>
            </a:pPr>
            <a:r>
              <a:rPr lang="en-US" sz="2200" b="1" dirty="0">
                <a:effectLst>
                  <a:outerShdw blurRad="38100" dist="38100" dir="2700000" algn="tl">
                    <a:srgbClr val="000000">
                      <a:alpha val="43137"/>
                    </a:srgbClr>
                  </a:outerShdw>
                </a:effectLst>
              </a:rPr>
              <a:t>Statement 2 (continued)</a:t>
            </a:r>
          </a:p>
          <a:p>
            <a:r>
              <a:rPr lang="en-US" sz="2200" b="1" dirty="0">
                <a:effectLst>
                  <a:outerShdw blurRad="38100" dist="38100" dir="2700000" algn="tl">
                    <a:srgbClr val="000000">
                      <a:alpha val="43137"/>
                    </a:srgbClr>
                  </a:outerShdw>
                </a:effectLst>
              </a:rPr>
              <a:t>percentage of time preoccupied with food, weight, and body shape;</a:t>
            </a:r>
          </a:p>
          <a:p>
            <a:r>
              <a:rPr lang="en-US" sz="2200" b="1" dirty="0">
                <a:effectLst>
                  <a:outerShdw blurRad="38100" dist="38100" dir="2700000" algn="tl">
                    <a:srgbClr val="000000">
                      <a:alpha val="43137"/>
                    </a:srgbClr>
                  </a:outerShdw>
                </a:effectLst>
              </a:rPr>
              <a:t>prior treatment and response to treatment for an eating disorder;</a:t>
            </a:r>
          </a:p>
          <a:p>
            <a:r>
              <a:rPr lang="en-US" sz="2200" b="1" dirty="0">
                <a:effectLst>
                  <a:outerShdw blurRad="38100" dist="38100" dir="2700000" algn="tl">
                    <a:srgbClr val="000000">
                      <a:alpha val="43137"/>
                    </a:srgbClr>
                  </a:outerShdw>
                </a:effectLst>
              </a:rPr>
              <a:t>psychosocial impairment secondary to eating or body image concerns or behaviors; and </a:t>
            </a:r>
          </a:p>
          <a:p>
            <a:r>
              <a:rPr lang="en-US" sz="2200" b="1" dirty="0">
                <a:effectLst>
                  <a:outerShdw blurRad="38100" dist="38100" dir="2700000" algn="tl">
                    <a:srgbClr val="000000">
                      <a:alpha val="43137"/>
                    </a:srgbClr>
                  </a:outerShdw>
                </a:effectLst>
              </a:rPr>
              <a:t>family history of eating disorders, other psychiatric illnesses, and other medical conditions (e.g., obesity, inflammatory bowel disease, diabetes mellitus).</a:t>
            </a:r>
          </a:p>
          <a:p>
            <a:endParaRPr lang="en-US" dirty="0"/>
          </a:p>
        </p:txBody>
      </p:sp>
    </p:spTree>
    <p:extLst>
      <p:ext uri="{BB962C8B-B14F-4D97-AF65-F5344CB8AC3E}">
        <p14:creationId xmlns:p14="http://schemas.microsoft.com/office/powerpoint/2010/main" val="24352594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42A88-9D2C-44A1-91E7-F4E72F735E22}"/>
              </a:ext>
            </a:extLst>
          </p:cNvPr>
          <p:cNvSpPr>
            <a:spLocks noGrp="1"/>
          </p:cNvSpPr>
          <p:nvPr>
            <p:ph type="title"/>
          </p:nvPr>
        </p:nvSpPr>
        <p:spPr/>
        <p:txBody>
          <a:bodyPr/>
          <a:lstStyle/>
          <a:p>
            <a:r>
              <a:rPr lang="en-US"/>
              <a:t>BULIMIA NERVOSA: CLINICAL EXAMPLE</a:t>
            </a:r>
          </a:p>
        </p:txBody>
      </p:sp>
      <p:sp>
        <p:nvSpPr>
          <p:cNvPr id="3" name="Content Placeholder 2">
            <a:extLst>
              <a:ext uri="{FF2B5EF4-FFF2-40B4-BE49-F238E27FC236}">
                <a16:creationId xmlns:a16="http://schemas.microsoft.com/office/drawing/2014/main" id="{8A50B726-1277-4071-A036-B94703D54A90}"/>
              </a:ext>
            </a:extLst>
          </p:cNvPr>
          <p:cNvSpPr>
            <a:spLocks noGrp="1"/>
          </p:cNvSpPr>
          <p:nvPr>
            <p:ph sz="quarter" idx="13"/>
          </p:nvPr>
        </p:nvSpPr>
        <p:spPr/>
        <p:txBody>
          <a:bodyPr/>
          <a:lstStyle/>
          <a:p>
            <a:r>
              <a:rPr lang="en-US" sz="2000" dirty="0"/>
              <a:t>A 27-yo female presents for evaluation, stating “I have to get myself under better control”.  </a:t>
            </a:r>
          </a:p>
          <a:p>
            <a:r>
              <a:rPr lang="en-US" sz="2000" dirty="0"/>
              <a:t>Due to financial constraints from the COVID pandemic, she had to move back in with her parents.  </a:t>
            </a:r>
          </a:p>
          <a:p>
            <a:r>
              <a:rPr lang="en-US" sz="2000" dirty="0"/>
              <a:t>Starting in high school, she would binge on candy few times/month and force herself to vomit afterwards, is now binge eating and vomiting several times/week.  </a:t>
            </a:r>
          </a:p>
          <a:p>
            <a:r>
              <a:rPr lang="en-US" sz="2000" dirty="0"/>
              <a:t>She hid her behavior until her brother saw her vomiting into a trash can recently, which generated feelings of shame and desperation about her condition.   </a:t>
            </a:r>
          </a:p>
          <a:p>
            <a:endParaRPr lang="en-US" dirty="0"/>
          </a:p>
        </p:txBody>
      </p:sp>
    </p:spTree>
    <p:extLst>
      <p:ext uri="{BB962C8B-B14F-4D97-AF65-F5344CB8AC3E}">
        <p14:creationId xmlns:p14="http://schemas.microsoft.com/office/powerpoint/2010/main" val="15814242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69941-7AD7-4A0E-91D0-936C7567C72E}"/>
              </a:ext>
            </a:extLst>
          </p:cNvPr>
          <p:cNvSpPr>
            <a:spLocks noGrp="1"/>
          </p:cNvSpPr>
          <p:nvPr>
            <p:ph type="title"/>
          </p:nvPr>
        </p:nvSpPr>
        <p:spPr/>
        <p:txBody>
          <a:bodyPr>
            <a:normAutofit fontScale="90000"/>
          </a:bodyPr>
          <a:lstStyle/>
          <a:p>
            <a:r>
              <a:rPr lang="en-US" dirty="0"/>
              <a:t>Binge-Eating Disorder: Psychotherapy and Medications</a:t>
            </a:r>
          </a:p>
        </p:txBody>
      </p:sp>
      <p:sp>
        <p:nvSpPr>
          <p:cNvPr id="3" name="Content Placeholder 2">
            <a:extLst>
              <a:ext uri="{FF2B5EF4-FFF2-40B4-BE49-F238E27FC236}">
                <a16:creationId xmlns:a16="http://schemas.microsoft.com/office/drawing/2014/main" id="{7C293851-8F34-4A05-A635-46E014E9C2E2}"/>
              </a:ext>
            </a:extLst>
          </p:cNvPr>
          <p:cNvSpPr>
            <a:spLocks noGrp="1"/>
          </p:cNvSpPr>
          <p:nvPr>
            <p:ph sz="quarter" idx="13"/>
          </p:nvPr>
        </p:nvSpPr>
        <p:spPr>
          <a:xfrm>
            <a:off x="457199" y="1158950"/>
            <a:ext cx="8152545" cy="4774490"/>
          </a:xfrm>
        </p:spPr>
        <p:txBody>
          <a:bodyPr>
            <a:normAutofit fontScale="77500" lnSpcReduction="20000"/>
          </a:bodyPr>
          <a:lstStyle/>
          <a:p>
            <a:pPr marL="0" indent="0">
              <a:buNone/>
            </a:pPr>
            <a:r>
              <a:rPr lang="en-US" sz="2800" b="1" dirty="0">
                <a:effectLst>
                  <a:outerShdw blurRad="38100" dist="38100" dir="2700000" algn="tl">
                    <a:srgbClr val="000000">
                      <a:alpha val="43137"/>
                    </a:srgbClr>
                  </a:outerShdw>
                </a:effectLst>
              </a:rPr>
              <a:t>Statement 15 - APA recommends (1C) that patients with binge-eating disorder be treated with eating disorder-focused cognitive-behavioral therapy or interpersonal therapy in either individual or group formats.</a:t>
            </a:r>
          </a:p>
          <a:p>
            <a:pPr marL="0" indent="0">
              <a:buNone/>
            </a:pPr>
            <a:endParaRPr lang="en-US" sz="2800" b="1" dirty="0"/>
          </a:p>
          <a:p>
            <a:pPr marL="0" indent="0">
              <a:buNone/>
            </a:pPr>
            <a:r>
              <a:rPr lang="en-US" sz="2800" b="1" dirty="0">
                <a:effectLst>
                  <a:outerShdw blurRad="38100" dist="38100" dir="2700000" algn="tl">
                    <a:srgbClr val="000000">
                      <a:alpha val="43137"/>
                    </a:srgbClr>
                  </a:outerShdw>
                </a:effectLst>
              </a:rPr>
              <a:t>Statement 16 - APA suggests (2C) that adults with binge-eating disorder who prefer medication or have not responded to psychotherapy alone be treated with either an antidepressant medication or </a:t>
            </a:r>
            <a:r>
              <a:rPr lang="en-US" sz="2800" b="1" dirty="0" err="1">
                <a:effectLst>
                  <a:outerShdw blurRad="38100" dist="38100" dir="2700000" algn="tl">
                    <a:srgbClr val="000000">
                      <a:alpha val="43137"/>
                    </a:srgbClr>
                  </a:outerShdw>
                </a:effectLst>
              </a:rPr>
              <a:t>lisdexamfetamine</a:t>
            </a:r>
            <a:r>
              <a:rPr lang="en-US" sz="2800" b="1" dirty="0">
                <a:effectLst>
                  <a:outerShdw blurRad="38100" dist="38100" dir="2700000" algn="tl">
                    <a:srgbClr val="000000">
                      <a:alpha val="43137"/>
                    </a:srgbClr>
                  </a:outerShdw>
                </a:effectLst>
              </a:rPr>
              <a:t>.</a:t>
            </a:r>
          </a:p>
          <a:p>
            <a:pPr marL="0" indent="0">
              <a:buNone/>
            </a:pPr>
            <a:endParaRPr lang="en-US" sz="2800" dirty="0"/>
          </a:p>
          <a:p>
            <a:pPr marL="0" indent="0">
              <a:buNone/>
            </a:pPr>
            <a:r>
              <a:rPr lang="en-US" sz="2400" dirty="0"/>
              <a:t>Rationale:</a:t>
            </a:r>
          </a:p>
          <a:p>
            <a:r>
              <a:rPr lang="en-US" sz="2400" dirty="0"/>
              <a:t>CBT and IPT offer therapeutic benefits in BED, with small potential harm.</a:t>
            </a:r>
          </a:p>
          <a:p>
            <a:r>
              <a:rPr lang="en-US" sz="2400" dirty="0"/>
              <a:t>Antidepressants can increase the likelihood of clinical improvement and enhance remission from BED.</a:t>
            </a:r>
          </a:p>
          <a:p>
            <a:r>
              <a:rPr lang="en-US" sz="2400" dirty="0" err="1"/>
              <a:t>Lisdexamfetamine</a:t>
            </a:r>
            <a:r>
              <a:rPr lang="en-US" sz="2400" dirty="0"/>
              <a:t> is also associated with an increased likelihood of clinical improvement and reductions in binge-eating episodes.</a:t>
            </a:r>
          </a:p>
        </p:txBody>
      </p:sp>
    </p:spTree>
    <p:extLst>
      <p:ext uri="{BB962C8B-B14F-4D97-AF65-F5344CB8AC3E}">
        <p14:creationId xmlns:p14="http://schemas.microsoft.com/office/powerpoint/2010/main" val="32666464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2386B-2957-4297-8793-F3002890234F}"/>
              </a:ext>
            </a:extLst>
          </p:cNvPr>
          <p:cNvSpPr>
            <a:spLocks noGrp="1"/>
          </p:cNvSpPr>
          <p:nvPr>
            <p:ph type="title"/>
          </p:nvPr>
        </p:nvSpPr>
        <p:spPr/>
        <p:txBody>
          <a:bodyPr>
            <a:normAutofit fontScale="90000"/>
          </a:bodyPr>
          <a:lstStyle/>
          <a:p>
            <a:r>
              <a:rPr lang="en-US" dirty="0"/>
              <a:t>BINGE-EATING DISORDER: </a:t>
            </a:r>
            <a:r>
              <a:rPr lang="en-US"/>
              <a:t>Network META-ANALYSIS Diagram of treatments</a:t>
            </a:r>
            <a:endParaRPr lang="en-US" dirty="0"/>
          </a:p>
        </p:txBody>
      </p:sp>
      <p:pic>
        <p:nvPicPr>
          <p:cNvPr id="4" name="Picture 3" descr="Figure shows a network meta-analysis of treatments for binge-eating disorder. Nodes representing treatments connect to other nodes with direct comparisons. Line width represents the number of studies in that specific comparison.">
            <a:extLst>
              <a:ext uri="{FF2B5EF4-FFF2-40B4-BE49-F238E27FC236}">
                <a16:creationId xmlns:a16="http://schemas.microsoft.com/office/drawing/2014/main" id="{DAF93117-76A5-4F3D-96AB-60613DC20E42}"/>
              </a:ext>
            </a:extLst>
          </p:cNvPr>
          <p:cNvPicPr/>
          <p:nvPr/>
        </p:nvPicPr>
        <p:blipFill>
          <a:blip r:embed="rId3"/>
          <a:stretch>
            <a:fillRect/>
          </a:stretch>
        </p:blipFill>
        <p:spPr>
          <a:xfrm>
            <a:off x="1440799" y="1196339"/>
            <a:ext cx="5821237" cy="4757893"/>
          </a:xfrm>
          <a:prstGeom prst="rect">
            <a:avLst/>
          </a:prstGeom>
        </p:spPr>
      </p:pic>
    </p:spTree>
    <p:extLst>
      <p:ext uri="{BB962C8B-B14F-4D97-AF65-F5344CB8AC3E}">
        <p14:creationId xmlns:p14="http://schemas.microsoft.com/office/powerpoint/2010/main" val="25909560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D6101-7FB5-47DC-B07F-DE534A0377AA}"/>
              </a:ext>
            </a:extLst>
          </p:cNvPr>
          <p:cNvSpPr>
            <a:spLocks noGrp="1"/>
          </p:cNvSpPr>
          <p:nvPr>
            <p:ph type="title"/>
          </p:nvPr>
        </p:nvSpPr>
        <p:spPr/>
        <p:txBody>
          <a:bodyPr/>
          <a:lstStyle/>
          <a:p>
            <a:r>
              <a:rPr lang="en-US" dirty="0"/>
              <a:t>BINGE-EATING DISORDER: CBT and IPT </a:t>
            </a:r>
          </a:p>
        </p:txBody>
      </p:sp>
      <p:graphicFrame>
        <p:nvGraphicFramePr>
          <p:cNvPr id="4" name="Content Placeholder 3" descr="CBT is the most widely studied of psychotherapies for binge-eating disorder, but IPT also appears to be effective. Bullet #1: either in individual or group format. Bullet #2: Effects of web-based CBT and CBT-based guided self help are modest in reducing binge eating but can be used as an initial approach, particularly if other binge-eating disorder treatments are not readily accessible.">
            <a:extLst>
              <a:ext uri="{FF2B5EF4-FFF2-40B4-BE49-F238E27FC236}">
                <a16:creationId xmlns:a16="http://schemas.microsoft.com/office/drawing/2014/main" id="{21ED5E13-B304-115A-2203-B41C0994FF27}"/>
              </a:ext>
            </a:extLst>
          </p:cNvPr>
          <p:cNvGraphicFramePr>
            <a:graphicFrameLocks noGrp="1"/>
          </p:cNvGraphicFramePr>
          <p:nvPr>
            <p:ph sz="quarter" idx="13"/>
            <p:extLst>
              <p:ext uri="{D42A27DB-BD31-4B8C-83A1-F6EECF244321}">
                <p14:modId xmlns:p14="http://schemas.microsoft.com/office/powerpoint/2010/main" val="569500677"/>
              </p:ext>
            </p:extLst>
          </p:nvPr>
        </p:nvGraphicFramePr>
        <p:xfrm>
          <a:off x="457199" y="1361440"/>
          <a:ext cx="7967609" cy="4571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8B33B4B6-6C34-FEF3-1308-AB8135F1C6A5}"/>
              </a:ext>
            </a:extLst>
          </p:cNvPr>
          <p:cNvSpPr txBox="1"/>
          <p:nvPr/>
        </p:nvSpPr>
        <p:spPr>
          <a:xfrm>
            <a:off x="3246634" y="2305615"/>
            <a:ext cx="5250094" cy="2246769"/>
          </a:xfrm>
          <a:prstGeom prst="rect">
            <a:avLst/>
          </a:prstGeom>
          <a:noFill/>
        </p:spPr>
        <p:txBody>
          <a:bodyPr wrap="square" rtlCol="0">
            <a:spAutoFit/>
          </a:bodyPr>
          <a:lstStyle/>
          <a:p>
            <a:pPr marL="285750" lvl="0" indent="-285750">
              <a:buFont typeface="Wingdings" panose="05000000000000000000" pitchFamily="2" charset="2"/>
              <a:buChar char="Ø"/>
            </a:pPr>
            <a:r>
              <a:rPr lang="en-US" sz="2000" dirty="0">
                <a:solidFill>
                  <a:schemeClr val="tx1"/>
                </a:solidFill>
              </a:rPr>
              <a:t>Either in individual or group format</a:t>
            </a:r>
          </a:p>
          <a:p>
            <a:pPr marL="285750" lvl="0" indent="-285750">
              <a:buFont typeface="Wingdings" panose="05000000000000000000" pitchFamily="2" charset="2"/>
              <a:buChar char="Ø"/>
            </a:pPr>
            <a:endParaRPr lang="en-US" sz="2000" dirty="0">
              <a:solidFill>
                <a:schemeClr val="tx1"/>
              </a:solidFill>
            </a:endParaRPr>
          </a:p>
          <a:p>
            <a:pPr marL="285750" lvl="0" indent="-285750">
              <a:buFont typeface="Wingdings" panose="05000000000000000000" pitchFamily="2" charset="2"/>
              <a:buChar char="Ø"/>
            </a:pPr>
            <a:r>
              <a:rPr lang="en-US" sz="2000" dirty="0">
                <a:solidFill>
                  <a:schemeClr val="tx1"/>
                </a:solidFill>
              </a:rPr>
              <a:t>Effects of web-based CBT and CBT-based GSH are modest in reducing binge eating but can be used as an initial approach, particularly if other BED treatments are not readily accessible.</a:t>
            </a:r>
          </a:p>
        </p:txBody>
      </p:sp>
    </p:spTree>
    <p:extLst>
      <p:ext uri="{BB962C8B-B14F-4D97-AF65-F5344CB8AC3E}">
        <p14:creationId xmlns:p14="http://schemas.microsoft.com/office/powerpoint/2010/main" val="361745725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D6101-7FB5-47DC-B07F-DE534A0377AA}"/>
              </a:ext>
            </a:extLst>
          </p:cNvPr>
          <p:cNvSpPr>
            <a:spLocks noGrp="1"/>
          </p:cNvSpPr>
          <p:nvPr>
            <p:ph type="title"/>
          </p:nvPr>
        </p:nvSpPr>
        <p:spPr/>
        <p:txBody>
          <a:bodyPr>
            <a:normAutofit fontScale="90000"/>
          </a:bodyPr>
          <a:lstStyle/>
          <a:p>
            <a:r>
              <a:rPr lang="en-US" dirty="0"/>
              <a:t>BINGE-EATING DISORDERS: MEDICATIONS in adults</a:t>
            </a:r>
          </a:p>
        </p:txBody>
      </p:sp>
      <p:sp>
        <p:nvSpPr>
          <p:cNvPr id="5" name="TextBox 4">
            <a:extLst>
              <a:ext uri="{FF2B5EF4-FFF2-40B4-BE49-F238E27FC236}">
                <a16:creationId xmlns:a16="http://schemas.microsoft.com/office/drawing/2014/main" id="{6D784AED-8DA8-68A9-C0D2-06282F04334D}"/>
              </a:ext>
            </a:extLst>
          </p:cNvPr>
          <p:cNvSpPr txBox="1"/>
          <p:nvPr/>
        </p:nvSpPr>
        <p:spPr>
          <a:xfrm>
            <a:off x="457201" y="1250967"/>
            <a:ext cx="8039528" cy="1785104"/>
          </a:xfrm>
          <a:prstGeom prst="rect">
            <a:avLst/>
          </a:prstGeom>
          <a:noFill/>
        </p:spPr>
        <p:txBody>
          <a:bodyPr wrap="square" rtlCol="0">
            <a:spAutoFit/>
          </a:bodyPr>
          <a:lstStyle/>
          <a:p>
            <a:r>
              <a:rPr lang="en-US" sz="2200" i="1" dirty="0"/>
              <a:t>For adults with BED who:</a:t>
            </a:r>
          </a:p>
          <a:p>
            <a:pPr marL="342900" indent="-342900">
              <a:buFont typeface="Arial" panose="020B0604020202020204" pitchFamily="34" charset="0"/>
              <a:buChar char="•"/>
            </a:pPr>
            <a:r>
              <a:rPr lang="en-US" sz="2200" i="1" dirty="0"/>
              <a:t>prefer medication to CBT or IPT </a:t>
            </a:r>
          </a:p>
          <a:p>
            <a:pPr marL="342900" indent="-342900">
              <a:buFont typeface="Arial" panose="020B0604020202020204" pitchFamily="34" charset="0"/>
              <a:buChar char="•"/>
            </a:pPr>
            <a:r>
              <a:rPr lang="en-US" sz="2200" i="1" dirty="0"/>
              <a:t>do not respond to psychotherapy alone </a:t>
            </a:r>
          </a:p>
          <a:p>
            <a:pPr marL="342900" indent="-342900">
              <a:buFont typeface="Arial" panose="020B0604020202020204" pitchFamily="34" charset="0"/>
              <a:buChar char="•"/>
            </a:pPr>
            <a:r>
              <a:rPr lang="en-US" sz="2200" i="1" dirty="0"/>
              <a:t>have moderate to severe BED that may benefit from adjunctive pharmacotherapy:</a:t>
            </a:r>
            <a:endParaRPr lang="en-US" dirty="0"/>
          </a:p>
        </p:txBody>
      </p:sp>
      <p:graphicFrame>
        <p:nvGraphicFramePr>
          <p:cNvPr id="4" name="Content Placeholder 3" descr="Option 1: Antidepressants.">
            <a:extLst>
              <a:ext uri="{FF2B5EF4-FFF2-40B4-BE49-F238E27FC236}">
                <a16:creationId xmlns:a16="http://schemas.microsoft.com/office/drawing/2014/main" id="{5AC3F8D7-CBA3-312B-5C21-6839278F486E}"/>
              </a:ext>
            </a:extLst>
          </p:cNvPr>
          <p:cNvGraphicFramePr>
            <a:graphicFrameLocks noGrp="1"/>
          </p:cNvGraphicFramePr>
          <p:nvPr>
            <p:ph sz="quarter" idx="13"/>
            <p:extLst>
              <p:ext uri="{D42A27DB-BD31-4B8C-83A1-F6EECF244321}">
                <p14:modId xmlns:p14="http://schemas.microsoft.com/office/powerpoint/2010/main" val="1868570731"/>
              </p:ext>
            </p:extLst>
          </p:nvPr>
        </p:nvGraphicFramePr>
        <p:xfrm>
          <a:off x="457200" y="2634040"/>
          <a:ext cx="8306656" cy="35601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95747C86-1C47-B617-72C4-9B7BACB5041A}"/>
              </a:ext>
            </a:extLst>
          </p:cNvPr>
          <p:cNvSpPr txBox="1"/>
          <p:nvPr/>
        </p:nvSpPr>
        <p:spPr>
          <a:xfrm>
            <a:off x="2743200" y="3032235"/>
            <a:ext cx="5784351" cy="3447098"/>
          </a:xfrm>
          <a:prstGeom prst="rect">
            <a:avLst/>
          </a:prstGeom>
          <a:noFill/>
        </p:spPr>
        <p:txBody>
          <a:bodyPr wrap="square" rtlCol="0">
            <a:spAutoFit/>
          </a:bodyPr>
          <a:lstStyle/>
          <a:p>
            <a:pPr marL="285750" lvl="0" indent="-285750">
              <a:buFont typeface="Wingdings" panose="05000000000000000000" pitchFamily="2" charset="2"/>
              <a:buChar char="Ø"/>
            </a:pPr>
            <a:r>
              <a:rPr lang="en-US" sz="2000" dirty="0"/>
              <a:t>NMA showed some benefit of medication alone or in combination with psychotherapy when compared to placebo or no treatment. </a:t>
            </a:r>
          </a:p>
          <a:p>
            <a:pPr marL="285750" lvl="0" indent="-285750">
              <a:buFont typeface="Wingdings" panose="05000000000000000000" pitchFamily="2" charset="2"/>
              <a:buChar char="Ø"/>
            </a:pPr>
            <a:r>
              <a:rPr lang="en-US" sz="2000" dirty="0"/>
              <a:t>Generally, no weight changes.</a:t>
            </a:r>
          </a:p>
          <a:p>
            <a:pPr marL="285750" lvl="0" indent="-285750">
              <a:buFont typeface="Wingdings" panose="05000000000000000000" pitchFamily="2" charset="2"/>
              <a:buChar char="Ø"/>
            </a:pPr>
            <a:r>
              <a:rPr lang="en-US" sz="2000" dirty="0"/>
              <a:t>Selection of an antidepressant through shared decision-making based on tolerability, side effect profile, and potential for drug-drug interactions.</a:t>
            </a:r>
          </a:p>
          <a:p>
            <a:pPr marL="285750" lvl="0" indent="-285750">
              <a:buFont typeface="Wingdings" panose="05000000000000000000" pitchFamily="2" charset="2"/>
              <a:buChar char="Ø"/>
            </a:pPr>
            <a:r>
              <a:rPr lang="en-US" sz="2000" dirty="0"/>
              <a:t>Tricyclic antidepressants and monoamine oxidase inhibitors are less likely to be used than other antidepressants due to side effect profile.</a:t>
            </a:r>
          </a:p>
          <a:p>
            <a:endParaRPr lang="en-US" dirty="0"/>
          </a:p>
        </p:txBody>
      </p:sp>
    </p:spTree>
    <p:extLst>
      <p:ext uri="{BB962C8B-B14F-4D97-AF65-F5344CB8AC3E}">
        <p14:creationId xmlns:p14="http://schemas.microsoft.com/office/powerpoint/2010/main" val="354186859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D6101-7FB5-47DC-B07F-DE534A0377AA}"/>
              </a:ext>
            </a:extLst>
          </p:cNvPr>
          <p:cNvSpPr>
            <a:spLocks noGrp="1"/>
          </p:cNvSpPr>
          <p:nvPr>
            <p:ph type="title"/>
          </p:nvPr>
        </p:nvSpPr>
        <p:spPr/>
        <p:txBody>
          <a:bodyPr>
            <a:normAutofit fontScale="90000"/>
          </a:bodyPr>
          <a:lstStyle/>
          <a:p>
            <a:r>
              <a:rPr lang="en-US" dirty="0"/>
              <a:t>BINGE-EATING DISORDERS: MEDICATIONS in adults (continued)</a:t>
            </a:r>
          </a:p>
        </p:txBody>
      </p:sp>
      <p:graphicFrame>
        <p:nvGraphicFramePr>
          <p:cNvPr id="4" name="Content Placeholder 3" descr="Option 2: Lisdesamfetamine.">
            <a:extLst>
              <a:ext uri="{FF2B5EF4-FFF2-40B4-BE49-F238E27FC236}">
                <a16:creationId xmlns:a16="http://schemas.microsoft.com/office/drawing/2014/main" id="{52D75DC0-8372-1411-A81E-CF91EB80BE43}"/>
              </a:ext>
            </a:extLst>
          </p:cNvPr>
          <p:cNvGraphicFramePr>
            <a:graphicFrameLocks/>
          </p:cNvGraphicFramePr>
          <p:nvPr>
            <p:extLst>
              <p:ext uri="{D42A27DB-BD31-4B8C-83A1-F6EECF244321}">
                <p14:modId xmlns:p14="http://schemas.microsoft.com/office/powerpoint/2010/main" val="1322616911"/>
              </p:ext>
            </p:extLst>
          </p:nvPr>
        </p:nvGraphicFramePr>
        <p:xfrm>
          <a:off x="276447" y="1299681"/>
          <a:ext cx="2364011" cy="41199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a:extLst>
              <a:ext uri="{FF2B5EF4-FFF2-40B4-BE49-F238E27FC236}">
                <a16:creationId xmlns:a16="http://schemas.microsoft.com/office/drawing/2014/main" id="{A4CB8CC1-6083-4055-8654-3D450126022D}"/>
              </a:ext>
            </a:extLst>
          </p:cNvPr>
          <p:cNvSpPr>
            <a:spLocks noGrp="1"/>
          </p:cNvSpPr>
          <p:nvPr>
            <p:ph sz="quarter" idx="13"/>
          </p:nvPr>
        </p:nvSpPr>
        <p:spPr>
          <a:xfrm>
            <a:off x="2640457" y="1202076"/>
            <a:ext cx="6060301" cy="4659767"/>
          </a:xfrm>
        </p:spPr>
        <p:txBody>
          <a:bodyPr>
            <a:noAutofit/>
          </a:bodyPr>
          <a:lstStyle/>
          <a:p>
            <a:pPr>
              <a:buFont typeface="Wingdings" panose="05000000000000000000" pitchFamily="2" charset="2"/>
              <a:buChar char="Ø"/>
            </a:pPr>
            <a:r>
              <a:rPr lang="en-US" sz="1900" dirty="0">
                <a:latin typeface="Calibri" panose="020F0502020204030204" pitchFamily="34" charset="0"/>
                <a:ea typeface="DengXian" panose="02010600030101010101" pitchFamily="2" charset="-122"/>
                <a:cs typeface="Arial" panose="020B0604020202020204" pitchFamily="34" charset="0"/>
              </a:rPr>
              <a:t>Generally, well tolerated.</a:t>
            </a:r>
          </a:p>
          <a:p>
            <a:pPr>
              <a:buFont typeface="Wingdings" panose="05000000000000000000" pitchFamily="2" charset="2"/>
              <a:buChar char="Ø"/>
            </a:pPr>
            <a:r>
              <a:rPr lang="en-US" sz="1900" dirty="0"/>
              <a:t>Initial dosage of 30 mg once daily in the morning, with increases in dosage of 20 mg/week to a therapeutic dosage of 50-70 mg once daily.</a:t>
            </a:r>
          </a:p>
          <a:p>
            <a:pPr>
              <a:buFont typeface="Wingdings" panose="05000000000000000000" pitchFamily="2" charset="2"/>
              <a:buChar char="Ø"/>
            </a:pPr>
            <a:r>
              <a:rPr lang="en-US" sz="1900" dirty="0"/>
              <a:t>No dosage adjustments needed for individuals with hepatic dysfunction, although drug-drug interactions can occur with other medications that are metabolized through CYP2D6 hepatic enzymes. </a:t>
            </a:r>
          </a:p>
          <a:p>
            <a:pPr>
              <a:buFont typeface="Wingdings" panose="05000000000000000000" pitchFamily="2" charset="2"/>
              <a:buChar char="Ø"/>
            </a:pPr>
            <a:r>
              <a:rPr lang="en-US" sz="1900" dirty="0"/>
              <a:t>Lower dosages for individuals with renal impairment (i.e., 50 mg/day maximum dosage for GFR 15 to &lt; 30 mL/minute/1.73 m</a:t>
            </a:r>
            <a:r>
              <a:rPr lang="en-US" sz="1900" baseline="30000" dirty="0"/>
              <a:t>2</a:t>
            </a:r>
            <a:r>
              <a:rPr lang="en-US" sz="1900" dirty="0"/>
              <a:t>; 30 mg/day maximum dosage for GFR &lt; 15 mL/minute/1.73 m</a:t>
            </a:r>
            <a:r>
              <a:rPr lang="en-US" sz="1900" baseline="30000" dirty="0"/>
              <a:t>2</a:t>
            </a:r>
            <a:r>
              <a:rPr lang="en-US" sz="1900" dirty="0"/>
              <a:t> or in end-stage renal disease requiring hemodialysis).</a:t>
            </a:r>
          </a:p>
          <a:p>
            <a:pPr>
              <a:buFont typeface="Wingdings" panose="05000000000000000000" pitchFamily="2" charset="2"/>
              <a:buChar char="Ø"/>
            </a:pPr>
            <a:r>
              <a:rPr lang="en-US" sz="1900" dirty="0"/>
              <a:t>Caution and more frequent monitoring if used in individuals with hypertension or cardiac disease.</a:t>
            </a:r>
          </a:p>
          <a:p>
            <a:pPr marL="0" indent="0">
              <a:buNone/>
            </a:pPr>
            <a:endParaRPr lang="en-US" i="1" dirty="0">
              <a:effectLst>
                <a:outerShdw blurRad="38100" dist="38100" dir="2700000" algn="tl">
                  <a:srgbClr val="000000">
                    <a:alpha val="43137"/>
                  </a:srgbClr>
                </a:outerShdw>
              </a:effectLst>
              <a:latin typeface="Calibri" panose="020F0502020204030204" pitchFamily="34" charset="0"/>
              <a:ea typeface="DengXian" panose="02010600030101010101" pitchFamily="2" charset="-122"/>
              <a:cs typeface="Arial" panose="020B0604020202020204" pitchFamily="34" charset="0"/>
            </a:endParaRPr>
          </a:p>
        </p:txBody>
      </p:sp>
    </p:spTree>
    <p:extLst>
      <p:ext uri="{BB962C8B-B14F-4D97-AF65-F5344CB8AC3E}">
        <p14:creationId xmlns:p14="http://schemas.microsoft.com/office/powerpoint/2010/main" val="135176288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E7322-C43F-413E-A276-A9CC55987C42}"/>
              </a:ext>
            </a:extLst>
          </p:cNvPr>
          <p:cNvSpPr>
            <a:spLocks noGrp="1"/>
          </p:cNvSpPr>
          <p:nvPr>
            <p:ph type="title"/>
          </p:nvPr>
        </p:nvSpPr>
        <p:spPr/>
        <p:txBody>
          <a:bodyPr/>
          <a:lstStyle/>
          <a:p>
            <a:r>
              <a:rPr lang="en-US" dirty="0"/>
              <a:t>BINGE-EATING DISORDER: CLINICAL EXAMPLE</a:t>
            </a:r>
          </a:p>
        </p:txBody>
      </p:sp>
      <p:sp>
        <p:nvSpPr>
          <p:cNvPr id="3" name="Content Placeholder 2">
            <a:extLst>
              <a:ext uri="{FF2B5EF4-FFF2-40B4-BE49-F238E27FC236}">
                <a16:creationId xmlns:a16="http://schemas.microsoft.com/office/drawing/2014/main" id="{B1ABF161-2690-44D8-B5FF-25266D332640}"/>
              </a:ext>
            </a:extLst>
          </p:cNvPr>
          <p:cNvSpPr>
            <a:spLocks noGrp="1"/>
          </p:cNvSpPr>
          <p:nvPr>
            <p:ph sz="quarter" idx="13"/>
          </p:nvPr>
        </p:nvSpPr>
        <p:spPr/>
        <p:txBody>
          <a:bodyPr/>
          <a:lstStyle/>
          <a:p>
            <a:r>
              <a:rPr lang="en-US" sz="2000" dirty="0"/>
              <a:t>A 45-yo man is referred by his PCP for “eating problems” and consideration for bariatric surgery.  </a:t>
            </a:r>
          </a:p>
          <a:p>
            <a:r>
              <a:rPr lang="en-US" sz="2000" dirty="0"/>
              <a:t>Diagnosed with Type 2 diabetes this year.  </a:t>
            </a:r>
          </a:p>
          <a:p>
            <a:r>
              <a:rPr lang="en-US" sz="2000" dirty="0"/>
              <a:t>He describes being normal weight in high school but increased over years to 285 </a:t>
            </a:r>
            <a:r>
              <a:rPr lang="en-US" sz="2000" dirty="0" err="1"/>
              <a:t>lbs</a:t>
            </a:r>
            <a:r>
              <a:rPr lang="en-US" sz="2000" dirty="0"/>
              <a:t> (he is 5’9”).  </a:t>
            </a:r>
          </a:p>
          <a:p>
            <a:r>
              <a:rPr lang="en-US" sz="2000" dirty="0"/>
              <a:t>Recently has experienced increased knee pain, which has made it hard to work in his job as a bricklayer</a:t>
            </a:r>
          </a:p>
          <a:p>
            <a:r>
              <a:rPr lang="en-US" sz="2000" dirty="0"/>
              <a:t>He was too embarrassed to tell his PCP about his uncontrollable binges of eating, well past fullness</a:t>
            </a:r>
            <a:r>
              <a:rPr lang="en-US" sz="2000"/>
              <a:t>. He </a:t>
            </a:r>
            <a:r>
              <a:rPr lang="en-US" sz="2000" dirty="0"/>
              <a:t>says: “I never vomit, but I’ll gorge on ice cream, cookies, chips, and fast food.”</a:t>
            </a:r>
          </a:p>
          <a:p>
            <a:endParaRPr lang="en-US" dirty="0"/>
          </a:p>
        </p:txBody>
      </p:sp>
    </p:spTree>
    <p:extLst>
      <p:ext uri="{BB962C8B-B14F-4D97-AF65-F5344CB8AC3E}">
        <p14:creationId xmlns:p14="http://schemas.microsoft.com/office/powerpoint/2010/main" val="1575152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48B5F-E5D8-41DD-9C58-0FD48BFB9948}"/>
              </a:ext>
            </a:extLst>
          </p:cNvPr>
          <p:cNvSpPr>
            <a:spLocks noGrp="1"/>
          </p:cNvSpPr>
          <p:nvPr>
            <p:ph type="title"/>
          </p:nvPr>
        </p:nvSpPr>
        <p:spPr/>
        <p:txBody>
          <a:bodyPr>
            <a:normAutofit fontScale="90000"/>
          </a:bodyPr>
          <a:lstStyle/>
          <a:p>
            <a:r>
              <a:rPr lang="en-US" dirty="0"/>
              <a:t>EATING DISORDERS: ASSESSMENT recommendations from expert survey</a:t>
            </a:r>
          </a:p>
        </p:txBody>
      </p:sp>
      <p:sp>
        <p:nvSpPr>
          <p:cNvPr id="3" name="Content Placeholder 2">
            <a:extLst>
              <a:ext uri="{FF2B5EF4-FFF2-40B4-BE49-F238E27FC236}">
                <a16:creationId xmlns:a16="http://schemas.microsoft.com/office/drawing/2014/main" id="{AC1D578A-A37C-4AD8-A165-496D4AC2BDE2}"/>
              </a:ext>
            </a:extLst>
          </p:cNvPr>
          <p:cNvSpPr>
            <a:spLocks noGrp="1"/>
          </p:cNvSpPr>
          <p:nvPr>
            <p:ph sz="quarter" idx="13"/>
          </p:nvPr>
        </p:nvSpPr>
        <p:spPr/>
        <p:txBody>
          <a:bodyPr>
            <a:normAutofit/>
          </a:bodyPr>
          <a:lstStyle/>
          <a:p>
            <a:pPr marL="0" indent="0">
              <a:buNone/>
            </a:pPr>
            <a:r>
              <a:rPr lang="en-US" dirty="0"/>
              <a:t>Rationale for assessment related recommendations comes from consensus, including expert opinion survey (1 = not appropriate, 5 = highly appropriate to assess).</a:t>
            </a:r>
          </a:p>
        </p:txBody>
      </p:sp>
      <p:pic>
        <p:nvPicPr>
          <p:cNvPr id="5" name="Picture 4" descr="The picture inserted in slide 7 includes summary results from the eating disorder expert survey and the question on the appropriateness of items to be included in an initial assessment of an individual with eating disorder symptoms. The results with the number who responded, the minimum rating, the maximum rating, the median, the mean, and the standard deviation are listed. The results are listed in order by mean.">
            <a:extLst>
              <a:ext uri="{FF2B5EF4-FFF2-40B4-BE49-F238E27FC236}">
                <a16:creationId xmlns:a16="http://schemas.microsoft.com/office/drawing/2014/main" id="{7625E2DB-E245-392A-BE67-E733D607A0EE}"/>
              </a:ext>
            </a:extLst>
          </p:cNvPr>
          <p:cNvPicPr>
            <a:picLocks noChangeAspect="1"/>
          </p:cNvPicPr>
          <p:nvPr/>
        </p:nvPicPr>
        <p:blipFill>
          <a:blip r:embed="rId2"/>
          <a:stretch>
            <a:fillRect/>
          </a:stretch>
        </p:blipFill>
        <p:spPr>
          <a:xfrm>
            <a:off x="573320" y="2587597"/>
            <a:ext cx="7583021" cy="3054436"/>
          </a:xfrm>
          <a:prstGeom prst="rect">
            <a:avLst/>
          </a:prstGeom>
        </p:spPr>
      </p:pic>
    </p:spTree>
    <p:extLst>
      <p:ext uri="{BB962C8B-B14F-4D97-AF65-F5344CB8AC3E}">
        <p14:creationId xmlns:p14="http://schemas.microsoft.com/office/powerpoint/2010/main" val="3226302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48B5F-E5D8-41DD-9C58-0FD48BFB9948}"/>
              </a:ext>
            </a:extLst>
          </p:cNvPr>
          <p:cNvSpPr>
            <a:spLocks noGrp="1"/>
          </p:cNvSpPr>
          <p:nvPr>
            <p:ph type="title"/>
          </p:nvPr>
        </p:nvSpPr>
        <p:spPr/>
        <p:txBody>
          <a:bodyPr>
            <a:normAutofit fontScale="90000"/>
          </a:bodyPr>
          <a:lstStyle/>
          <a:p>
            <a:r>
              <a:rPr lang="en-US" dirty="0"/>
              <a:t>EATING DISORDERS: ASSESSMENT recommendations from expert survey, part 2</a:t>
            </a:r>
          </a:p>
        </p:txBody>
      </p:sp>
      <p:pic>
        <p:nvPicPr>
          <p:cNvPr id="6" name="Picture 5" descr="The picture inserted in slide 8 continues the summary results from the eating disorder expert survey and the question on the appropriateness of items to be included in an initial assessment of an individual with eating disorder symptoms. The results with the number who responded, the minimum rating, the maximum rating, the median, the mean, and the standard deviation are listed. The results are listed in order by mean.">
            <a:extLst>
              <a:ext uri="{FF2B5EF4-FFF2-40B4-BE49-F238E27FC236}">
                <a16:creationId xmlns:a16="http://schemas.microsoft.com/office/drawing/2014/main" id="{F57EF8AA-E987-443A-A269-2F75AD86517A}"/>
              </a:ext>
            </a:extLst>
          </p:cNvPr>
          <p:cNvPicPr>
            <a:picLocks noChangeAspect="1"/>
          </p:cNvPicPr>
          <p:nvPr/>
        </p:nvPicPr>
        <p:blipFill>
          <a:blip r:embed="rId2"/>
          <a:stretch>
            <a:fillRect/>
          </a:stretch>
        </p:blipFill>
        <p:spPr>
          <a:xfrm>
            <a:off x="1017061" y="1532471"/>
            <a:ext cx="6883676" cy="4030482"/>
          </a:xfrm>
          <a:prstGeom prst="rect">
            <a:avLst/>
          </a:prstGeom>
        </p:spPr>
      </p:pic>
    </p:spTree>
    <p:extLst>
      <p:ext uri="{BB962C8B-B14F-4D97-AF65-F5344CB8AC3E}">
        <p14:creationId xmlns:p14="http://schemas.microsoft.com/office/powerpoint/2010/main" val="2611148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48B5F-E5D8-41DD-9C58-0FD48BFB9948}"/>
              </a:ext>
            </a:extLst>
          </p:cNvPr>
          <p:cNvSpPr>
            <a:spLocks noGrp="1"/>
          </p:cNvSpPr>
          <p:nvPr>
            <p:ph type="title"/>
          </p:nvPr>
        </p:nvSpPr>
        <p:spPr/>
        <p:txBody>
          <a:bodyPr>
            <a:normAutofit fontScale="90000"/>
          </a:bodyPr>
          <a:lstStyle/>
          <a:p>
            <a:r>
              <a:rPr lang="en-US" dirty="0"/>
              <a:t>EATING DISORDERS: ASSESSMENT recommendations from expert survey, part 3</a:t>
            </a:r>
          </a:p>
        </p:txBody>
      </p:sp>
      <p:pic>
        <p:nvPicPr>
          <p:cNvPr id="9" name="Picture 8" descr="The picture inserted in slide 9 continues the summary results from the eating disorder expert survey and the question on the appropriateness of items to be included in an initial assessment of an individual with eating disorder symptoms. The results with the number who responded, the minimum rating, the maximum rating, the median, the mean, and the standard deviation are listed. The results are listed in order by mean.">
            <a:extLst>
              <a:ext uri="{FF2B5EF4-FFF2-40B4-BE49-F238E27FC236}">
                <a16:creationId xmlns:a16="http://schemas.microsoft.com/office/drawing/2014/main" id="{DD596967-B605-45FD-9E04-7613D076AF8C}"/>
              </a:ext>
            </a:extLst>
          </p:cNvPr>
          <p:cNvPicPr>
            <a:picLocks noChangeAspect="1"/>
          </p:cNvPicPr>
          <p:nvPr/>
        </p:nvPicPr>
        <p:blipFill>
          <a:blip r:embed="rId2"/>
          <a:stretch>
            <a:fillRect/>
          </a:stretch>
        </p:blipFill>
        <p:spPr>
          <a:xfrm>
            <a:off x="871538" y="1698503"/>
            <a:ext cx="7029199" cy="3698148"/>
          </a:xfrm>
          <a:prstGeom prst="rect">
            <a:avLst/>
          </a:prstGeom>
        </p:spPr>
      </p:pic>
    </p:spTree>
    <p:extLst>
      <p:ext uri="{BB962C8B-B14F-4D97-AF65-F5344CB8AC3E}">
        <p14:creationId xmlns:p14="http://schemas.microsoft.com/office/powerpoint/2010/main" val="3122141130"/>
      </p:ext>
    </p:extLst>
  </p:cSld>
  <p:clrMapOvr>
    <a:masterClrMapping/>
  </p:clrMapOvr>
</p:sld>
</file>

<file path=ppt/theme/theme1.xml><?xml version="1.0" encoding="utf-8"?>
<a:theme xmlns:a="http://schemas.openxmlformats.org/drawingml/2006/main" name="APA">
  <a:themeElements>
    <a:clrScheme name="APA Palette 1">
      <a:dk1>
        <a:sysClr val="windowText" lastClr="000000"/>
      </a:dk1>
      <a:lt1>
        <a:sysClr val="window" lastClr="FFFFFF"/>
      </a:lt1>
      <a:dk2>
        <a:srgbClr val="003399"/>
      </a:dk2>
      <a:lt2>
        <a:srgbClr val="D2D1CF"/>
      </a:lt2>
      <a:accent1>
        <a:srgbClr val="003399"/>
      </a:accent1>
      <a:accent2>
        <a:srgbClr val="3B8634"/>
      </a:accent2>
      <a:accent3>
        <a:srgbClr val="196779"/>
      </a:accent3>
      <a:accent4>
        <a:srgbClr val="C33F23"/>
      </a:accent4>
      <a:accent5>
        <a:srgbClr val="B01E2C"/>
      </a:accent5>
      <a:accent6>
        <a:srgbClr val="701921"/>
      </a:accent6>
      <a:hlink>
        <a:srgbClr val="003399"/>
      </a:hlink>
      <a:folHlink>
        <a:srgbClr val="27509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humbnail xmlns="3862250f-9002-4f02-959b-5a6e2949d751" xsi:nil="true"/>
    <TaxCatchAll xmlns="e6e50485-58c1-4b4e-9740-c7ddb7b8a047" xsi:nil="true"/>
    <lcf76f155ced4ddcb4097134ff3c332f xmlns="3862250f-9002-4f02-959b-5a6e2949d751">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66AF55E2F5BAD469BA689340A0873A4" ma:contentTypeVersion="18" ma:contentTypeDescription="Create a new document." ma:contentTypeScope="" ma:versionID="a373a8907fbf4c70e9fb8d3ed1578e33">
  <xsd:schema xmlns:xsd="http://www.w3.org/2001/XMLSchema" xmlns:xs="http://www.w3.org/2001/XMLSchema" xmlns:p="http://schemas.microsoft.com/office/2006/metadata/properties" xmlns:ns2="3862250f-9002-4f02-959b-5a6e2949d751" xmlns:ns3="e6e50485-58c1-4b4e-9740-c7ddb7b8a047" targetNamespace="http://schemas.microsoft.com/office/2006/metadata/properties" ma:root="true" ma:fieldsID="8b350d297fb0c57ff592edcc3e08313d" ns2:_="" ns3:_="">
    <xsd:import namespace="3862250f-9002-4f02-959b-5a6e2949d751"/>
    <xsd:import namespace="e6e50485-58c1-4b4e-9740-c7ddb7b8a047"/>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AutoKeyPoints" minOccurs="0"/>
                <xsd:element ref="ns2:MediaServiceKeyPoints" minOccurs="0"/>
                <xsd:element ref="ns2:MediaServiceDateTaken" minOccurs="0"/>
                <xsd:element ref="ns3:TaxCatchAll" minOccurs="0"/>
                <xsd:element ref="ns2:MediaServiceGenerationTime" minOccurs="0"/>
                <xsd:element ref="ns2:MediaServiceEventHashCode" minOccurs="0"/>
                <xsd:element ref="ns2:lcf76f155ced4ddcb4097134ff3c332f" minOccurs="0"/>
                <xsd:element ref="ns2:Thumbnail" minOccurs="0"/>
                <xsd:element ref="ns2:MediaServiceOCR"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62250f-9002-4f02-959b-5a6e2949d7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20667700-8036-4437-9f06-b3ebdb67bc87" ma:termSetId="09814cd3-568e-fe90-9814-8d621ff8fb84" ma:anchorId="fba54fb3-c3e1-fe81-a776-ca4b69148c4d" ma:open="true" ma:isKeyword="false">
      <xsd:complexType>
        <xsd:sequence>
          <xsd:element ref="pc:Terms" minOccurs="0" maxOccurs="1"/>
        </xsd:sequence>
      </xsd:complexType>
    </xsd:element>
    <xsd:element name="Thumbnail" ma:index="19" nillable="true" ma:displayName="Thumbnail" ma:format="Thumbnail" ma:internalName="Thumbnail">
      <xsd:simpleType>
        <xsd:restriction base="dms:Unknown"/>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6e50485-58c1-4b4e-9740-c7ddb7b8a04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0eb0a73-21cf-4357-bd46-2e4d3799812b}" ma:internalName="TaxCatchAll" ma:showField="CatchAllData" ma:web="e6e50485-58c1-4b4e-9740-c7ddb7b8a047">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88E6D82-89ED-4237-9F54-7D83CA6C3E43}">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0359265e-c19c-4ebf-b8ef-e495c0a3b367"/>
    <ds:schemaRef ds:uri="http://www.w3.org/XML/1998/namespace"/>
    <ds:schemaRef ds:uri="http://purl.org/dc/dcmitype/"/>
    <ds:schemaRef ds:uri="3862250f-9002-4f02-959b-5a6e2949d751"/>
    <ds:schemaRef ds:uri="e6e50485-58c1-4b4e-9740-c7ddb7b8a047"/>
  </ds:schemaRefs>
</ds:datastoreItem>
</file>

<file path=customXml/itemProps2.xml><?xml version="1.0" encoding="utf-8"?>
<ds:datastoreItem xmlns:ds="http://schemas.openxmlformats.org/officeDocument/2006/customXml" ds:itemID="{D8F228AE-04CB-4106-B305-444D7C02AC9E}">
  <ds:schemaRefs>
    <ds:schemaRef ds:uri="http://schemas.microsoft.com/sharepoint/v3/contenttype/forms"/>
  </ds:schemaRefs>
</ds:datastoreItem>
</file>

<file path=customXml/itemProps3.xml><?xml version="1.0" encoding="utf-8"?>
<ds:datastoreItem xmlns:ds="http://schemas.openxmlformats.org/officeDocument/2006/customXml" ds:itemID="{68E28FF3-9C4C-4BFE-AA9B-D0DE7A717B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62250f-9002-4f02-959b-5a6e2949d751"/>
    <ds:schemaRef ds:uri="e6e50485-58c1-4b4e-9740-c7ddb7b8a0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APA.potx</Template>
  <TotalTime>11785</TotalTime>
  <Words>7073</Words>
  <Application>Microsoft Office PowerPoint</Application>
  <PresentationFormat>On-screen Show (4:3)</PresentationFormat>
  <Paragraphs>976</Paragraphs>
  <Slides>66</Slides>
  <Notes>24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66</vt:i4>
      </vt:variant>
    </vt:vector>
  </HeadingPairs>
  <TitlesOfParts>
    <vt:vector size="76" baseType="lpstr">
      <vt:lpstr>Arial</vt:lpstr>
      <vt:lpstr>Arial Black</vt:lpstr>
      <vt:lpstr>Calibri</vt:lpstr>
      <vt:lpstr>Georgia</vt:lpstr>
      <vt:lpstr>PalatinoLTStd-Roman</vt:lpstr>
      <vt:lpstr>Segoe UI Symbol</vt:lpstr>
      <vt:lpstr>Symbol</vt:lpstr>
      <vt:lpstr>Times New Roman</vt:lpstr>
      <vt:lpstr>Wingdings</vt:lpstr>
      <vt:lpstr>APA</vt:lpstr>
      <vt:lpstr>APA Practice guideline for the treatment of patients with eating disorders</vt:lpstr>
      <vt:lpstr>Practice Guideline Development </vt:lpstr>
      <vt:lpstr>EATING DISORDERS: Screening</vt:lpstr>
      <vt:lpstr>EATING DISORDERS: SCREENING Questionnaire</vt:lpstr>
      <vt:lpstr>EATING DISORDERS: Initial Evaluation of Eating History</vt:lpstr>
      <vt:lpstr>EATING DISORDERS: Initial Evaluation of Eating History, cont.</vt:lpstr>
      <vt:lpstr>EATING DISORDERS: ASSESSMENT recommendations from expert survey</vt:lpstr>
      <vt:lpstr>EATING DISORDERS: ASSESSMENT recommendations from expert survey, part 2</vt:lpstr>
      <vt:lpstr>EATING DISORDERS: ASSESSMENT recommendations from expert survey, part 3</vt:lpstr>
      <vt:lpstr>EATING DISORDERS: Initial Evaluation</vt:lpstr>
      <vt:lpstr>EATING DISORDERS: Quantitative Measures </vt:lpstr>
      <vt:lpstr>EATING DISORDERS: Examples of Patient and clinician rated Scales</vt:lpstr>
      <vt:lpstr>EATING DISORDERS: Identification of Co-occurring Conditions</vt:lpstr>
      <vt:lpstr>EATING DISORDERS: Identification of Co-occurring Conditions, part 2</vt:lpstr>
      <vt:lpstr>EATING DISORDERS: Identification of Co-occurring Conditions, part 3</vt:lpstr>
      <vt:lpstr>EATING DISORDERS: Initial Review of Systems</vt:lpstr>
      <vt:lpstr>EATING DISORDERS: Signs and symptoms</vt:lpstr>
      <vt:lpstr>EATING DISORDERS: Signs and symptoms, part 2</vt:lpstr>
      <vt:lpstr>EATING DISORDERS: Signs and symptoms, part 3</vt:lpstr>
      <vt:lpstr>EATING DISORDERS: Signs and symptoms, part 4</vt:lpstr>
      <vt:lpstr>EATING DISORDERS: Initial Physical Examination</vt:lpstr>
      <vt:lpstr>EATING DISORDERS: Physical Examination and other signs</vt:lpstr>
      <vt:lpstr>EATING DISORDERS: Physical Examination and other signs (continued)</vt:lpstr>
      <vt:lpstr>EATING DISORDERS: Initial Laboratory Assessment</vt:lpstr>
      <vt:lpstr>EATING DISORDERS: laboratory abnormalities</vt:lpstr>
      <vt:lpstr>EATING DISORDERS: laboratory abnormalities (continued)</vt:lpstr>
      <vt:lpstr>EATING DISORDERS: Examples of Potential laboratory Abnormalities</vt:lpstr>
      <vt:lpstr>EATING DISORDERS: Initial Electrocardiogram </vt:lpstr>
      <vt:lpstr>EATING DISORDERS: ECG for cardiac abnormalities</vt:lpstr>
      <vt:lpstr>EATING DISORDERS: TREATMENT PLAN, Including Level of Care</vt:lpstr>
      <vt:lpstr>EATING DISORDERS: Determining an appropriate setting of care</vt:lpstr>
      <vt:lpstr>EATING DISORDERS: Determining an appropriate setting of care, part 2</vt:lpstr>
      <vt:lpstr>EATING DISORDERS: Determining an appropriate setting of care, part 3</vt:lpstr>
      <vt:lpstr>EATING DISORDERS: Characteristics of levels of care</vt:lpstr>
      <vt:lpstr>ANOREXIA NERVOSA : Medical Stabilization, Nutritional Rehabilitation, and Weight Restoration  </vt:lpstr>
      <vt:lpstr>ANOREXIA NERVOSA: Weight restoration</vt:lpstr>
      <vt:lpstr>ANOREXIA NERVOSA: Weight restoration, cont.</vt:lpstr>
      <vt:lpstr>ANOREXIA NERVOSA: refeeding syndrome</vt:lpstr>
      <vt:lpstr>ANOREXIA NERVOSA: MEDICATIONS</vt:lpstr>
      <vt:lpstr>ANOREXIA NERVOSA: MEDICATIONS, cont.</vt:lpstr>
      <vt:lpstr>ANOREXIA NERVOSA: Psychotherapy in Adults </vt:lpstr>
      <vt:lpstr>ANOREXIA NERVOSA: network META-ANALYSIS DIAGRAM For PSYCHOTHERAPIES</vt:lpstr>
      <vt:lpstr>ANOREXIA NERVOSA: nma feasibility and characteristics OF PSYCHOTHERAPY STUDIES</vt:lpstr>
      <vt:lpstr>ANOREXIA NERVOSA: Statistically favored comparisons FROM nma</vt:lpstr>
      <vt:lpstr>ANOREXIA NERVOSA: PSYCHOTHERAPIES</vt:lpstr>
      <vt:lpstr>ANOREXIA NERVOSA: Components of PSYCHOTHERAPIES</vt:lpstr>
      <vt:lpstr>ANOREXIA NERVOSA: Family-Based Treatment in Adolescents and Emerging Adults </vt:lpstr>
      <vt:lpstr>ANOREXIA NERVOSA: Family-Based Treatment in Adolescents and Emerging Adults</vt:lpstr>
      <vt:lpstr>Anorexia nervosa: CLINICAL EXAMPLE</vt:lpstr>
      <vt:lpstr>Bulimia Nervosa: CBT and SSRI Treatment for adults </vt:lpstr>
      <vt:lpstr>BULIMIA NERVOSA: Network META-ANALYSIS Diagram OF treatments</vt:lpstr>
      <vt:lpstr>BULIMIA NERVOSA: nma feasibility and characteristics OF STUDIES</vt:lpstr>
      <vt:lpstr>BULIMIA NERVOSA: Forest plot of Change in binge-eating frequency </vt:lpstr>
      <vt:lpstr>BULIMIA NERVOSA: Forest plot of purging frequency </vt:lpstr>
      <vt:lpstr>BULIMIA NERVOSA: Statistically favorable effects by treatment</vt:lpstr>
      <vt:lpstr>BULIMIA NERVOSA: CBT and SSRI</vt:lpstr>
      <vt:lpstr>BULIMIA NERVOSA: nutritional intake</vt:lpstr>
      <vt:lpstr>BULIMIA NERVOSA: Family-Based Treatment in Adolescents and Emerging Adults </vt:lpstr>
      <vt:lpstr>BULIMIA NERVOSA: Family-Based Treatment in Adolescents and Emerging Adults, cont. </vt:lpstr>
      <vt:lpstr>BULIMIA NERVOSA: CLINICAL EXAMPLE</vt:lpstr>
      <vt:lpstr>Binge-Eating Disorder: Psychotherapy and Medications</vt:lpstr>
      <vt:lpstr>BINGE-EATING DISORDER: Network META-ANALYSIS Diagram of treatments</vt:lpstr>
      <vt:lpstr>BINGE-EATING DISORDER: CBT and IPT </vt:lpstr>
      <vt:lpstr>BINGE-EATING DISORDERS: MEDICATIONS in adults</vt:lpstr>
      <vt:lpstr>BINGE-EATING DISORDERS: MEDICATIONS in adults (continued)</vt:lpstr>
      <vt:lpstr>BINGE-EATING DISORDER: CLINICAL EXAMPLE</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APA PowerPoint Template</dc:title>
  <dc:creator>Cynthia DeDios</dc:creator>
  <cp:lastModifiedBy>Jennifer Medicus</cp:lastModifiedBy>
  <cp:revision>128</cp:revision>
  <dcterms:created xsi:type="dcterms:W3CDTF">2015-04-29T13:45:43Z</dcterms:created>
  <dcterms:modified xsi:type="dcterms:W3CDTF">2023-03-10T19:42:20Z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0x0101005D628AA1EA2F2142954F1C3DA55C47DD</vt:lpwstr>
  </property>
  <property fmtid="{D5CDD505-2E9C-101B-9397-08002B2CF9AE}" pid="4" name="MediaServiceImageTags">
    <vt:lpwstr/>
  </property>
</Properties>
</file>