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4"/>
  </p:notesMasterIdLst>
  <p:sldIdLst>
    <p:sldId id="259" r:id="rId2"/>
    <p:sldId id="260" r:id="rId3"/>
    <p:sldId id="261" r:id="rId4"/>
    <p:sldId id="262" r:id="rId5"/>
    <p:sldId id="263" r:id="rId6"/>
    <p:sldId id="297" r:id="rId7"/>
    <p:sldId id="298"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99"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300" r:id="rId42"/>
    <p:sldId id="296" r:id="rId4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nnifer Medicus" initials="JM" lastIdx="10" clrIdx="0">
    <p:extLst/>
  </p:cmAuthor>
  <p:cmAuthor id="2" name="Seung-Hee Hong" initials="SH" lastIdx="10"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74847" autoAdjust="0"/>
  </p:normalViewPr>
  <p:slideViewPr>
    <p:cSldViewPr snapToGrid="0">
      <p:cViewPr varScale="1">
        <p:scale>
          <a:sx n="76" d="100"/>
          <a:sy n="76" d="100"/>
        </p:scale>
        <p:origin x="44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3E0B27-F2E0-46B1-8A60-843AAE3BFA57}" type="datetimeFigureOut">
              <a:rPr lang="en-US" smtClean="0"/>
              <a:t>9/25/2017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91A28-9D4A-442F-9131-F5EFAD3F9D00}" type="slidenum">
              <a:rPr lang="en-US" smtClean="0"/>
              <a:t>‹#›</a:t>
            </a:fld>
            <a:endParaRPr lang="en-US"/>
          </a:p>
        </p:txBody>
      </p:sp>
    </p:spTree>
    <p:extLst>
      <p:ext uri="{BB962C8B-B14F-4D97-AF65-F5344CB8AC3E}">
        <p14:creationId xmlns:p14="http://schemas.microsoft.com/office/powerpoint/2010/main" val="10877914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AHRQ =</a:t>
            </a:r>
            <a:r>
              <a:rPr lang="en-US" baseline="0" dirty="0"/>
              <a:t> Agency for Healthcare Research and Quality</a:t>
            </a:r>
            <a:endParaRPr lang="en-US" dirty="0"/>
          </a:p>
        </p:txBody>
      </p:sp>
      <p:sp>
        <p:nvSpPr>
          <p:cNvPr id="4" name="Slide Number Placeholder 3"/>
          <p:cNvSpPr>
            <a:spLocks noGrp="1"/>
          </p:cNvSpPr>
          <p:nvPr>
            <p:ph type="sldNum" sz="quarter" idx="10"/>
          </p:nvPr>
        </p:nvSpPr>
        <p:spPr/>
        <p:txBody>
          <a:bodyPr/>
          <a:lstStyle/>
          <a:p>
            <a:fld id="{DDD91A28-9D4A-442F-9131-F5EFAD3F9D00}" type="slidenum">
              <a:rPr lang="en-US" smtClean="0"/>
              <a:t>5</a:t>
            </a:fld>
            <a:endParaRPr lang="en-US"/>
          </a:p>
        </p:txBody>
      </p:sp>
    </p:spTree>
    <p:extLst>
      <p:ext uri="{BB962C8B-B14F-4D97-AF65-F5344CB8AC3E}">
        <p14:creationId xmlns:p14="http://schemas.microsoft.com/office/powerpoint/2010/main" val="2496144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DD91A28-9D4A-442F-9131-F5EFAD3F9D00}" type="slidenum">
              <a:rPr lang="en-US" smtClean="0"/>
              <a:t>25</a:t>
            </a:fld>
            <a:endParaRPr lang="en-US"/>
          </a:p>
        </p:txBody>
      </p:sp>
    </p:spTree>
    <p:extLst>
      <p:ext uri="{BB962C8B-B14F-4D97-AF65-F5344CB8AC3E}">
        <p14:creationId xmlns:p14="http://schemas.microsoft.com/office/powerpoint/2010/main" val="32797919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2" name="Picture 1" descr="brain.png"/>
          <p:cNvPicPr>
            <a:picLocks noChangeAspect="1"/>
          </p:cNvPicPr>
          <p:nvPr/>
        </p:nvPicPr>
        <p:blipFill rotWithShape="1">
          <a:blip r:embed="rId2" cstate="print">
            <a:extLst>
              <a:ext uri="{28A0092B-C50C-407E-A947-70E740481C1C}">
                <a14:useLocalDpi xmlns:a14="http://schemas.microsoft.com/office/drawing/2010/main" val="0"/>
              </a:ext>
            </a:extLst>
          </a:blip>
          <a:srcRect r="20014" b="25379"/>
          <a:stretch/>
        </p:blipFill>
        <p:spPr>
          <a:xfrm>
            <a:off x="3850810" y="1228727"/>
            <a:ext cx="5293191" cy="5629275"/>
          </a:xfrm>
          <a:prstGeom prst="rect">
            <a:avLst/>
          </a:prstGeom>
        </p:spPr>
      </p:pic>
      <p:cxnSp>
        <p:nvCxnSpPr>
          <p:cNvPr id="8" name="Straight Connector 7"/>
          <p:cNvCxnSpPr/>
          <p:nvPr/>
        </p:nvCxnSpPr>
        <p:spPr>
          <a:xfrm>
            <a:off x="671284" y="3060553"/>
            <a:ext cx="0" cy="2481679"/>
          </a:xfrm>
          <a:prstGeom prst="line">
            <a:avLst/>
          </a:prstGeom>
          <a:ln>
            <a:solidFill>
              <a:srgbClr val="FFFFFF"/>
            </a:solidFill>
          </a:ln>
          <a:effectLst/>
        </p:spPr>
        <p:style>
          <a:lnRef idx="3">
            <a:schemeClr val="accent3"/>
          </a:lnRef>
          <a:fillRef idx="0">
            <a:schemeClr val="accent3"/>
          </a:fillRef>
          <a:effectRef idx="2">
            <a:schemeClr val="accent3"/>
          </a:effectRef>
          <a:fontRef idx="minor">
            <a:schemeClr val="tx1"/>
          </a:fontRef>
        </p:style>
      </p:cxnSp>
      <p:sp>
        <p:nvSpPr>
          <p:cNvPr id="18" name="Title 1"/>
          <p:cNvSpPr>
            <a:spLocks noGrp="1"/>
          </p:cNvSpPr>
          <p:nvPr>
            <p:ph type="title" hasCustomPrompt="1"/>
          </p:nvPr>
        </p:nvSpPr>
        <p:spPr>
          <a:xfrm>
            <a:off x="870855" y="3152569"/>
            <a:ext cx="5987146" cy="1290386"/>
          </a:xfrm>
        </p:spPr>
        <p:txBody>
          <a:bodyPr>
            <a:noAutofit/>
          </a:bodyPr>
          <a:lstStyle>
            <a:lvl1pPr algn="l">
              <a:defRPr sz="3000" cap="all"/>
            </a:lvl1pPr>
          </a:lstStyle>
          <a:p>
            <a:r>
              <a:rPr lang="en-US" dirty="0"/>
              <a:t>PRESENTATION TITLE</a:t>
            </a:r>
            <a:br>
              <a:rPr lang="en-US" dirty="0"/>
            </a:br>
            <a:r>
              <a:rPr lang="en-US" dirty="0"/>
              <a:t>UP TO TWO LINES</a:t>
            </a:r>
          </a:p>
        </p:txBody>
      </p:sp>
      <p:sp>
        <p:nvSpPr>
          <p:cNvPr id="25" name="Subtitle 2"/>
          <p:cNvSpPr>
            <a:spLocks noGrp="1"/>
          </p:cNvSpPr>
          <p:nvPr>
            <p:ph type="subTitle" idx="1" hasCustomPrompt="1"/>
          </p:nvPr>
        </p:nvSpPr>
        <p:spPr>
          <a:xfrm>
            <a:off x="870856" y="4470733"/>
            <a:ext cx="5415645" cy="1071499"/>
          </a:xfrm>
        </p:spPr>
        <p:txBody>
          <a:bodyPr>
            <a:normAutofit/>
          </a:bodyPr>
          <a:lstStyle>
            <a:lvl1pPr marL="0" indent="0" algn="l">
              <a:buNone/>
              <a:defRPr sz="1875" baseline="0">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Presentation subhead goes here, and can also be up to two lines long.</a:t>
            </a:r>
          </a:p>
        </p:txBody>
      </p:sp>
      <p:sp>
        <p:nvSpPr>
          <p:cNvPr id="13" name="Text Placeholder 2"/>
          <p:cNvSpPr>
            <a:spLocks noGrp="1"/>
          </p:cNvSpPr>
          <p:nvPr>
            <p:ph type="body" idx="10" hasCustomPrompt="1"/>
          </p:nvPr>
        </p:nvSpPr>
        <p:spPr>
          <a:xfrm>
            <a:off x="870855" y="5751977"/>
            <a:ext cx="7772400" cy="476105"/>
          </a:xfrm>
        </p:spPr>
        <p:txBody>
          <a:bodyPr anchor="t">
            <a:normAutofit/>
          </a:bodyPr>
          <a:lstStyle>
            <a:lvl1pPr marL="0" indent="0">
              <a:buNone/>
              <a:defRPr sz="105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dirty="0"/>
              <a:t>Author: John Smith | April 30, 2017</a:t>
            </a:r>
          </a:p>
        </p:txBody>
      </p:sp>
      <p:sp>
        <p:nvSpPr>
          <p:cNvPr id="7" name="TextBox 6"/>
          <p:cNvSpPr txBox="1"/>
          <p:nvPr/>
        </p:nvSpPr>
        <p:spPr>
          <a:xfrm>
            <a:off x="4733039" y="6227490"/>
            <a:ext cx="3992283" cy="207749"/>
          </a:xfrm>
          <a:prstGeom prst="rect">
            <a:avLst/>
          </a:prstGeom>
          <a:noFill/>
        </p:spPr>
        <p:txBody>
          <a:bodyPr wrap="square" rtlCol="0" anchor="ctr">
            <a:spAutoFit/>
          </a:bodyPr>
          <a:lstStyle/>
          <a:p>
            <a:pPr algn="r"/>
            <a:r>
              <a:rPr lang="en-US" sz="750" kern="1200" dirty="0">
                <a:solidFill>
                  <a:schemeClr val="tx1"/>
                </a:solidFill>
                <a:effectLst/>
                <a:latin typeface="+mn-lt"/>
                <a:ea typeface="+mn-ea"/>
                <a:cs typeface="+mn-cs"/>
              </a:rPr>
              <a:t>© 2017 American Psychiatric Association. All rights reserved. </a:t>
            </a:r>
          </a:p>
        </p:txBody>
      </p:sp>
    </p:spTree>
    <p:extLst>
      <p:ext uri="{BB962C8B-B14F-4D97-AF65-F5344CB8AC3E}">
        <p14:creationId xmlns:p14="http://schemas.microsoft.com/office/powerpoint/2010/main" val="3259594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ECTION TITLE">
    <p:spTree>
      <p:nvGrpSpPr>
        <p:cNvPr id="1" name=""/>
        <p:cNvGrpSpPr/>
        <p:nvPr/>
      </p:nvGrpSpPr>
      <p:grpSpPr>
        <a:xfrm>
          <a:off x="0" y="0"/>
          <a:ext cx="0" cy="0"/>
          <a:chOff x="0" y="0"/>
          <a:chExt cx="0" cy="0"/>
        </a:xfrm>
      </p:grpSpPr>
      <p:pic>
        <p:nvPicPr>
          <p:cNvPr id="2" name="Picture 1" descr="brain.png"/>
          <p:cNvPicPr>
            <a:picLocks noChangeAspect="1"/>
          </p:cNvPicPr>
          <p:nvPr/>
        </p:nvPicPr>
        <p:blipFill rotWithShape="1">
          <a:blip r:embed="rId2">
            <a:extLst>
              <a:ext uri="{28A0092B-C50C-407E-A947-70E740481C1C}">
                <a14:useLocalDpi xmlns:a14="http://schemas.microsoft.com/office/drawing/2010/main" val="0"/>
              </a:ext>
            </a:extLst>
          </a:blip>
          <a:srcRect l="12971" t="10187" b="27721"/>
          <a:stretch/>
        </p:blipFill>
        <p:spPr>
          <a:xfrm>
            <a:off x="1" y="0"/>
            <a:ext cx="8432187" cy="6858000"/>
          </a:xfrm>
          <a:prstGeom prst="rect">
            <a:avLst/>
          </a:prstGeom>
        </p:spPr>
      </p:pic>
      <p:sp>
        <p:nvSpPr>
          <p:cNvPr id="11" name="Rectangle 10"/>
          <p:cNvSpPr/>
          <p:nvPr/>
        </p:nvSpPr>
        <p:spPr>
          <a:xfrm>
            <a:off x="-71120" y="3348182"/>
            <a:ext cx="9144000" cy="2286000"/>
          </a:xfrm>
          <a:prstGeom prst="rect">
            <a:avLst/>
          </a:prstGeom>
          <a:solidFill>
            <a:schemeClr val="tx1">
              <a:alpha val="1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14" name="Title 1"/>
          <p:cNvSpPr>
            <a:spLocks noGrp="1"/>
          </p:cNvSpPr>
          <p:nvPr>
            <p:ph type="title" hasCustomPrompt="1"/>
          </p:nvPr>
        </p:nvSpPr>
        <p:spPr>
          <a:xfrm>
            <a:off x="870855" y="3348182"/>
            <a:ext cx="5987146" cy="2286000"/>
          </a:xfrm>
        </p:spPr>
        <p:txBody>
          <a:bodyPr>
            <a:normAutofit/>
          </a:bodyPr>
          <a:lstStyle>
            <a:lvl1pPr algn="l">
              <a:defRPr sz="3000" cap="all"/>
            </a:lvl1pPr>
          </a:lstStyle>
          <a:p>
            <a:r>
              <a:rPr lang="en-US" dirty="0"/>
              <a:t>SECTION TITLE</a:t>
            </a:r>
          </a:p>
        </p:txBody>
      </p:sp>
    </p:spTree>
    <p:extLst>
      <p:ext uri="{BB962C8B-B14F-4D97-AF65-F5344CB8AC3E}">
        <p14:creationId xmlns:p14="http://schemas.microsoft.com/office/powerpoint/2010/main" val="620855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WHITE BKG">
    <p:bg>
      <p:bgRef idx="1001">
        <a:schemeClr val="bg1"/>
      </p:bgRef>
    </p:bg>
    <p:spTree>
      <p:nvGrpSpPr>
        <p:cNvPr id="1" name=""/>
        <p:cNvGrpSpPr/>
        <p:nvPr/>
      </p:nvGrpSpPr>
      <p:grpSpPr>
        <a:xfrm>
          <a:off x="0" y="0"/>
          <a:ext cx="0" cy="0"/>
          <a:chOff x="0" y="0"/>
          <a:chExt cx="0" cy="0"/>
        </a:xfrm>
      </p:grpSpPr>
      <p:sp>
        <p:nvSpPr>
          <p:cNvPr id="12" name="Rectangle 11"/>
          <p:cNvSpPr/>
          <p:nvPr/>
        </p:nvSpPr>
        <p:spPr>
          <a:xfrm>
            <a:off x="0" y="6148443"/>
            <a:ext cx="9144000" cy="386138"/>
          </a:xfrm>
          <a:prstGeom prst="rect">
            <a:avLst/>
          </a:prstGeom>
          <a:solidFill>
            <a:srgbClr val="0033A3"/>
          </a:solidFill>
          <a:ln>
            <a:noFill/>
          </a:ln>
          <a:effectLst/>
        </p:spPr>
        <p:style>
          <a:lnRef idx="3">
            <a:schemeClr val="lt1"/>
          </a:lnRef>
          <a:fillRef idx="1">
            <a:schemeClr val="accent6"/>
          </a:fillRef>
          <a:effectRef idx="1">
            <a:schemeClr val="accent6"/>
          </a:effectRef>
          <a:fontRef idx="minor">
            <a:schemeClr val="lt1"/>
          </a:fontRef>
        </p:style>
        <p:txBody>
          <a:bodyPr rtlCol="0" anchor="b"/>
          <a:lstStyle/>
          <a:p>
            <a:pPr algn="ctr"/>
            <a:endParaRPr lang="en-US" sz="1350"/>
          </a:p>
        </p:txBody>
      </p:sp>
      <p:pic>
        <p:nvPicPr>
          <p:cNvPr id="18" name="Picture 17"/>
          <p:cNvPicPr>
            <a:picLocks noChangeAspect="1"/>
          </p:cNvPicPr>
          <p:nvPr/>
        </p:nvPicPr>
        <p:blipFill>
          <a:blip r:embed="rId2"/>
          <a:stretch>
            <a:fillRect/>
          </a:stretch>
        </p:blipFill>
        <p:spPr>
          <a:xfrm>
            <a:off x="6729182" y="266701"/>
            <a:ext cx="2103359" cy="692293"/>
          </a:xfrm>
          <a:prstGeom prst="rect">
            <a:avLst/>
          </a:prstGeom>
        </p:spPr>
      </p:pic>
      <p:cxnSp>
        <p:nvCxnSpPr>
          <p:cNvPr id="19" name="Straight Connector 18"/>
          <p:cNvCxnSpPr/>
          <p:nvPr/>
        </p:nvCxnSpPr>
        <p:spPr>
          <a:xfrm>
            <a:off x="0" y="1016249"/>
            <a:ext cx="6517502" cy="0"/>
          </a:xfrm>
          <a:prstGeom prst="line">
            <a:avLst/>
          </a:prstGeom>
          <a:ln>
            <a:solidFill>
              <a:srgbClr val="003399"/>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4733039" y="6227490"/>
            <a:ext cx="3992283" cy="207749"/>
          </a:xfrm>
          <a:prstGeom prst="rect">
            <a:avLst/>
          </a:prstGeom>
          <a:noFill/>
        </p:spPr>
        <p:txBody>
          <a:bodyPr wrap="square" rtlCol="0" anchor="ctr">
            <a:spAutoFit/>
          </a:bodyPr>
          <a:lstStyle/>
          <a:p>
            <a:pPr algn="r"/>
            <a:r>
              <a:rPr lang="en-US" sz="750" kern="1200" dirty="0">
                <a:solidFill>
                  <a:schemeClr val="bg1"/>
                </a:solidFill>
                <a:effectLst/>
                <a:latin typeface="+mn-lt"/>
                <a:ea typeface="+mn-ea"/>
                <a:cs typeface="+mn-cs"/>
              </a:rPr>
              <a:t>© 2017 American Psychiatric Association. All rights reserved. </a:t>
            </a:r>
          </a:p>
        </p:txBody>
      </p:sp>
      <p:sp>
        <p:nvSpPr>
          <p:cNvPr id="23" name="Title 1"/>
          <p:cNvSpPr>
            <a:spLocks noGrp="1"/>
          </p:cNvSpPr>
          <p:nvPr>
            <p:ph type="title" hasCustomPrompt="1"/>
          </p:nvPr>
        </p:nvSpPr>
        <p:spPr>
          <a:xfrm>
            <a:off x="457201" y="307790"/>
            <a:ext cx="6060302" cy="586541"/>
          </a:xfrm>
        </p:spPr>
        <p:txBody>
          <a:bodyPr>
            <a:normAutofit/>
          </a:bodyPr>
          <a:lstStyle>
            <a:lvl1pPr algn="l">
              <a:defRPr sz="1800" cap="all">
                <a:solidFill>
                  <a:srgbClr val="003399"/>
                </a:solidFill>
              </a:defRPr>
            </a:lvl1pPr>
          </a:lstStyle>
          <a:p>
            <a:r>
              <a:rPr lang="en-US" dirty="0"/>
              <a:t>SECTION TITLE</a:t>
            </a:r>
          </a:p>
        </p:txBody>
      </p:sp>
      <p:sp>
        <p:nvSpPr>
          <p:cNvPr id="28" name="Content Placeholder 25"/>
          <p:cNvSpPr>
            <a:spLocks noGrp="1"/>
          </p:cNvSpPr>
          <p:nvPr>
            <p:ph sz="quarter" idx="13"/>
          </p:nvPr>
        </p:nvSpPr>
        <p:spPr>
          <a:xfrm>
            <a:off x="457200" y="1361440"/>
            <a:ext cx="7815262" cy="457199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p:nvSpPr>
        <p:spPr>
          <a:xfrm>
            <a:off x="457200" y="6149138"/>
            <a:ext cx="2133600" cy="365125"/>
          </a:xfrm>
          <a:prstGeom prst="rect">
            <a:avLst/>
          </a:prstGeom>
        </p:spPr>
        <p:txBody>
          <a:bodyPr vert="horz" lIns="68580" tIns="34290" rIns="68580" bIns="34290" rtlCol="0" anchor="ctr"/>
          <a:lstStyle>
            <a:defPPr>
              <a:defRPr lang="en-US"/>
            </a:defPPr>
            <a:lvl1pPr marL="0" algn="l" defTabSz="457200" rtl="0" eaLnBrk="1" latinLnBrk="0" hangingPunct="1">
              <a:defRPr sz="10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F35CCB00-38B5-9543-8B3D-7DAFB5B0A7B3}" type="slidenum">
              <a:rPr lang="en-US" sz="750" smtClean="0">
                <a:solidFill>
                  <a:schemeClr val="bg1"/>
                </a:solidFill>
              </a:rPr>
              <a:pPr/>
              <a:t>‹#›</a:t>
            </a:fld>
            <a:endParaRPr lang="en-US" sz="750" dirty="0">
              <a:solidFill>
                <a:schemeClr val="bg1"/>
              </a:solidFill>
            </a:endParaRPr>
          </a:p>
        </p:txBody>
      </p:sp>
    </p:spTree>
    <p:extLst>
      <p:ext uri="{BB962C8B-B14F-4D97-AF65-F5344CB8AC3E}">
        <p14:creationId xmlns:p14="http://schemas.microsoft.com/office/powerpoint/2010/main" val="83035337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UE BKG">
    <p:spTree>
      <p:nvGrpSpPr>
        <p:cNvPr id="1" name=""/>
        <p:cNvGrpSpPr/>
        <p:nvPr/>
      </p:nvGrpSpPr>
      <p:grpSpPr>
        <a:xfrm>
          <a:off x="0" y="0"/>
          <a:ext cx="0" cy="0"/>
          <a:chOff x="0" y="0"/>
          <a:chExt cx="0" cy="0"/>
        </a:xfrm>
      </p:grpSpPr>
      <p:sp>
        <p:nvSpPr>
          <p:cNvPr id="10" name="Rectangle 9"/>
          <p:cNvSpPr/>
          <p:nvPr/>
        </p:nvSpPr>
        <p:spPr>
          <a:xfrm>
            <a:off x="0" y="6148443"/>
            <a:ext cx="9144000" cy="386138"/>
          </a:xfrm>
          <a:prstGeom prst="rect">
            <a:avLst/>
          </a:prstGeom>
          <a:solidFill>
            <a:srgbClr val="FFFFFF"/>
          </a:solidFill>
          <a:ln>
            <a:noFill/>
          </a:ln>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sz="1350"/>
          </a:p>
        </p:txBody>
      </p:sp>
      <p:sp>
        <p:nvSpPr>
          <p:cNvPr id="5" name="Title 1"/>
          <p:cNvSpPr>
            <a:spLocks noGrp="1"/>
          </p:cNvSpPr>
          <p:nvPr>
            <p:ph type="title" hasCustomPrompt="1"/>
          </p:nvPr>
        </p:nvSpPr>
        <p:spPr>
          <a:xfrm>
            <a:off x="457201" y="307790"/>
            <a:ext cx="6060302" cy="586541"/>
          </a:xfrm>
        </p:spPr>
        <p:txBody>
          <a:bodyPr>
            <a:normAutofit/>
          </a:bodyPr>
          <a:lstStyle>
            <a:lvl1pPr algn="l">
              <a:defRPr sz="1800" cap="all"/>
            </a:lvl1pPr>
          </a:lstStyle>
          <a:p>
            <a:r>
              <a:rPr lang="en-US" dirty="0"/>
              <a:t>SECTION TITLE</a:t>
            </a:r>
          </a:p>
        </p:txBody>
      </p:sp>
      <p:cxnSp>
        <p:nvCxnSpPr>
          <p:cNvPr id="8" name="Straight Connector 7"/>
          <p:cNvCxnSpPr/>
          <p:nvPr/>
        </p:nvCxnSpPr>
        <p:spPr>
          <a:xfrm>
            <a:off x="0" y="1006089"/>
            <a:ext cx="6517502" cy="562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733039" y="6230653"/>
            <a:ext cx="3992283" cy="207749"/>
          </a:xfrm>
          <a:prstGeom prst="rect">
            <a:avLst/>
          </a:prstGeom>
          <a:noFill/>
        </p:spPr>
        <p:txBody>
          <a:bodyPr wrap="square" rtlCol="0" anchor="ctr">
            <a:spAutoFit/>
          </a:bodyPr>
          <a:lstStyle/>
          <a:p>
            <a:pPr algn="r"/>
            <a:r>
              <a:rPr lang="en-US" sz="750" kern="1200" dirty="0">
                <a:solidFill>
                  <a:schemeClr val="bg2"/>
                </a:solidFill>
                <a:effectLst/>
                <a:latin typeface="+mn-lt"/>
                <a:ea typeface="+mn-ea"/>
                <a:cs typeface="+mn-cs"/>
              </a:rPr>
              <a:t>© 2017 American Psychiatric Association. All rights reserved. </a:t>
            </a:r>
          </a:p>
        </p:txBody>
      </p:sp>
      <p:sp>
        <p:nvSpPr>
          <p:cNvPr id="7" name="Rectangle 6"/>
          <p:cNvSpPr/>
          <p:nvPr/>
        </p:nvSpPr>
        <p:spPr>
          <a:xfrm>
            <a:off x="6517503" y="995680"/>
            <a:ext cx="2626498" cy="27432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12" name="Content Placeholder 25"/>
          <p:cNvSpPr>
            <a:spLocks noGrp="1"/>
          </p:cNvSpPr>
          <p:nvPr>
            <p:ph sz="quarter" idx="13"/>
          </p:nvPr>
        </p:nvSpPr>
        <p:spPr>
          <a:xfrm>
            <a:off x="457200" y="1361440"/>
            <a:ext cx="7815262" cy="457199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5"/>
          <p:cNvSpPr txBox="1">
            <a:spLocks/>
          </p:cNvSpPr>
          <p:nvPr/>
        </p:nvSpPr>
        <p:spPr>
          <a:xfrm>
            <a:off x="457200" y="6149138"/>
            <a:ext cx="2133600" cy="365125"/>
          </a:xfrm>
          <a:prstGeom prst="rect">
            <a:avLst/>
          </a:prstGeom>
        </p:spPr>
        <p:txBody>
          <a:bodyPr vert="horz" lIns="68580" tIns="34290" rIns="68580" bIns="34290" rtlCol="0" anchor="ctr"/>
          <a:lstStyle>
            <a:defPPr>
              <a:defRPr lang="en-US"/>
            </a:defPPr>
            <a:lvl1pPr marL="0" algn="l" defTabSz="457200" rtl="0" eaLnBrk="1" latinLnBrk="0" hangingPunct="1">
              <a:defRPr sz="10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F35CCB00-38B5-9543-8B3D-7DAFB5B0A7B3}" type="slidenum">
              <a:rPr lang="en-US" sz="750" smtClean="0">
                <a:solidFill>
                  <a:schemeClr val="bg2"/>
                </a:solidFill>
              </a:rPr>
              <a:pPr/>
              <a:t>‹#›</a:t>
            </a:fld>
            <a:endParaRPr lang="en-US" sz="750" dirty="0">
              <a:solidFill>
                <a:schemeClr val="bg2"/>
              </a:solidFill>
            </a:endParaRPr>
          </a:p>
        </p:txBody>
      </p:sp>
    </p:spTree>
    <p:extLst>
      <p:ext uri="{BB962C8B-B14F-4D97-AF65-F5344CB8AC3E}">
        <p14:creationId xmlns:p14="http://schemas.microsoft.com/office/powerpoint/2010/main" val="3666727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grpSp>
        <p:nvGrpSpPr>
          <p:cNvPr id="8213" name="Group 21"/>
          <p:cNvGrpSpPr>
            <a:grpSpLocks/>
          </p:cNvGrpSpPr>
          <p:nvPr/>
        </p:nvGrpSpPr>
        <p:grpSpPr bwMode="auto">
          <a:xfrm>
            <a:off x="0" y="0"/>
            <a:ext cx="5867400" cy="6858000"/>
            <a:chOff x="0" y="0"/>
            <a:chExt cx="3696" cy="4320"/>
          </a:xfrm>
          <a:solidFill>
            <a:srgbClr val="000099"/>
          </a:solidFill>
        </p:grpSpPr>
        <p:sp>
          <p:nvSpPr>
            <p:cNvPr id="8194" name="Rectangle 2"/>
            <p:cNvSpPr>
              <a:spLocks noChangeArrowheads="1"/>
            </p:cNvSpPr>
            <p:nvPr/>
          </p:nvSpPr>
          <p:spPr bwMode="auto">
            <a:xfrm>
              <a:off x="0" y="0"/>
              <a:ext cx="2880" cy="432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1800">
                <a:latin typeface="Times New Roman" charset="0"/>
              </a:endParaRPr>
            </a:p>
          </p:txBody>
        </p:sp>
        <p:sp>
          <p:nvSpPr>
            <p:cNvPr id="8195" name="AutoShape 3"/>
            <p:cNvSpPr>
              <a:spLocks noChangeArrowheads="1"/>
            </p:cNvSpPr>
            <p:nvPr/>
          </p:nvSpPr>
          <p:spPr bwMode="white">
            <a:xfrm>
              <a:off x="432" y="624"/>
              <a:ext cx="3264" cy="1200"/>
            </a:xfrm>
            <a:prstGeom prst="roundRect">
              <a:avLst>
                <a:gd name="adj" fmla="val 50000"/>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1800">
                <a:latin typeface="Times New Roman" charset="0"/>
              </a:endParaRPr>
            </a:p>
          </p:txBody>
        </p:sp>
      </p:grpSp>
      <p:grpSp>
        <p:nvGrpSpPr>
          <p:cNvPr id="8210" name="Group 18"/>
          <p:cNvGrpSpPr>
            <a:grpSpLocks/>
          </p:cNvGrpSpPr>
          <p:nvPr/>
        </p:nvGrpSpPr>
        <p:grpSpPr bwMode="auto">
          <a:xfrm>
            <a:off x="3632200" y="4889500"/>
            <a:ext cx="4876800" cy="319088"/>
            <a:chOff x="2288" y="3080"/>
            <a:chExt cx="3072" cy="201"/>
          </a:xfrm>
          <a:solidFill>
            <a:schemeClr val="bg1">
              <a:lumMod val="50000"/>
            </a:schemeClr>
          </a:solidFill>
        </p:grpSpPr>
        <p:sp>
          <p:nvSpPr>
            <p:cNvPr id="8204" name="AutoShape 12"/>
            <p:cNvSpPr>
              <a:spLocks noChangeArrowheads="1"/>
            </p:cNvSpPr>
            <p:nvPr/>
          </p:nvSpPr>
          <p:spPr bwMode="auto">
            <a:xfrm flipH="1">
              <a:off x="2288" y="3080"/>
              <a:ext cx="2914" cy="200"/>
            </a:xfrm>
            <a:prstGeom prst="roundRect">
              <a:avLst>
                <a:gd name="adj" fmla="val 0"/>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8205" name="AutoShape 13"/>
            <p:cNvSpPr>
              <a:spLocks noChangeArrowheads="1"/>
            </p:cNvSpPr>
            <p:nvPr/>
          </p:nvSpPr>
          <p:spPr bwMode="auto">
            <a:xfrm>
              <a:off x="5196" y="3080"/>
              <a:ext cx="164" cy="201"/>
            </a:xfrm>
            <a:prstGeom prst="flowChartDelay">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grpSp>
      <p:sp>
        <p:nvSpPr>
          <p:cNvPr id="8197" name="Rectangle 5"/>
          <p:cNvSpPr>
            <a:spLocks noGrp="1" noChangeArrowheads="1"/>
          </p:cNvSpPr>
          <p:nvPr>
            <p:ph type="subTitle" idx="1"/>
          </p:nvPr>
        </p:nvSpPr>
        <p:spPr>
          <a:xfrm>
            <a:off x="4673601" y="2927350"/>
            <a:ext cx="4013200" cy="1822450"/>
          </a:xfrm>
        </p:spPr>
        <p:txBody>
          <a:bodyPr anchor="b"/>
          <a:lstStyle>
            <a:lvl1pPr marL="0" indent="0">
              <a:buFont typeface="Wingdings" pitchFamily="2" charset="2"/>
              <a:buNone/>
              <a:defRPr>
                <a:solidFill>
                  <a:srgbClr val="000099"/>
                </a:solidFill>
              </a:defRPr>
            </a:lvl1pPr>
          </a:lstStyle>
          <a:p>
            <a:pPr lvl="0"/>
            <a:r>
              <a:rPr lang="en-US" noProof="0"/>
              <a:t>Click to edit Master subtitle style</a:t>
            </a:r>
            <a:endParaRPr lang="en-US" noProof="0" dirty="0"/>
          </a:p>
        </p:txBody>
      </p:sp>
      <p:sp>
        <p:nvSpPr>
          <p:cNvPr id="8211" name="AutoShape 19"/>
          <p:cNvSpPr>
            <a:spLocks noGrp="1" noChangeArrowheads="1"/>
          </p:cNvSpPr>
          <p:nvPr>
            <p:ph type="ctrTitle" sz="quarter"/>
          </p:nvPr>
        </p:nvSpPr>
        <p:spPr>
          <a:xfrm>
            <a:off x="685800" y="990600"/>
            <a:ext cx="8229600" cy="1905000"/>
          </a:xfrm>
          <a:prstGeom prst="roundRect">
            <a:avLst>
              <a:gd name="adj" fmla="val 50000"/>
            </a:avLst>
          </a:prstGeom>
          <a:solidFill>
            <a:schemeClr val="bg1">
              <a:lumMod val="50000"/>
            </a:schemeClr>
          </a:solidFill>
        </p:spPr>
        <p:txBody>
          <a:bodyPr anchor="ctr"/>
          <a:lstStyle>
            <a:lvl1pPr algn="ctr">
              <a:defRPr>
                <a:solidFill>
                  <a:srgbClr val="000099"/>
                </a:solidFill>
              </a:defRPr>
            </a:lvl1pPr>
          </a:lstStyle>
          <a:p>
            <a:pPr lvl="0"/>
            <a:r>
              <a:rPr lang="en-US" noProof="0"/>
              <a:t>Click to edit Master title style</a:t>
            </a:r>
            <a:endParaRPr lang="en-US" noProof="0" dirty="0"/>
          </a:p>
        </p:txBody>
      </p:sp>
    </p:spTree>
    <p:extLst>
      <p:ext uri="{BB962C8B-B14F-4D97-AF65-F5344CB8AC3E}">
        <p14:creationId xmlns:p14="http://schemas.microsoft.com/office/powerpoint/2010/main" val="845877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20928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457200" y="6147178"/>
            <a:ext cx="2133600" cy="365125"/>
          </a:xfrm>
          <a:prstGeom prst="rect">
            <a:avLst/>
          </a:prstGeom>
        </p:spPr>
        <p:txBody>
          <a:bodyPr vert="horz" lIns="91440" tIns="45720" rIns="91440" bIns="45720" rtlCol="0" anchor="ctr"/>
          <a:lstStyle>
            <a:lvl1pPr algn="l">
              <a:defRPr sz="750">
                <a:solidFill>
                  <a:schemeClr val="tx1">
                    <a:tint val="75000"/>
                  </a:schemeClr>
                </a:solidFill>
              </a:defRPr>
            </a:lvl1pPr>
          </a:lstStyle>
          <a:p>
            <a:fld id="{F6083718-E9BF-4ED3-8833-AA8EC38CF632}" type="slidenum">
              <a:rPr lang="en-US" smtClean="0"/>
              <a:t>‹#›</a:t>
            </a:fld>
            <a:endParaRPr lang="en-US"/>
          </a:p>
        </p:txBody>
      </p:sp>
      <p:pic>
        <p:nvPicPr>
          <p:cNvPr id="7" name="Picture 6"/>
          <p:cNvPicPr>
            <a:picLocks noChangeAspect="1"/>
          </p:cNvPicPr>
          <p:nvPr/>
        </p:nvPicPr>
        <p:blipFill>
          <a:blip r:embed="rId8"/>
          <a:stretch>
            <a:fillRect/>
          </a:stretch>
        </p:blipFill>
        <p:spPr>
          <a:xfrm>
            <a:off x="6717551" y="272678"/>
            <a:ext cx="2148066" cy="892818"/>
          </a:xfrm>
          <a:prstGeom prst="rect">
            <a:avLst/>
          </a:prstGeom>
        </p:spPr>
      </p:pic>
    </p:spTree>
    <p:extLst>
      <p:ext uri="{BB962C8B-B14F-4D97-AF65-F5344CB8AC3E}">
        <p14:creationId xmlns:p14="http://schemas.microsoft.com/office/powerpoint/2010/main" val="178051055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lgn="l" defTabSz="342900" rtl="0" eaLnBrk="1" latinLnBrk="0" hangingPunct="1">
        <a:spcBef>
          <a:spcPct val="0"/>
        </a:spcBef>
        <a:buNone/>
        <a:defRPr sz="1800" kern="1200">
          <a:solidFill>
            <a:schemeClr val="tx1"/>
          </a:solidFill>
          <a:latin typeface="+mj-lt"/>
          <a:ea typeface="+mj-ea"/>
          <a:cs typeface="+mj-cs"/>
        </a:defRPr>
      </a:lvl1pPr>
    </p:titleStyle>
    <p:bodyStyle>
      <a:lvl1pPr marL="257175" indent="-257175" algn="l" defTabSz="342900" rtl="0" eaLnBrk="1" latinLnBrk="0" hangingPunct="1">
        <a:spcBef>
          <a:spcPct val="20000"/>
        </a:spcBef>
        <a:buFont typeface="Arial"/>
        <a:buChar char="•"/>
        <a:defRPr sz="15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12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2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9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9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3" Type="http://schemas.openxmlformats.org/officeDocument/2006/relationships/hyperlink" Target="https://www.appi.org/Course/Book/Subscription/JournalSubscription/id-3476/The_American_Psychiatric_Association_Practice_Guideline_on_the_Use_of_Antipsychotics_to_Treat_Agitation_or_Psychosis_in_Patients_With_Dementia" TargetMode="External"/><Relationship Id="rId2" Type="http://schemas.openxmlformats.org/officeDocument/2006/relationships/hyperlink" Target="http://psychiatryonline.org/doi/book/10.1176/appi.books.9780890426807" TargetMode="External"/><Relationship Id="rId1" Type="http://schemas.openxmlformats.org/officeDocument/2006/relationships/slideLayout" Target="../slideLayouts/slideLayout3.xml"/><Relationship Id="rId4" Type="http://schemas.openxmlformats.org/officeDocument/2006/relationships/hyperlink" Target="http://education.psychiatry.org/Users/ProductDetails.aspx?ActivityID=3584&amp;_ga=2.112758210.772612044.1502717244-631082871.1502398049"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771" y="1646299"/>
            <a:ext cx="5987146" cy="967790"/>
          </a:xfrm>
        </p:spPr>
        <p:txBody>
          <a:bodyPr>
            <a:normAutofit fontScale="90000"/>
          </a:bodyPr>
          <a:lstStyle/>
          <a:p>
            <a:r>
              <a:rPr lang="en-US" dirty="0"/>
              <a:t>APA Practice Guideline on the Use of Antipsychotics to Treat Agitation or Psychosis in Patients With Dementia</a:t>
            </a:r>
          </a:p>
        </p:txBody>
      </p:sp>
      <p:sp>
        <p:nvSpPr>
          <p:cNvPr id="4" name="Subtitle 3">
            <a:extLst>
              <a:ext uri="{FF2B5EF4-FFF2-40B4-BE49-F238E27FC236}">
                <a16:creationId xmlns:a16="http://schemas.microsoft.com/office/drawing/2014/main" id="{901EBB84-7DA4-4BD3-B0CB-BBD7989AE1AD}"/>
              </a:ext>
            </a:extLst>
          </p:cNvPr>
          <p:cNvSpPr>
            <a:spLocks noGrp="1"/>
          </p:cNvSpPr>
          <p:nvPr>
            <p:ph type="subTitle" idx="1"/>
          </p:nvPr>
        </p:nvSpPr>
        <p:spPr>
          <a:xfrm>
            <a:off x="870855" y="3498720"/>
            <a:ext cx="5415645" cy="1638347"/>
          </a:xfrm>
        </p:spPr>
        <p:txBody>
          <a:bodyPr>
            <a:normAutofit/>
          </a:bodyPr>
          <a:lstStyle/>
          <a:p>
            <a:r>
              <a:rPr lang="en-US" b="1" dirty="0">
                <a:solidFill>
                  <a:schemeClr val="tx1"/>
                </a:solidFill>
              </a:rPr>
              <a:t>Laura J. Fochtmann, MD, </a:t>
            </a:r>
            <a:r>
              <a:rPr lang="en-US" b="1" dirty="0" err="1">
                <a:solidFill>
                  <a:schemeClr val="tx1"/>
                </a:solidFill>
              </a:rPr>
              <a:t>MBI</a:t>
            </a:r>
            <a:endParaRPr lang="en-US" b="1" dirty="0">
              <a:solidFill>
                <a:schemeClr val="tx1"/>
              </a:solidFill>
            </a:endParaRPr>
          </a:p>
          <a:p>
            <a:r>
              <a:rPr lang="en-US" sz="1275" kern="0" dirty="0">
                <a:solidFill>
                  <a:schemeClr val="tx1"/>
                </a:solidFill>
              </a:rPr>
              <a:t>Distinguished Service Professor, Departments of Psychiatry, Pharmacological Sciences and Biomedical Informatics, Stony Brook University</a:t>
            </a:r>
          </a:p>
          <a:p>
            <a:pPr indent="-685800">
              <a:lnSpc>
                <a:spcPct val="120000"/>
              </a:lnSpc>
            </a:pPr>
            <a:r>
              <a:rPr lang="en-US" sz="1275" kern="0" dirty="0">
                <a:solidFill>
                  <a:schemeClr val="tx1"/>
                </a:solidFill>
              </a:rPr>
              <a:t>Medical Editor, Practice Guidelines</a:t>
            </a:r>
          </a:p>
          <a:p>
            <a:pPr indent="-685800">
              <a:lnSpc>
                <a:spcPct val="120000"/>
              </a:lnSpc>
            </a:pPr>
            <a:r>
              <a:rPr lang="en-US" sz="1275" kern="0" dirty="0">
                <a:solidFill>
                  <a:schemeClr val="tx1"/>
                </a:solidFill>
              </a:rPr>
              <a:t>American Psychiatric Association</a:t>
            </a:r>
          </a:p>
          <a:p>
            <a:pPr indent="-685800">
              <a:lnSpc>
                <a:spcPct val="120000"/>
              </a:lnSpc>
            </a:pPr>
            <a:r>
              <a:rPr lang="en-US" sz="1275" kern="0" dirty="0">
                <a:solidFill>
                  <a:schemeClr val="tx1"/>
                </a:solidFill>
              </a:rPr>
              <a:t>No industry relationships</a:t>
            </a:r>
          </a:p>
          <a:p>
            <a:pPr indent="-685800">
              <a:lnSpc>
                <a:spcPct val="120000"/>
              </a:lnSpc>
            </a:pPr>
            <a:endParaRPr lang="en-US" sz="2100" kern="0" dirty="0">
              <a:solidFill>
                <a:schemeClr val="bg1"/>
              </a:solidFill>
            </a:endParaRPr>
          </a:p>
          <a:p>
            <a:endParaRPr lang="en-US" sz="2100" kern="0" dirty="0">
              <a:solidFill>
                <a:schemeClr val="bg1"/>
              </a:solidFill>
            </a:endParaRPr>
          </a:p>
          <a:p>
            <a:endParaRPr lang="en-US" sz="2100" kern="0" dirty="0">
              <a:solidFill>
                <a:schemeClr val="bg1"/>
              </a:solidFill>
            </a:endParaRPr>
          </a:p>
          <a:p>
            <a:endParaRPr lang="en-US" sz="2100" kern="0" dirty="0">
              <a:solidFill>
                <a:schemeClr val="bg1"/>
              </a:solidFill>
            </a:endParaRPr>
          </a:p>
          <a:p>
            <a:endParaRPr lang="en-US" b="1" dirty="0">
              <a:solidFill>
                <a:schemeClr val="tx1"/>
              </a:solidFill>
            </a:endParaRPr>
          </a:p>
          <a:p>
            <a:endParaRPr lang="en-US" dirty="0"/>
          </a:p>
        </p:txBody>
      </p:sp>
      <p:sp>
        <p:nvSpPr>
          <p:cNvPr id="9" name="Text Placeholder 8">
            <a:extLst>
              <a:ext uri="{FF2B5EF4-FFF2-40B4-BE49-F238E27FC236}">
                <a16:creationId xmlns:a16="http://schemas.microsoft.com/office/drawing/2014/main" id="{1A606D6A-E0B2-4D93-9BBD-259DBF0E104D}"/>
              </a:ext>
            </a:extLst>
          </p:cNvPr>
          <p:cNvSpPr>
            <a:spLocks noGrp="1"/>
          </p:cNvSpPr>
          <p:nvPr>
            <p:ph type="body" idx="10"/>
          </p:nvPr>
        </p:nvSpPr>
        <p:spPr/>
        <p:txBody>
          <a:bodyPr/>
          <a:lstStyle/>
          <a:p>
            <a:r>
              <a:rPr lang="en-US" dirty="0"/>
              <a:t>August 2017</a:t>
            </a: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43700" y="2345893"/>
            <a:ext cx="1771650" cy="2305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630487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Assessment (continued)</a:t>
            </a:r>
          </a:p>
        </p:txBody>
      </p:sp>
      <p:sp>
        <p:nvSpPr>
          <p:cNvPr id="3" name="Content Placeholder 2"/>
          <p:cNvSpPr>
            <a:spLocks noGrp="1"/>
          </p:cNvSpPr>
          <p:nvPr>
            <p:ph sz="quarter" idx="13"/>
          </p:nvPr>
        </p:nvSpPr>
        <p:spPr/>
        <p:txBody>
          <a:bodyPr/>
          <a:lstStyle/>
          <a:p>
            <a:r>
              <a:rPr lang="en-US" sz="2200" dirty="0"/>
              <a:t>Other common contributors</a:t>
            </a:r>
            <a:r>
              <a:rPr lang="en-US" sz="2100" dirty="0"/>
              <a:t>:</a:t>
            </a:r>
          </a:p>
          <a:p>
            <a:pPr lvl="1"/>
            <a:r>
              <a:rPr lang="en-US" sz="2000" dirty="0"/>
              <a:t>Vision or hearing deficits</a:t>
            </a:r>
          </a:p>
          <a:p>
            <a:pPr lvl="1"/>
            <a:r>
              <a:rPr lang="en-US" sz="2000" dirty="0"/>
              <a:t>Confronted with cognitively challenging situations or demands</a:t>
            </a:r>
          </a:p>
          <a:p>
            <a:pPr lvl="1"/>
            <a:r>
              <a:rPr lang="en-US" sz="2000" dirty="0"/>
              <a:t>Being assisted with or rushed to complete tasks such as bathing, dressing, or other activities of daily living</a:t>
            </a:r>
          </a:p>
          <a:p>
            <a:pPr lvl="1"/>
            <a:r>
              <a:rPr lang="en-US" sz="2000" dirty="0"/>
              <a:t>Feeling a loss of privacy, modesty, or other loss of control</a:t>
            </a:r>
          </a:p>
          <a:p>
            <a:pPr lvl="1"/>
            <a:r>
              <a:rPr lang="en-US" sz="2000" dirty="0"/>
              <a:t>Sensing frustration, anxiety, or other emotional distress of caregivers</a:t>
            </a:r>
          </a:p>
          <a:p>
            <a:endParaRPr lang="en-US" dirty="0"/>
          </a:p>
        </p:txBody>
      </p:sp>
    </p:spTree>
    <p:extLst>
      <p:ext uri="{BB962C8B-B14F-4D97-AF65-F5344CB8AC3E}">
        <p14:creationId xmlns:p14="http://schemas.microsoft.com/office/powerpoint/2010/main" val="22546599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Assessment (continued)</a:t>
            </a:r>
          </a:p>
        </p:txBody>
      </p:sp>
      <p:sp>
        <p:nvSpPr>
          <p:cNvPr id="3" name="Content Placeholder 2"/>
          <p:cNvSpPr>
            <a:spLocks noGrp="1"/>
          </p:cNvSpPr>
          <p:nvPr>
            <p:ph sz="quarter" idx="13"/>
          </p:nvPr>
        </p:nvSpPr>
        <p:spPr>
          <a:xfrm>
            <a:off x="457201" y="1234220"/>
            <a:ext cx="7815262" cy="4571999"/>
          </a:xfrm>
        </p:spPr>
        <p:txBody>
          <a:bodyPr>
            <a:normAutofit/>
          </a:bodyPr>
          <a:lstStyle/>
          <a:p>
            <a:pPr marL="0" indent="0">
              <a:buNone/>
            </a:pPr>
            <a:r>
              <a:rPr lang="en-US" sz="2400" b="1" dirty="0"/>
              <a:t>Statement 2: APA recommends that patients with dementia be assessed for pain and other potentially modifiable contributors to symptoms as well as for factors, such as sub-type of dementia, that may influence choices of treatment. (1C)</a:t>
            </a:r>
          </a:p>
          <a:p>
            <a:r>
              <a:rPr lang="en-US" sz="2200" dirty="0"/>
              <a:t>Rationale:</a:t>
            </a:r>
          </a:p>
          <a:p>
            <a:pPr lvl="1"/>
            <a:r>
              <a:rPr lang="en-US" sz="2000" dirty="0"/>
              <a:t>Help in identifying possible contributors to symptoms, including those that may be modifiable by treatment</a:t>
            </a:r>
          </a:p>
          <a:p>
            <a:pPr lvl="1"/>
            <a:r>
              <a:rPr lang="en-US" sz="2000" dirty="0"/>
              <a:t>Need to establish diagnosis, which can affect treatment choice (e.g., greater risk of antipsychotic side effects with some types of dementia)</a:t>
            </a:r>
          </a:p>
          <a:p>
            <a:endParaRPr lang="en-US" dirty="0"/>
          </a:p>
        </p:txBody>
      </p:sp>
    </p:spTree>
    <p:extLst>
      <p:ext uri="{BB962C8B-B14F-4D97-AF65-F5344CB8AC3E}">
        <p14:creationId xmlns:p14="http://schemas.microsoft.com/office/powerpoint/2010/main" val="19552051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Assessment (continued)</a:t>
            </a:r>
          </a:p>
        </p:txBody>
      </p:sp>
      <p:sp>
        <p:nvSpPr>
          <p:cNvPr id="3" name="Content Placeholder 2"/>
          <p:cNvSpPr>
            <a:spLocks noGrp="1"/>
          </p:cNvSpPr>
          <p:nvPr>
            <p:ph sz="quarter" idx="13"/>
          </p:nvPr>
        </p:nvSpPr>
        <p:spPr/>
        <p:txBody>
          <a:bodyPr>
            <a:normAutofit/>
          </a:bodyPr>
          <a:lstStyle/>
          <a:p>
            <a:pPr marL="0" indent="0">
              <a:buNone/>
            </a:pPr>
            <a:r>
              <a:rPr lang="en-US" sz="2400" b="1" dirty="0"/>
              <a:t>Statement 3: APA recommends that in patients with dementia with agitation or psychosis, response to treatment be assessed with a quantitative measure. (1C)</a:t>
            </a:r>
          </a:p>
          <a:p>
            <a:r>
              <a:rPr lang="en-US" sz="2200" dirty="0"/>
              <a:t>Rationale:</a:t>
            </a:r>
          </a:p>
          <a:p>
            <a:pPr lvl="1"/>
            <a:r>
              <a:rPr lang="en-US" sz="2000" dirty="0"/>
              <a:t>Establish baseline level of symptoms to assess later treatment response</a:t>
            </a:r>
          </a:p>
          <a:p>
            <a:pPr lvl="1"/>
            <a:r>
              <a:rPr lang="en-US" sz="2000" dirty="0"/>
              <a:t>Systematic assessment reduces risk of recall bias</a:t>
            </a:r>
          </a:p>
          <a:p>
            <a:r>
              <a:rPr lang="en-US" sz="2200" dirty="0"/>
              <a:t>Implementation:</a:t>
            </a:r>
          </a:p>
          <a:p>
            <a:pPr lvl="1"/>
            <a:r>
              <a:rPr lang="en-US" sz="2000" dirty="0"/>
              <a:t>Can use formal rating scale (e.g., NPI-Q, BPRS, CMAI, MOAS), Likert scale, or log of behaviors</a:t>
            </a:r>
          </a:p>
          <a:p>
            <a:endParaRPr lang="en-US" dirty="0"/>
          </a:p>
        </p:txBody>
      </p:sp>
    </p:spTree>
    <p:extLst>
      <p:ext uri="{BB962C8B-B14F-4D97-AF65-F5344CB8AC3E}">
        <p14:creationId xmlns:p14="http://schemas.microsoft.com/office/powerpoint/2010/main" val="13368444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Assessment (continued)</a:t>
            </a:r>
          </a:p>
        </p:txBody>
      </p:sp>
      <p:sp>
        <p:nvSpPr>
          <p:cNvPr id="3" name="Content Placeholder 2"/>
          <p:cNvSpPr>
            <a:spLocks noGrp="1"/>
          </p:cNvSpPr>
          <p:nvPr>
            <p:ph sz="quarter" idx="13"/>
          </p:nvPr>
        </p:nvSpPr>
        <p:spPr/>
        <p:txBody>
          <a:bodyPr/>
          <a:lstStyle/>
          <a:p>
            <a:r>
              <a:rPr lang="en-US" sz="2200" dirty="0"/>
              <a:t>Examples of Rating Scales: </a:t>
            </a:r>
          </a:p>
          <a:p>
            <a:pPr lvl="1">
              <a:buFontTx/>
              <a:buChar char="-"/>
            </a:pPr>
            <a:r>
              <a:rPr lang="en-US" sz="2000" dirty="0"/>
              <a:t>Neuropsychiatric Inventory Questionnaire (</a:t>
            </a:r>
            <a:r>
              <a:rPr lang="en-US" sz="2000" dirty="0" err="1"/>
              <a:t>NPI</a:t>
            </a:r>
            <a:r>
              <a:rPr lang="en-US" sz="2000" dirty="0"/>
              <a:t>-Q)</a:t>
            </a:r>
          </a:p>
          <a:p>
            <a:pPr marL="600075" lvl="2" indent="0">
              <a:buNone/>
            </a:pPr>
            <a:r>
              <a:rPr lang="en-US" sz="1800" dirty="0"/>
              <a:t>Is symptom present (Y/N)? If yes, rate the symptom severity for patient and level of associated difficulty for caregiver/informant.</a:t>
            </a:r>
          </a:p>
          <a:p>
            <a:pPr marL="0" indent="0">
              <a:buNone/>
            </a:pPr>
            <a:endParaRPr lang="en-US" dirty="0"/>
          </a:p>
        </p:txBody>
      </p:sp>
      <p:sp>
        <p:nvSpPr>
          <p:cNvPr id="5" name="Content Placeholder 2"/>
          <p:cNvSpPr txBox="1">
            <a:spLocks/>
          </p:cNvSpPr>
          <p:nvPr/>
        </p:nvSpPr>
        <p:spPr bwMode="auto">
          <a:xfrm>
            <a:off x="1252538" y="3161346"/>
            <a:ext cx="6057900" cy="2093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2" anchor="t" anchorCtr="0" compatLnSpc="1">
            <a:prstTxWarp prst="textNoShape">
              <a:avLst/>
            </a:prstTxWarp>
          </a:bodyPr>
          <a:lstStyle>
            <a:lvl1pPr marL="342900" indent="-342900" algn="l" rtl="0" eaLnBrk="1" fontAlgn="base" hangingPunct="1">
              <a:spcBef>
                <a:spcPct val="20000"/>
              </a:spcBef>
              <a:spcAft>
                <a:spcPct val="0"/>
              </a:spcAft>
              <a:buClr>
                <a:schemeClr val="bg1">
                  <a:lumMod val="50000"/>
                </a:schemeClr>
              </a:buClr>
              <a:buSzPct val="150000"/>
              <a:buFont typeface="Arial" pitchFamily="34" charset="0"/>
              <a:buChar char="•"/>
              <a:defRPr sz="2400">
                <a:solidFill>
                  <a:srgbClr val="000099"/>
                </a:solidFill>
                <a:latin typeface="+mn-lt"/>
                <a:ea typeface="+mn-ea"/>
                <a:cs typeface="+mn-cs"/>
              </a:defRPr>
            </a:lvl1pPr>
            <a:lvl2pPr marL="742950" indent="-285750" algn="l" rtl="0" eaLnBrk="1" fontAlgn="base" hangingPunct="1">
              <a:spcBef>
                <a:spcPct val="20000"/>
              </a:spcBef>
              <a:spcAft>
                <a:spcPct val="0"/>
              </a:spcAft>
              <a:buClr>
                <a:schemeClr val="bg1">
                  <a:lumMod val="50000"/>
                </a:schemeClr>
              </a:buClr>
              <a:buSzPct val="150000"/>
              <a:buFont typeface="Arial" pitchFamily="34" charset="0"/>
              <a:buChar char="•"/>
              <a:defRPr sz="2400">
                <a:solidFill>
                  <a:srgbClr val="000099"/>
                </a:solidFill>
                <a:latin typeface="+mn-lt"/>
              </a:defRPr>
            </a:lvl2pPr>
            <a:lvl3pPr marL="1143000" indent="-228600" algn="l" rtl="0" eaLnBrk="1" fontAlgn="base" hangingPunct="1">
              <a:spcBef>
                <a:spcPct val="20000"/>
              </a:spcBef>
              <a:spcAft>
                <a:spcPct val="0"/>
              </a:spcAft>
              <a:buClr>
                <a:schemeClr val="bg1">
                  <a:lumMod val="50000"/>
                </a:schemeClr>
              </a:buClr>
              <a:buSzPct val="150000"/>
              <a:buFont typeface="Arial" pitchFamily="34" charset="0"/>
              <a:buChar char="•"/>
              <a:defRPr sz="2400">
                <a:solidFill>
                  <a:srgbClr val="000099"/>
                </a:solidFill>
                <a:latin typeface="+mn-lt"/>
              </a:defRPr>
            </a:lvl3pPr>
            <a:lvl4pPr marL="1600200" indent="-228600" algn="l" rtl="0" eaLnBrk="1" fontAlgn="base" hangingPunct="1">
              <a:spcBef>
                <a:spcPct val="20000"/>
              </a:spcBef>
              <a:spcAft>
                <a:spcPct val="0"/>
              </a:spcAft>
              <a:buClr>
                <a:schemeClr val="bg1">
                  <a:lumMod val="50000"/>
                </a:schemeClr>
              </a:buClr>
              <a:buSzPct val="150000"/>
              <a:buFont typeface="Arial" pitchFamily="34" charset="0"/>
              <a:buChar char="•"/>
              <a:defRPr sz="2400">
                <a:solidFill>
                  <a:srgbClr val="000099"/>
                </a:solidFill>
                <a:latin typeface="+mn-lt"/>
              </a:defRPr>
            </a:lvl4pPr>
            <a:lvl5pPr marL="2057400" indent="-228600" algn="l" rtl="0" eaLnBrk="1" fontAlgn="base" hangingPunct="1">
              <a:spcBef>
                <a:spcPct val="20000"/>
              </a:spcBef>
              <a:spcAft>
                <a:spcPct val="0"/>
              </a:spcAft>
              <a:buClr>
                <a:schemeClr val="bg1">
                  <a:lumMod val="50000"/>
                </a:schemeClr>
              </a:buClr>
              <a:buSzPct val="150000"/>
              <a:buFont typeface="Arial" pitchFamily="34" charset="0"/>
              <a:buChar char="•"/>
              <a:defRPr sz="2400">
                <a:solidFill>
                  <a:srgbClr val="000099"/>
                </a:solidFill>
                <a:latin typeface="+mn-lt"/>
              </a:defRPr>
            </a:lvl5pPr>
            <a:lvl6pPr marL="2514600" indent="-228600" algn="l" rtl="0"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defRPr>
            </a:lvl9pPr>
          </a:lstStyle>
          <a:p>
            <a:pPr marL="0" indent="0">
              <a:buNone/>
            </a:pPr>
            <a:r>
              <a:rPr lang="en-US" sz="1800" kern="0" dirty="0"/>
              <a:t>Delusions</a:t>
            </a:r>
          </a:p>
          <a:p>
            <a:pPr marL="0" indent="0">
              <a:buNone/>
            </a:pPr>
            <a:r>
              <a:rPr lang="en-US" sz="1800" kern="0" dirty="0"/>
              <a:t>Hallucinations</a:t>
            </a:r>
          </a:p>
          <a:p>
            <a:pPr marL="0" indent="0">
              <a:buNone/>
            </a:pPr>
            <a:r>
              <a:rPr lang="en-US" sz="1800" kern="0" dirty="0"/>
              <a:t>Depression/dysphoria</a:t>
            </a:r>
          </a:p>
          <a:p>
            <a:pPr marL="0" indent="0">
              <a:buNone/>
            </a:pPr>
            <a:r>
              <a:rPr lang="en-US" sz="1800" kern="0" dirty="0"/>
              <a:t>Anxiety</a:t>
            </a:r>
          </a:p>
          <a:p>
            <a:pPr marL="0" indent="0">
              <a:buNone/>
            </a:pPr>
            <a:r>
              <a:rPr lang="en-US" sz="1800" kern="0" dirty="0"/>
              <a:t>Elation/euphoria</a:t>
            </a:r>
          </a:p>
          <a:p>
            <a:pPr marL="0" indent="0">
              <a:buNone/>
            </a:pPr>
            <a:endParaRPr lang="en-US" sz="1800" kern="0" dirty="0"/>
          </a:p>
          <a:p>
            <a:pPr marL="0" indent="0">
              <a:buNone/>
            </a:pPr>
            <a:r>
              <a:rPr lang="en-US" sz="1800" kern="0" dirty="0"/>
              <a:t>Apathy/indifference</a:t>
            </a:r>
          </a:p>
          <a:p>
            <a:pPr marL="0" indent="0">
              <a:buNone/>
            </a:pPr>
            <a:r>
              <a:rPr lang="en-US" sz="1800" kern="0" dirty="0"/>
              <a:t>Disinhibition</a:t>
            </a:r>
          </a:p>
          <a:p>
            <a:pPr marL="0" indent="0">
              <a:buNone/>
            </a:pPr>
            <a:r>
              <a:rPr lang="en-US" sz="1800" kern="0" dirty="0"/>
              <a:t>Irritability/lability</a:t>
            </a:r>
          </a:p>
          <a:p>
            <a:pPr marL="0" indent="0">
              <a:buNone/>
            </a:pPr>
            <a:r>
              <a:rPr lang="en-US" sz="1800" kern="0" dirty="0"/>
              <a:t>Nighttime behaviors</a:t>
            </a:r>
          </a:p>
          <a:p>
            <a:pPr marL="0" indent="0">
              <a:buNone/>
            </a:pPr>
            <a:r>
              <a:rPr lang="en-US" sz="1800" kern="0" dirty="0"/>
              <a:t>Appetite/eating behaviors</a:t>
            </a:r>
          </a:p>
        </p:txBody>
      </p:sp>
      <p:sp>
        <p:nvSpPr>
          <p:cNvPr id="6" name="Content Placeholder 2"/>
          <p:cNvSpPr txBox="1">
            <a:spLocks/>
          </p:cNvSpPr>
          <p:nvPr/>
        </p:nvSpPr>
        <p:spPr bwMode="auto">
          <a:xfrm>
            <a:off x="1709738" y="4830605"/>
            <a:ext cx="4229100" cy="335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t" anchorCtr="0" compatLnSpc="1">
            <a:prstTxWarp prst="textNoShape">
              <a:avLst/>
            </a:prstTxWarp>
          </a:bodyPr>
          <a:lstStyle>
            <a:lvl1pPr marL="342900" indent="-342900" algn="l" rtl="0" eaLnBrk="1" fontAlgn="base" hangingPunct="1">
              <a:spcBef>
                <a:spcPct val="20000"/>
              </a:spcBef>
              <a:spcAft>
                <a:spcPct val="0"/>
              </a:spcAft>
              <a:buClr>
                <a:schemeClr val="bg1">
                  <a:lumMod val="50000"/>
                </a:schemeClr>
              </a:buClr>
              <a:buSzPct val="150000"/>
              <a:buFont typeface="Arial" pitchFamily="34" charset="0"/>
              <a:buChar char="•"/>
              <a:defRPr sz="2400">
                <a:solidFill>
                  <a:srgbClr val="000099"/>
                </a:solidFill>
                <a:latin typeface="+mn-lt"/>
                <a:ea typeface="+mn-ea"/>
                <a:cs typeface="+mn-cs"/>
              </a:defRPr>
            </a:lvl1pPr>
            <a:lvl2pPr marL="742950" indent="-285750" algn="l" rtl="0" eaLnBrk="1" fontAlgn="base" hangingPunct="1">
              <a:spcBef>
                <a:spcPct val="20000"/>
              </a:spcBef>
              <a:spcAft>
                <a:spcPct val="0"/>
              </a:spcAft>
              <a:buClr>
                <a:schemeClr val="bg1">
                  <a:lumMod val="50000"/>
                </a:schemeClr>
              </a:buClr>
              <a:buSzPct val="150000"/>
              <a:buFont typeface="Arial" pitchFamily="34" charset="0"/>
              <a:buChar char="•"/>
              <a:defRPr sz="2400">
                <a:solidFill>
                  <a:srgbClr val="000099"/>
                </a:solidFill>
                <a:latin typeface="+mn-lt"/>
              </a:defRPr>
            </a:lvl2pPr>
            <a:lvl3pPr marL="1143000" indent="-228600" algn="l" rtl="0" eaLnBrk="1" fontAlgn="base" hangingPunct="1">
              <a:spcBef>
                <a:spcPct val="20000"/>
              </a:spcBef>
              <a:spcAft>
                <a:spcPct val="0"/>
              </a:spcAft>
              <a:buClr>
                <a:schemeClr val="bg1">
                  <a:lumMod val="50000"/>
                </a:schemeClr>
              </a:buClr>
              <a:buSzPct val="150000"/>
              <a:buFont typeface="Arial" pitchFamily="34" charset="0"/>
              <a:buChar char="•"/>
              <a:defRPr sz="2400">
                <a:solidFill>
                  <a:srgbClr val="000099"/>
                </a:solidFill>
                <a:latin typeface="+mn-lt"/>
              </a:defRPr>
            </a:lvl3pPr>
            <a:lvl4pPr marL="1600200" indent="-228600" algn="l" rtl="0" eaLnBrk="1" fontAlgn="base" hangingPunct="1">
              <a:spcBef>
                <a:spcPct val="20000"/>
              </a:spcBef>
              <a:spcAft>
                <a:spcPct val="0"/>
              </a:spcAft>
              <a:buClr>
                <a:schemeClr val="bg1">
                  <a:lumMod val="50000"/>
                </a:schemeClr>
              </a:buClr>
              <a:buSzPct val="150000"/>
              <a:buFont typeface="Arial" pitchFamily="34" charset="0"/>
              <a:buChar char="•"/>
              <a:defRPr sz="2400">
                <a:solidFill>
                  <a:srgbClr val="000099"/>
                </a:solidFill>
                <a:latin typeface="+mn-lt"/>
              </a:defRPr>
            </a:lvl4pPr>
            <a:lvl5pPr marL="2057400" indent="-228600" algn="l" rtl="0" eaLnBrk="1" fontAlgn="base" hangingPunct="1">
              <a:spcBef>
                <a:spcPct val="20000"/>
              </a:spcBef>
              <a:spcAft>
                <a:spcPct val="0"/>
              </a:spcAft>
              <a:buClr>
                <a:schemeClr val="bg1">
                  <a:lumMod val="50000"/>
                </a:schemeClr>
              </a:buClr>
              <a:buSzPct val="150000"/>
              <a:buFont typeface="Arial" pitchFamily="34" charset="0"/>
              <a:buChar char="•"/>
              <a:defRPr sz="2400">
                <a:solidFill>
                  <a:srgbClr val="000099"/>
                </a:solidFill>
                <a:latin typeface="+mn-lt"/>
              </a:defRPr>
            </a:lvl5pPr>
            <a:lvl6pPr marL="2514600" indent="-228600" algn="l" rtl="0"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defRPr>
            </a:lvl9pPr>
          </a:lstStyle>
          <a:p>
            <a:pPr marL="0" indent="0">
              <a:buNone/>
            </a:pPr>
            <a:r>
              <a:rPr lang="en-US" sz="1800" kern="0" dirty="0"/>
              <a:t>Motor disturbance/repetitive activities</a:t>
            </a:r>
          </a:p>
          <a:p>
            <a:pPr marL="0" indent="0">
              <a:buNone/>
            </a:pPr>
            <a:endParaRPr lang="en-US" sz="1800" kern="0" dirty="0"/>
          </a:p>
          <a:p>
            <a:pPr marL="0" indent="0">
              <a:buNone/>
            </a:pPr>
            <a:endParaRPr lang="en-US" sz="1800" kern="0" dirty="0"/>
          </a:p>
        </p:txBody>
      </p:sp>
    </p:spTree>
    <p:extLst>
      <p:ext uri="{BB962C8B-B14F-4D97-AF65-F5344CB8AC3E}">
        <p14:creationId xmlns:p14="http://schemas.microsoft.com/office/powerpoint/2010/main" val="21830337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Assessment (continued)</a:t>
            </a:r>
          </a:p>
        </p:txBody>
      </p:sp>
      <p:sp>
        <p:nvSpPr>
          <p:cNvPr id="3" name="Content Placeholder 2"/>
          <p:cNvSpPr>
            <a:spLocks noGrp="1"/>
          </p:cNvSpPr>
          <p:nvPr>
            <p:ph sz="quarter" idx="13"/>
          </p:nvPr>
        </p:nvSpPr>
        <p:spPr>
          <a:xfrm>
            <a:off x="457200" y="1819276"/>
            <a:ext cx="7815262" cy="3488054"/>
          </a:xfrm>
        </p:spPr>
        <p:txBody>
          <a:bodyPr>
            <a:normAutofit/>
          </a:bodyPr>
          <a:lstStyle/>
          <a:p>
            <a:pPr marL="0" indent="0">
              <a:buNone/>
            </a:pPr>
            <a:r>
              <a:rPr lang="en-US" sz="2200" dirty="0"/>
              <a:t>Modified Overt Aggression Scale</a:t>
            </a:r>
          </a:p>
          <a:p>
            <a:pPr marL="0" indent="0">
              <a:buNone/>
            </a:pPr>
            <a:endParaRPr lang="en-US" sz="21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5326" y="2160272"/>
            <a:ext cx="3239380" cy="32232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Content Placeholder 2"/>
          <p:cNvSpPr txBox="1">
            <a:spLocks/>
          </p:cNvSpPr>
          <p:nvPr/>
        </p:nvSpPr>
        <p:spPr bwMode="auto">
          <a:xfrm>
            <a:off x="4814885" y="2160272"/>
            <a:ext cx="3311347"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t" anchorCtr="0" compatLnSpc="1">
            <a:prstTxWarp prst="textNoShape">
              <a:avLst/>
            </a:prstTxWarp>
          </a:bodyPr>
          <a:lstStyle>
            <a:lvl1pPr marL="342900" indent="-342900" algn="l" rtl="0" eaLnBrk="1" fontAlgn="base" hangingPunct="1">
              <a:spcBef>
                <a:spcPct val="20000"/>
              </a:spcBef>
              <a:spcAft>
                <a:spcPct val="0"/>
              </a:spcAft>
              <a:buClr>
                <a:schemeClr val="bg1">
                  <a:lumMod val="50000"/>
                </a:schemeClr>
              </a:buClr>
              <a:buSzPct val="150000"/>
              <a:buFont typeface="Arial" pitchFamily="34" charset="0"/>
              <a:buChar char="•"/>
              <a:defRPr sz="2400">
                <a:solidFill>
                  <a:srgbClr val="000099"/>
                </a:solidFill>
                <a:latin typeface="+mn-lt"/>
                <a:ea typeface="+mn-ea"/>
                <a:cs typeface="+mn-cs"/>
              </a:defRPr>
            </a:lvl1pPr>
            <a:lvl2pPr marL="742950" indent="-285750" algn="l" rtl="0" eaLnBrk="1" fontAlgn="base" hangingPunct="1">
              <a:spcBef>
                <a:spcPct val="20000"/>
              </a:spcBef>
              <a:spcAft>
                <a:spcPct val="0"/>
              </a:spcAft>
              <a:buClr>
                <a:schemeClr val="bg1">
                  <a:lumMod val="50000"/>
                </a:schemeClr>
              </a:buClr>
              <a:buSzPct val="150000"/>
              <a:buFont typeface="Arial" pitchFamily="34" charset="0"/>
              <a:buChar char="•"/>
              <a:defRPr sz="2400">
                <a:solidFill>
                  <a:srgbClr val="000099"/>
                </a:solidFill>
                <a:latin typeface="+mn-lt"/>
              </a:defRPr>
            </a:lvl2pPr>
            <a:lvl3pPr marL="1143000" indent="-228600" algn="l" rtl="0" eaLnBrk="1" fontAlgn="base" hangingPunct="1">
              <a:spcBef>
                <a:spcPct val="20000"/>
              </a:spcBef>
              <a:spcAft>
                <a:spcPct val="0"/>
              </a:spcAft>
              <a:buClr>
                <a:schemeClr val="bg1">
                  <a:lumMod val="50000"/>
                </a:schemeClr>
              </a:buClr>
              <a:buSzPct val="150000"/>
              <a:buFont typeface="Arial" pitchFamily="34" charset="0"/>
              <a:buChar char="•"/>
              <a:defRPr sz="2400">
                <a:solidFill>
                  <a:srgbClr val="000099"/>
                </a:solidFill>
                <a:latin typeface="+mn-lt"/>
              </a:defRPr>
            </a:lvl3pPr>
            <a:lvl4pPr marL="1600200" indent="-228600" algn="l" rtl="0" eaLnBrk="1" fontAlgn="base" hangingPunct="1">
              <a:spcBef>
                <a:spcPct val="20000"/>
              </a:spcBef>
              <a:spcAft>
                <a:spcPct val="0"/>
              </a:spcAft>
              <a:buClr>
                <a:schemeClr val="bg1">
                  <a:lumMod val="50000"/>
                </a:schemeClr>
              </a:buClr>
              <a:buSzPct val="150000"/>
              <a:buFont typeface="Arial" pitchFamily="34" charset="0"/>
              <a:buChar char="•"/>
              <a:defRPr sz="2400">
                <a:solidFill>
                  <a:srgbClr val="000099"/>
                </a:solidFill>
                <a:latin typeface="+mn-lt"/>
              </a:defRPr>
            </a:lvl4pPr>
            <a:lvl5pPr marL="2057400" indent="-228600" algn="l" rtl="0" eaLnBrk="1" fontAlgn="base" hangingPunct="1">
              <a:spcBef>
                <a:spcPct val="20000"/>
              </a:spcBef>
              <a:spcAft>
                <a:spcPct val="0"/>
              </a:spcAft>
              <a:buClr>
                <a:schemeClr val="bg1">
                  <a:lumMod val="50000"/>
                </a:schemeClr>
              </a:buClr>
              <a:buSzPct val="150000"/>
              <a:buFont typeface="Arial" pitchFamily="34" charset="0"/>
              <a:buChar char="•"/>
              <a:defRPr sz="2400">
                <a:solidFill>
                  <a:srgbClr val="000099"/>
                </a:solidFill>
                <a:latin typeface="+mn-lt"/>
              </a:defRPr>
            </a:lvl5pPr>
            <a:lvl6pPr marL="2514600" indent="-228600" algn="l" rtl="0"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defRPr>
            </a:lvl9pPr>
          </a:lstStyle>
          <a:p>
            <a:pPr marL="0" indent="0">
              <a:buNone/>
            </a:pPr>
            <a:r>
              <a:rPr lang="en-US" sz="1800" kern="0" dirty="0"/>
              <a:t>Likert scale (for specific symptom)</a:t>
            </a:r>
          </a:p>
          <a:p>
            <a:pPr marL="0" indent="0">
              <a:buNone/>
            </a:pPr>
            <a:endParaRPr lang="en-US" sz="1350" kern="0" dirty="0"/>
          </a:p>
          <a:p>
            <a:pPr marL="0" indent="0">
              <a:buNone/>
            </a:pPr>
            <a:r>
              <a:rPr lang="en-US" sz="1200" kern="0" dirty="0"/>
              <a:t>None (0)	      Moderate (5)	Severe (10)</a:t>
            </a:r>
          </a:p>
          <a:p>
            <a:pPr marL="0" indent="0">
              <a:buNone/>
            </a:pPr>
            <a:endParaRPr lang="en-US" sz="900" kern="0" dirty="0"/>
          </a:p>
          <a:p>
            <a:pPr marL="0" indent="0">
              <a:buNone/>
            </a:pPr>
            <a:r>
              <a:rPr lang="en-US" sz="1600" kern="0" dirty="0"/>
              <a:t>Log book (incident # and/or severity)</a:t>
            </a:r>
          </a:p>
          <a:p>
            <a:pPr marL="0" indent="0">
              <a:buNone/>
            </a:pPr>
            <a:endParaRPr lang="en-US" sz="675" kern="0" dirty="0"/>
          </a:p>
          <a:p>
            <a:pPr marL="0" indent="346472">
              <a:buNone/>
              <a:tabLst>
                <a:tab pos="511969" algn="l"/>
                <a:tab pos="902494" algn="l"/>
              </a:tabLst>
            </a:pPr>
            <a:r>
              <a:rPr lang="en-US" sz="1200" kern="0" dirty="0"/>
              <a:t>Date	No outbursts</a:t>
            </a:r>
          </a:p>
          <a:p>
            <a:pPr marL="0" indent="346472">
              <a:buNone/>
              <a:tabLst>
                <a:tab pos="685800" algn="l"/>
                <a:tab pos="902494" algn="l"/>
              </a:tabLst>
            </a:pPr>
            <a:r>
              <a:rPr lang="en-US" sz="1200" kern="0" dirty="0"/>
              <a:t>Date		2 outbursts, both mild</a:t>
            </a:r>
          </a:p>
          <a:p>
            <a:pPr marL="0" indent="346472">
              <a:buNone/>
              <a:tabLst>
                <a:tab pos="902494" algn="l"/>
              </a:tabLst>
            </a:pPr>
            <a:r>
              <a:rPr lang="en-US" sz="1200" kern="0" dirty="0"/>
              <a:t>Date	1 severe outburst</a:t>
            </a:r>
          </a:p>
          <a:p>
            <a:pPr marL="0" indent="346472">
              <a:buNone/>
              <a:tabLst>
                <a:tab pos="902494" algn="l"/>
              </a:tabLst>
            </a:pPr>
            <a:r>
              <a:rPr lang="en-US" sz="1200" kern="0" dirty="0"/>
              <a:t>Date 	3 severe outbursts</a:t>
            </a:r>
          </a:p>
          <a:p>
            <a:pPr marL="0" indent="346472">
              <a:buNone/>
              <a:tabLst>
                <a:tab pos="902494" algn="l"/>
              </a:tabLst>
            </a:pPr>
            <a:r>
              <a:rPr lang="en-US" sz="1200" kern="0" dirty="0"/>
              <a:t>Date 	No outbursts</a:t>
            </a:r>
          </a:p>
          <a:p>
            <a:pPr marL="0" indent="346472">
              <a:buNone/>
              <a:tabLst>
                <a:tab pos="216694" algn="l"/>
                <a:tab pos="511969" algn="l"/>
                <a:tab pos="902494" algn="l"/>
              </a:tabLst>
            </a:pPr>
            <a:r>
              <a:rPr lang="en-US" sz="1200" kern="0" dirty="0"/>
              <a:t>Date	2 outbursts, both mild</a:t>
            </a:r>
          </a:p>
          <a:p>
            <a:pPr marL="0" indent="346472">
              <a:buNone/>
              <a:tabLst>
                <a:tab pos="902494" algn="l"/>
              </a:tabLst>
            </a:pPr>
            <a:r>
              <a:rPr lang="en-US" sz="1200" kern="0" dirty="0"/>
              <a:t>Date	1 severe outburst</a:t>
            </a:r>
          </a:p>
          <a:p>
            <a:pPr marL="0" indent="346472">
              <a:buNone/>
              <a:tabLst>
                <a:tab pos="902494" algn="l"/>
              </a:tabLst>
            </a:pPr>
            <a:r>
              <a:rPr lang="en-US" sz="1200" kern="0" dirty="0"/>
              <a:t>Total	4 mild, 5 severe</a:t>
            </a:r>
          </a:p>
        </p:txBody>
      </p:sp>
      <p:sp>
        <p:nvSpPr>
          <p:cNvPr id="4" name="Rectangle 3"/>
          <p:cNvSpPr/>
          <p:nvPr/>
        </p:nvSpPr>
        <p:spPr bwMode="auto">
          <a:xfrm>
            <a:off x="5000625" y="3455669"/>
            <a:ext cx="2343150" cy="1885950"/>
          </a:xfrm>
          <a:prstGeom prst="rect">
            <a:avLst/>
          </a:prstGeom>
          <a:noFill/>
          <a:ln w="57150" cap="flat" cmpd="sng" algn="ctr">
            <a:solidFill>
              <a:srgbClr val="0033CC"/>
            </a:solidFill>
            <a:prstDash val="solid"/>
            <a:round/>
            <a:headEnd type="none" w="med" len="med"/>
            <a:tailEnd type="none" w="med" len="med"/>
          </a:ln>
          <a:effectLst>
            <a:outerShdw dist="35921" dir="2700000" algn="ctr" rotWithShape="0">
              <a:schemeClr val="bg2"/>
            </a:outerShdw>
          </a:effectLst>
          <a:extLst/>
        </p:spPr>
        <p:txBody>
          <a:bodyPr vert="horz" wrap="square" lIns="68580" tIns="34290" rIns="68580" bIns="34290" numCol="1" rtlCol="0" anchor="t" anchorCtr="0" compatLnSpc="1">
            <a:prstTxWarp prst="textNoShape">
              <a:avLst/>
            </a:prstTxWarp>
          </a:bodyPr>
          <a:lstStyle/>
          <a:p>
            <a:pPr defTabSz="685800" eaLnBrk="0" fontAlgn="base" hangingPunct="0">
              <a:spcBef>
                <a:spcPct val="0"/>
              </a:spcBef>
              <a:spcAft>
                <a:spcPct val="0"/>
              </a:spcAft>
            </a:pPr>
            <a:endParaRPr lang="en-US" sz="1350">
              <a:latin typeface="Arial" charset="0"/>
            </a:endParaRPr>
          </a:p>
        </p:txBody>
      </p:sp>
      <p:cxnSp>
        <p:nvCxnSpPr>
          <p:cNvPr id="7" name="Straight Connector 6"/>
          <p:cNvCxnSpPr>
            <a:cxnSpLocks/>
          </p:cNvCxnSpPr>
          <p:nvPr/>
        </p:nvCxnSpPr>
        <p:spPr bwMode="auto">
          <a:xfrm>
            <a:off x="5148070" y="3028950"/>
            <a:ext cx="2326156" cy="0"/>
          </a:xfrm>
          <a:prstGeom prst="line">
            <a:avLst/>
          </a:prstGeom>
          <a:solidFill>
            <a:schemeClr val="accent1"/>
          </a:solidFill>
          <a:ln w="57150" cap="flat" cmpd="sng" algn="ctr">
            <a:solidFill>
              <a:schemeClr val="tx1"/>
            </a:solidFill>
            <a:prstDash val="solid"/>
            <a:round/>
            <a:headEnd type="oval" w="med" len="med"/>
            <a:tailEnd type="oval"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a:cxnSpLocks/>
          </p:cNvCxnSpPr>
          <p:nvPr/>
        </p:nvCxnSpPr>
        <p:spPr bwMode="auto">
          <a:xfrm>
            <a:off x="6353092" y="3028950"/>
            <a:ext cx="1121134" cy="0"/>
          </a:xfrm>
          <a:prstGeom prst="line">
            <a:avLst/>
          </a:prstGeom>
          <a:solidFill>
            <a:schemeClr val="accent1"/>
          </a:solidFill>
          <a:ln w="57150" cap="flat" cmpd="sng" algn="ctr">
            <a:solidFill>
              <a:schemeClr val="tx1"/>
            </a:solidFill>
            <a:prstDash val="solid"/>
            <a:round/>
            <a:headEnd type="oval" w="med" len="med"/>
            <a:tailEnd type="oval"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8302377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Development Of A Comprehensive Treatment Plan</a:t>
            </a:r>
          </a:p>
        </p:txBody>
      </p:sp>
      <p:sp>
        <p:nvSpPr>
          <p:cNvPr id="3" name="Content Placeholder 2"/>
          <p:cNvSpPr>
            <a:spLocks noGrp="1"/>
          </p:cNvSpPr>
          <p:nvPr>
            <p:ph sz="quarter" idx="13"/>
          </p:nvPr>
        </p:nvSpPr>
        <p:spPr>
          <a:xfrm>
            <a:off x="457201" y="1247921"/>
            <a:ext cx="7815262" cy="3900488"/>
          </a:xfrm>
        </p:spPr>
        <p:txBody>
          <a:bodyPr>
            <a:noAutofit/>
          </a:bodyPr>
          <a:lstStyle/>
          <a:p>
            <a:pPr marL="0" indent="0">
              <a:buNone/>
            </a:pPr>
            <a:r>
              <a:rPr lang="en-US" sz="2400" b="1" dirty="0"/>
              <a:t>Statement 4: APA recommends that patients with dementia have a comprehensive treatment plan that includes appropriate person-centered nonpharmacological and pharmacological interventions, as indicated. (1C)</a:t>
            </a:r>
          </a:p>
          <a:p>
            <a:r>
              <a:rPr lang="en-US" sz="2200" dirty="0"/>
              <a:t>Rationale:</a:t>
            </a:r>
          </a:p>
          <a:p>
            <a:pPr lvl="1"/>
            <a:r>
              <a:rPr lang="en-US" sz="2000" dirty="0"/>
              <a:t>Although evidence for non-pharmacological interventions was not reviewed, harms of such approaches are minimal</a:t>
            </a:r>
          </a:p>
          <a:p>
            <a:pPr lvl="1"/>
            <a:r>
              <a:rPr lang="en-US" sz="2000" dirty="0"/>
              <a:t>Good clinical practice suggests value of a thoughtfully constructed treatment plan (which can be part of a progress note) that targets specific signs and symptoms as well as unique aspects, values, and preferences of an individual</a:t>
            </a:r>
          </a:p>
          <a:p>
            <a:r>
              <a:rPr lang="en-US" sz="2200" dirty="0"/>
              <a:t>NOTE: Other pharmacotherapies were not reviewed in this guideline.</a:t>
            </a:r>
          </a:p>
        </p:txBody>
      </p:sp>
    </p:spTree>
    <p:extLst>
      <p:ext uri="{BB962C8B-B14F-4D97-AF65-F5344CB8AC3E}">
        <p14:creationId xmlns:p14="http://schemas.microsoft.com/office/powerpoint/2010/main" val="12654960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Comprehensive Treatment Plan (continued)</a:t>
            </a:r>
          </a:p>
        </p:txBody>
      </p:sp>
      <p:sp>
        <p:nvSpPr>
          <p:cNvPr id="3" name="Content Placeholder 2"/>
          <p:cNvSpPr>
            <a:spLocks noGrp="1"/>
          </p:cNvSpPr>
          <p:nvPr>
            <p:ph sz="quarter" idx="13"/>
          </p:nvPr>
        </p:nvSpPr>
        <p:spPr/>
        <p:txBody>
          <a:bodyPr>
            <a:normAutofit/>
          </a:bodyPr>
          <a:lstStyle/>
          <a:p>
            <a:r>
              <a:rPr lang="en-US" sz="2200" dirty="0"/>
              <a:t>Possible non-pharmacological approaches:</a:t>
            </a:r>
          </a:p>
          <a:p>
            <a:pPr lvl="1"/>
            <a:r>
              <a:rPr lang="en-US" sz="2000" dirty="0"/>
              <a:t>Reduce environmental clutter and noise</a:t>
            </a:r>
          </a:p>
          <a:p>
            <a:pPr lvl="1"/>
            <a:r>
              <a:rPr lang="en-US" sz="2000" dirty="0"/>
              <a:t>Remove items that could be thrown or that upset patient</a:t>
            </a:r>
          </a:p>
          <a:p>
            <a:pPr lvl="1"/>
            <a:r>
              <a:rPr lang="en-US" sz="2000" dirty="0"/>
              <a:t>Optimize lighting and give cues to heighten orientation</a:t>
            </a:r>
          </a:p>
          <a:p>
            <a:pPr lvl="1"/>
            <a:r>
              <a:rPr lang="en-US" sz="2000" dirty="0"/>
              <a:t>Provide eyeglasses, hearing aids, mobility support, etc.</a:t>
            </a:r>
          </a:p>
          <a:p>
            <a:pPr lvl="1"/>
            <a:r>
              <a:rPr lang="en-US" sz="2000" dirty="0"/>
              <a:t>Consider approaches based on patient history/preferences: hand massage, pet therapy, music listening </a:t>
            </a:r>
          </a:p>
          <a:p>
            <a:pPr lvl="1"/>
            <a:r>
              <a:rPr lang="en-US" sz="2000" dirty="0"/>
              <a:t>Caregiver education: reflective practice, skills targeting behavioral challenges, and enhancing coping techniques</a:t>
            </a:r>
          </a:p>
        </p:txBody>
      </p:sp>
    </p:spTree>
    <p:extLst>
      <p:ext uri="{BB962C8B-B14F-4D97-AF65-F5344CB8AC3E}">
        <p14:creationId xmlns:p14="http://schemas.microsoft.com/office/powerpoint/2010/main" val="8183352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Assessment of Benefits And Risks Of Antipsychotic Treatment For The Patient</a:t>
            </a:r>
          </a:p>
        </p:txBody>
      </p:sp>
      <p:sp>
        <p:nvSpPr>
          <p:cNvPr id="3" name="Content Placeholder 2"/>
          <p:cNvSpPr>
            <a:spLocks noGrp="1"/>
          </p:cNvSpPr>
          <p:nvPr>
            <p:ph sz="quarter" idx="13"/>
          </p:nvPr>
        </p:nvSpPr>
        <p:spPr/>
        <p:txBody>
          <a:bodyPr>
            <a:normAutofit/>
          </a:bodyPr>
          <a:lstStyle/>
          <a:p>
            <a:pPr marL="0" indent="0">
              <a:buNone/>
            </a:pPr>
            <a:r>
              <a:rPr lang="en-US" sz="2400" b="1" dirty="0"/>
              <a:t>Statement 5: APA recommends that nonemergency antipsychotic medication should only be used for the treatment of agitation or psychosis in patients with dementia when symptoms are severe, dangerous, and/or cause significant distress to the patient. (1B)</a:t>
            </a:r>
          </a:p>
          <a:p>
            <a:r>
              <a:rPr lang="en-US" sz="2200" dirty="0"/>
              <a:t>Rationale:</a:t>
            </a:r>
          </a:p>
          <a:p>
            <a:pPr lvl="1"/>
            <a:r>
              <a:rPr lang="en-US" sz="2000" dirty="0"/>
              <a:t>Except in an emergency when acute use of an antipsychotic may be indicated, possible risks of chronic antipsychotic use must be balanced against benefits</a:t>
            </a:r>
          </a:p>
          <a:p>
            <a:pPr lvl="1"/>
            <a:r>
              <a:rPr lang="en-US" sz="2000" dirty="0"/>
              <a:t>Because harms do exist, use can only be justified if symptom is significant</a:t>
            </a:r>
          </a:p>
          <a:p>
            <a:endParaRPr lang="en-US" dirty="0"/>
          </a:p>
        </p:txBody>
      </p:sp>
    </p:spTree>
    <p:extLst>
      <p:ext uri="{BB962C8B-B14F-4D97-AF65-F5344CB8AC3E}">
        <p14:creationId xmlns:p14="http://schemas.microsoft.com/office/powerpoint/2010/main" val="9889068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Assessment of Benefits and Risks (continued)</a:t>
            </a:r>
          </a:p>
        </p:txBody>
      </p:sp>
      <p:sp>
        <p:nvSpPr>
          <p:cNvPr id="3" name="Content Placeholder 2"/>
          <p:cNvSpPr>
            <a:spLocks noGrp="1"/>
          </p:cNvSpPr>
          <p:nvPr>
            <p:ph sz="quarter" idx="13"/>
          </p:nvPr>
        </p:nvSpPr>
        <p:spPr/>
        <p:txBody>
          <a:bodyPr>
            <a:normAutofit/>
          </a:bodyPr>
          <a:lstStyle/>
          <a:p>
            <a:pPr marL="0" indent="0">
              <a:buNone/>
            </a:pPr>
            <a:r>
              <a:rPr lang="en-US" sz="2400" b="1" dirty="0"/>
              <a:t>Statement 6: APA recommends reviewing  the clinical response to nonpharmacologic interventions prior to nonemergency use of an antipsychotic medication to treat agitation or psychosis in patients with dementia. (1C)</a:t>
            </a:r>
          </a:p>
          <a:p>
            <a:r>
              <a:rPr lang="en-US" sz="2200" dirty="0"/>
              <a:t>Rationale:</a:t>
            </a:r>
          </a:p>
          <a:p>
            <a:pPr lvl="1"/>
            <a:r>
              <a:rPr lang="en-US" sz="2000" dirty="0"/>
              <a:t>Both types of treatments have only modest benefits</a:t>
            </a:r>
          </a:p>
          <a:p>
            <a:pPr lvl="1"/>
            <a:r>
              <a:rPr lang="en-US" sz="2000" dirty="0"/>
              <a:t>Limited harms of nonpharmacological interventions suggest trying such approaches first, except in emergencies</a:t>
            </a:r>
          </a:p>
          <a:p>
            <a:pPr lvl="1"/>
            <a:r>
              <a:rPr lang="en-US" sz="2000" dirty="0"/>
              <a:t>Review of response can help identify if nonpharmacological approaches have been tried or whether adjustments to interventions may be indicated prior to antipsychotic use</a:t>
            </a:r>
          </a:p>
          <a:p>
            <a:endParaRPr lang="en-US" dirty="0"/>
          </a:p>
        </p:txBody>
      </p:sp>
    </p:spTree>
    <p:extLst>
      <p:ext uri="{BB962C8B-B14F-4D97-AF65-F5344CB8AC3E}">
        <p14:creationId xmlns:p14="http://schemas.microsoft.com/office/powerpoint/2010/main" val="11985960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Assessment Of Benefits And Risks (continued)</a:t>
            </a:r>
          </a:p>
        </p:txBody>
      </p:sp>
      <p:sp>
        <p:nvSpPr>
          <p:cNvPr id="3" name="Content Placeholder 2"/>
          <p:cNvSpPr>
            <a:spLocks noGrp="1"/>
          </p:cNvSpPr>
          <p:nvPr>
            <p:ph sz="quarter" idx="13"/>
          </p:nvPr>
        </p:nvSpPr>
        <p:spPr/>
        <p:txBody>
          <a:bodyPr>
            <a:normAutofit/>
          </a:bodyPr>
          <a:lstStyle/>
          <a:p>
            <a:pPr marL="0" indent="0">
              <a:buNone/>
            </a:pPr>
            <a:r>
              <a:rPr lang="en-US" sz="2400" b="1" dirty="0"/>
              <a:t>Statement 7: APA recommends that, before nonemergency treatment with an antipsychotic is initiated in patients with dementia, the potential risks and benefits from antipsychotic medication be assessed by the clinician and discussed with the patient (if clinically feasible) as well as with the patient’s surrogate decision maker (if relevant), with input from family or others involved with the patient. (1C)</a:t>
            </a:r>
          </a:p>
          <a:p>
            <a:r>
              <a:rPr lang="en-US" sz="2200" dirty="0"/>
              <a:t>Rationale:</a:t>
            </a:r>
          </a:p>
          <a:p>
            <a:pPr lvl="1"/>
            <a:r>
              <a:rPr lang="en-US" sz="2000" dirty="0"/>
              <a:t>Such discussions are a part of good clinical practice</a:t>
            </a:r>
          </a:p>
          <a:p>
            <a:endParaRPr lang="en-US" dirty="0"/>
          </a:p>
        </p:txBody>
      </p:sp>
    </p:spTree>
    <p:extLst>
      <p:ext uri="{BB962C8B-B14F-4D97-AF65-F5344CB8AC3E}">
        <p14:creationId xmlns:p14="http://schemas.microsoft.com/office/powerpoint/2010/main" val="872875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Rationale for choice of topic</a:t>
            </a:r>
          </a:p>
        </p:txBody>
      </p:sp>
      <p:sp>
        <p:nvSpPr>
          <p:cNvPr id="3" name="Content Placeholder 2"/>
          <p:cNvSpPr>
            <a:spLocks noGrp="1"/>
          </p:cNvSpPr>
          <p:nvPr>
            <p:ph sz="quarter" idx="13"/>
          </p:nvPr>
        </p:nvSpPr>
        <p:spPr>
          <a:xfrm>
            <a:off x="150395" y="1878331"/>
            <a:ext cx="4907381" cy="3428999"/>
          </a:xfrm>
        </p:spPr>
        <p:txBody>
          <a:bodyPr/>
          <a:lstStyle/>
          <a:p>
            <a:endParaRPr lang="en-US" dirty="0"/>
          </a:p>
          <a:p>
            <a:endParaRPr lang="en-US" dirty="0"/>
          </a:p>
          <a:p>
            <a:endParaRPr lang="en-US" dirty="0"/>
          </a:p>
          <a:p>
            <a:pPr marL="0" indent="0">
              <a:buNone/>
            </a:pPr>
            <a:r>
              <a:rPr lang="en-US" sz="2200" dirty="0"/>
              <a:t>Escalating public health impact in that dementia now affects:</a:t>
            </a:r>
          </a:p>
          <a:p>
            <a:pPr lvl="1">
              <a:buFont typeface="Arial" panose="020B0604020202020204" pitchFamily="34" charset="0"/>
              <a:buChar char="•"/>
            </a:pPr>
            <a:r>
              <a:rPr lang="en-US" sz="2200" dirty="0"/>
              <a:t>5%–10% of individuals over age 65 </a:t>
            </a:r>
          </a:p>
          <a:p>
            <a:pPr lvl="1">
              <a:buFont typeface="Arial" panose="020B0604020202020204" pitchFamily="34" charset="0"/>
              <a:buChar char="•"/>
            </a:pPr>
            <a:r>
              <a:rPr lang="en-US" sz="2200" dirty="0"/>
              <a:t>30%–40% of individuals over age 85</a:t>
            </a:r>
          </a:p>
        </p:txBody>
      </p:sp>
      <p:pic>
        <p:nvPicPr>
          <p:cNvPr id="1026" name="Picture 2" descr="Projected number of people aged 65 or older with alzheimer's disease, by age group, United States, 2010-2050. 4.7 million people had Alzheimer’s Disease in 2010. Majority being in the age group of 75-84. Year 2020 is projected to have 5.8 million people with Alzheimer’s Disease with majority being the age group of 75-84. Year 2030 is projected to have 8.4 million people with Alzheimer’s Disease with majority being the age group of 75-84. Year 2040 is projected to have 11.6 million people with Alzheimer’s Disease with majority being the age group of 75-84. Year 2050 is projected to have 13.8 million people with Alzheimer’s Disease with majority being the age group of 85 and older. Source: Created from data in Hebert LE, Weuve J, Scherr PA, Evans DA. Alzheimer disease in the United States (2010-2050) estimated using the 2010 Census. Neurology 2013;80(19):1778-8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57787" y="1878330"/>
            <a:ext cx="3799223" cy="3071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95868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Assessment Of Benefits And Risks (continued)</a:t>
            </a:r>
          </a:p>
        </p:txBody>
      </p:sp>
      <p:sp>
        <p:nvSpPr>
          <p:cNvPr id="3" name="Content Placeholder 2"/>
          <p:cNvSpPr>
            <a:spLocks noGrp="1"/>
          </p:cNvSpPr>
          <p:nvPr>
            <p:ph sz="quarter" idx="13"/>
          </p:nvPr>
        </p:nvSpPr>
        <p:spPr>
          <a:xfrm>
            <a:off x="457201" y="1337808"/>
            <a:ext cx="7815262" cy="3428999"/>
          </a:xfrm>
        </p:spPr>
        <p:txBody>
          <a:bodyPr>
            <a:noAutofit/>
          </a:bodyPr>
          <a:lstStyle/>
          <a:p>
            <a:r>
              <a:rPr lang="en-US" sz="2200" dirty="0"/>
              <a:t>Expert consensus suggests that antipsychotics can be used appropriately in patients with dementia in the context of dangerous agitation or psychosis to:</a:t>
            </a:r>
          </a:p>
          <a:p>
            <a:pPr lvl="1"/>
            <a:r>
              <a:rPr lang="en-US" sz="2000" dirty="0"/>
              <a:t>improve patient's quality of life</a:t>
            </a:r>
          </a:p>
          <a:p>
            <a:pPr lvl="1"/>
            <a:r>
              <a:rPr lang="en-US" sz="2000" dirty="0"/>
              <a:t>reduce patient distress</a:t>
            </a:r>
          </a:p>
          <a:p>
            <a:pPr lvl="1"/>
            <a:r>
              <a:rPr lang="en-US" sz="2000" dirty="0"/>
              <a:t>reduce the risk of violence</a:t>
            </a:r>
          </a:p>
          <a:p>
            <a:pPr lvl="1"/>
            <a:r>
              <a:rPr lang="en-US" sz="2000" dirty="0"/>
              <a:t>decrease caregiver burden</a:t>
            </a:r>
          </a:p>
          <a:p>
            <a:r>
              <a:rPr lang="en-US" sz="2200" dirty="0"/>
              <a:t>Randomized placebo-controlled trials suggest some efficacy for risperidone in treating psychosis and for risperidone, olanzapine, and aripiprazole in agitation</a:t>
            </a:r>
          </a:p>
        </p:txBody>
      </p:sp>
    </p:spTree>
    <p:extLst>
      <p:ext uri="{BB962C8B-B14F-4D97-AF65-F5344CB8AC3E}">
        <p14:creationId xmlns:p14="http://schemas.microsoft.com/office/powerpoint/2010/main" val="39571638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Assessment Of Benefits And Risks (continued) </a:t>
            </a:r>
          </a:p>
        </p:txBody>
      </p:sp>
      <p:graphicFrame>
        <p:nvGraphicFramePr>
          <p:cNvPr id="5" name="Content Placeholder 4"/>
          <p:cNvGraphicFramePr>
            <a:graphicFrameLocks noGrp="1"/>
          </p:cNvGraphicFramePr>
          <p:nvPr>
            <p:ph sz="quarter" idx="13"/>
            <p:extLst>
              <p:ext uri="{D42A27DB-BD31-4B8C-83A1-F6EECF244321}">
                <p14:modId xmlns:p14="http://schemas.microsoft.com/office/powerpoint/2010/main" val="2989178655"/>
              </p:ext>
            </p:extLst>
          </p:nvPr>
        </p:nvGraphicFramePr>
        <p:xfrm>
          <a:off x="457200" y="1878806"/>
          <a:ext cx="7815264" cy="1840230"/>
        </p:xfrm>
        <a:graphic>
          <a:graphicData uri="http://schemas.openxmlformats.org/drawingml/2006/table">
            <a:tbl>
              <a:tblPr firstRow="1" firstCol="1" bandRow="1"/>
              <a:tblGrid>
                <a:gridCol w="1953816">
                  <a:extLst>
                    <a:ext uri="{9D8B030D-6E8A-4147-A177-3AD203B41FA5}">
                      <a16:colId xmlns:a16="http://schemas.microsoft.com/office/drawing/2014/main" val="20000"/>
                    </a:ext>
                  </a:extLst>
                </a:gridCol>
                <a:gridCol w="1953816">
                  <a:extLst>
                    <a:ext uri="{9D8B030D-6E8A-4147-A177-3AD203B41FA5}">
                      <a16:colId xmlns:a16="http://schemas.microsoft.com/office/drawing/2014/main" val="20001"/>
                    </a:ext>
                  </a:extLst>
                </a:gridCol>
                <a:gridCol w="1953816">
                  <a:extLst>
                    <a:ext uri="{9D8B030D-6E8A-4147-A177-3AD203B41FA5}">
                      <a16:colId xmlns:a16="http://schemas.microsoft.com/office/drawing/2014/main" val="20002"/>
                    </a:ext>
                  </a:extLst>
                </a:gridCol>
                <a:gridCol w="1953816">
                  <a:extLst>
                    <a:ext uri="{9D8B030D-6E8A-4147-A177-3AD203B41FA5}">
                      <a16:colId xmlns:a16="http://schemas.microsoft.com/office/drawing/2014/main" val="20003"/>
                    </a:ext>
                  </a:extLst>
                </a:gridCol>
              </a:tblGrid>
              <a:tr h="262890">
                <a:tc>
                  <a:txBody>
                    <a:bodyPr/>
                    <a:lstStyle/>
                    <a:p>
                      <a:pPr marL="0" marR="0">
                        <a:lnSpc>
                          <a:spcPct val="115000"/>
                        </a:lnSpc>
                        <a:spcBef>
                          <a:spcPts val="0"/>
                        </a:spcBef>
                        <a:spcAft>
                          <a:spcPts val="0"/>
                        </a:spcAft>
                      </a:pPr>
                      <a:r>
                        <a:rPr lang="en-US" sz="1500" b="1" dirty="0">
                          <a:effectLst/>
                          <a:latin typeface="Calibri"/>
                          <a:ea typeface="Calibri"/>
                          <a:cs typeface="Times New Roman"/>
                        </a:rPr>
                        <a:t> Effect</a:t>
                      </a:r>
                      <a:r>
                        <a:rPr lang="en-US" sz="1500" b="1" baseline="0" dirty="0">
                          <a:effectLst/>
                          <a:latin typeface="Calibri"/>
                          <a:ea typeface="Calibri"/>
                          <a:cs typeface="Times New Roman"/>
                        </a:rPr>
                        <a:t> size</a:t>
                      </a:r>
                      <a:endParaRPr lang="en-US" sz="1500" dirty="0">
                        <a:effectLst/>
                        <a:latin typeface="Calibri"/>
                        <a:ea typeface="Calibri"/>
                        <a:cs typeface="Times New Roman"/>
                      </a:endParaRPr>
                    </a:p>
                  </a:txBody>
                  <a:tcPr marL="71773" marR="717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500" b="1">
                          <a:effectLst/>
                          <a:latin typeface="Calibri"/>
                          <a:ea typeface="Calibri"/>
                          <a:cs typeface="Times New Roman"/>
                        </a:rPr>
                        <a:t>Agitation</a:t>
                      </a:r>
                      <a:endParaRPr lang="en-US" sz="1500">
                        <a:effectLst/>
                        <a:latin typeface="Calibri"/>
                        <a:ea typeface="Calibri"/>
                        <a:cs typeface="Times New Roman"/>
                      </a:endParaRPr>
                    </a:p>
                  </a:txBody>
                  <a:tcPr marL="71773" marR="717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500" b="1">
                          <a:effectLst/>
                          <a:latin typeface="Calibri"/>
                          <a:ea typeface="Calibri"/>
                          <a:cs typeface="Times New Roman"/>
                        </a:rPr>
                        <a:t>Psychosis</a:t>
                      </a:r>
                      <a:endParaRPr lang="en-US" sz="1500">
                        <a:effectLst/>
                        <a:latin typeface="Calibri"/>
                        <a:ea typeface="Calibri"/>
                        <a:cs typeface="Times New Roman"/>
                      </a:endParaRPr>
                    </a:p>
                  </a:txBody>
                  <a:tcPr marL="71773" marR="717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500" b="1">
                          <a:effectLst/>
                          <a:latin typeface="Calibri"/>
                          <a:ea typeface="Calibri"/>
                          <a:cs typeface="Times New Roman"/>
                        </a:rPr>
                        <a:t>Overall BPSD</a:t>
                      </a:r>
                      <a:endParaRPr lang="en-US" sz="1500">
                        <a:effectLst/>
                        <a:latin typeface="Calibri"/>
                        <a:ea typeface="Calibri"/>
                        <a:cs typeface="Times New Roman"/>
                      </a:endParaRPr>
                    </a:p>
                  </a:txBody>
                  <a:tcPr marL="71773" marR="717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62890">
                <a:tc>
                  <a:txBody>
                    <a:bodyPr/>
                    <a:lstStyle/>
                    <a:p>
                      <a:pPr marL="0" marR="0">
                        <a:lnSpc>
                          <a:spcPct val="115000"/>
                        </a:lnSpc>
                        <a:spcBef>
                          <a:spcPts val="0"/>
                        </a:spcBef>
                        <a:spcAft>
                          <a:spcPts val="0"/>
                        </a:spcAft>
                      </a:pPr>
                      <a:r>
                        <a:rPr lang="en-US" sz="1500" b="1" dirty="0">
                          <a:effectLst/>
                          <a:latin typeface="Calibri"/>
                          <a:ea typeface="Calibri"/>
                          <a:cs typeface="Times New Roman"/>
                        </a:rPr>
                        <a:t>Aripiprazole</a:t>
                      </a:r>
                      <a:endParaRPr lang="en-US" sz="1500" dirty="0">
                        <a:effectLst/>
                        <a:latin typeface="Calibri"/>
                        <a:ea typeface="Calibri"/>
                        <a:cs typeface="Times New Roman"/>
                      </a:endParaRPr>
                    </a:p>
                  </a:txBody>
                  <a:tcPr marL="71773" marR="717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500" dirty="0">
                          <a:effectLst/>
                          <a:latin typeface="Calibri"/>
                          <a:ea typeface="Calibri"/>
                          <a:cs typeface="Times New Roman"/>
                        </a:rPr>
                        <a:t>Small</a:t>
                      </a:r>
                    </a:p>
                  </a:txBody>
                  <a:tcPr marL="71773" marR="717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FF99"/>
                    </a:solidFill>
                  </a:tcPr>
                </a:tc>
                <a:tc>
                  <a:txBody>
                    <a:bodyPr/>
                    <a:lstStyle/>
                    <a:p>
                      <a:pPr marL="0" marR="0" algn="ctr">
                        <a:lnSpc>
                          <a:spcPct val="115000"/>
                        </a:lnSpc>
                        <a:spcBef>
                          <a:spcPts val="0"/>
                        </a:spcBef>
                        <a:spcAft>
                          <a:spcPts val="0"/>
                        </a:spcAft>
                      </a:pPr>
                      <a:r>
                        <a:rPr lang="en-US" sz="1500">
                          <a:effectLst/>
                          <a:latin typeface="Calibri"/>
                          <a:ea typeface="Calibri"/>
                          <a:cs typeface="Times New Roman"/>
                        </a:rPr>
                        <a:t>NS</a:t>
                      </a:r>
                    </a:p>
                  </a:txBody>
                  <a:tcPr marL="71773" marR="717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FF99"/>
                    </a:solidFill>
                  </a:tcPr>
                </a:tc>
                <a:tc>
                  <a:txBody>
                    <a:bodyPr/>
                    <a:lstStyle/>
                    <a:p>
                      <a:pPr marL="0" marR="0" algn="ctr">
                        <a:lnSpc>
                          <a:spcPct val="115000"/>
                        </a:lnSpc>
                        <a:spcBef>
                          <a:spcPts val="0"/>
                        </a:spcBef>
                        <a:spcAft>
                          <a:spcPts val="0"/>
                        </a:spcAft>
                      </a:pPr>
                      <a:r>
                        <a:rPr lang="en-US" sz="1500">
                          <a:effectLst/>
                          <a:latin typeface="Calibri"/>
                          <a:ea typeface="Calibri"/>
                          <a:cs typeface="Times New Roman"/>
                        </a:rPr>
                        <a:t>Small</a:t>
                      </a:r>
                    </a:p>
                  </a:txBody>
                  <a:tcPr marL="71773" marR="717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00"/>
                    </a:solidFill>
                  </a:tcPr>
                </a:tc>
                <a:extLst>
                  <a:ext uri="{0D108BD9-81ED-4DB2-BD59-A6C34878D82A}">
                    <a16:rowId xmlns:a16="http://schemas.microsoft.com/office/drawing/2014/main" val="10001"/>
                  </a:ext>
                </a:extLst>
              </a:tr>
              <a:tr h="262890">
                <a:tc>
                  <a:txBody>
                    <a:bodyPr/>
                    <a:lstStyle/>
                    <a:p>
                      <a:pPr marL="0" marR="0">
                        <a:lnSpc>
                          <a:spcPct val="115000"/>
                        </a:lnSpc>
                        <a:spcBef>
                          <a:spcPts val="0"/>
                        </a:spcBef>
                        <a:spcAft>
                          <a:spcPts val="0"/>
                        </a:spcAft>
                      </a:pPr>
                      <a:r>
                        <a:rPr lang="en-US" sz="1500" b="1" dirty="0">
                          <a:effectLst/>
                          <a:latin typeface="Calibri"/>
                          <a:ea typeface="Calibri"/>
                          <a:cs typeface="Times New Roman"/>
                        </a:rPr>
                        <a:t>Olanzapine</a:t>
                      </a:r>
                      <a:endParaRPr lang="en-US" sz="1500" dirty="0">
                        <a:effectLst/>
                        <a:latin typeface="Calibri"/>
                        <a:ea typeface="Calibri"/>
                        <a:cs typeface="Times New Roman"/>
                      </a:endParaRPr>
                    </a:p>
                  </a:txBody>
                  <a:tcPr marL="71773" marR="717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500" dirty="0">
                          <a:effectLst/>
                          <a:latin typeface="Calibri"/>
                          <a:ea typeface="Calibri"/>
                          <a:cs typeface="Times New Roman"/>
                        </a:rPr>
                        <a:t>Very small</a:t>
                      </a:r>
                    </a:p>
                  </a:txBody>
                  <a:tcPr marL="71773" marR="717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00"/>
                    </a:solidFill>
                  </a:tcPr>
                </a:tc>
                <a:tc>
                  <a:txBody>
                    <a:bodyPr/>
                    <a:lstStyle/>
                    <a:p>
                      <a:pPr marL="0" marR="0" algn="ctr">
                        <a:lnSpc>
                          <a:spcPct val="115000"/>
                        </a:lnSpc>
                        <a:spcBef>
                          <a:spcPts val="0"/>
                        </a:spcBef>
                        <a:spcAft>
                          <a:spcPts val="0"/>
                        </a:spcAft>
                      </a:pPr>
                      <a:r>
                        <a:rPr lang="en-US" sz="1500">
                          <a:effectLst/>
                          <a:latin typeface="Calibri"/>
                          <a:ea typeface="Calibri"/>
                          <a:cs typeface="Times New Roman"/>
                        </a:rPr>
                        <a:t>NS</a:t>
                      </a:r>
                    </a:p>
                  </a:txBody>
                  <a:tcPr marL="71773" marR="717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500">
                          <a:effectLst/>
                          <a:latin typeface="Calibri"/>
                          <a:ea typeface="Calibri"/>
                          <a:cs typeface="Times New Roman"/>
                        </a:rPr>
                        <a:t>Very small</a:t>
                      </a:r>
                    </a:p>
                  </a:txBody>
                  <a:tcPr marL="71773" marR="717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FF99"/>
                    </a:solidFill>
                  </a:tcPr>
                </a:tc>
                <a:extLst>
                  <a:ext uri="{0D108BD9-81ED-4DB2-BD59-A6C34878D82A}">
                    <a16:rowId xmlns:a16="http://schemas.microsoft.com/office/drawing/2014/main" val="10002"/>
                  </a:ext>
                </a:extLst>
              </a:tr>
              <a:tr h="262890">
                <a:tc>
                  <a:txBody>
                    <a:bodyPr/>
                    <a:lstStyle/>
                    <a:p>
                      <a:pPr marL="0" marR="0">
                        <a:lnSpc>
                          <a:spcPct val="115000"/>
                        </a:lnSpc>
                        <a:spcBef>
                          <a:spcPts val="0"/>
                        </a:spcBef>
                        <a:spcAft>
                          <a:spcPts val="0"/>
                        </a:spcAft>
                      </a:pPr>
                      <a:r>
                        <a:rPr lang="en-US" sz="1500" b="1">
                          <a:effectLst/>
                          <a:latin typeface="Calibri"/>
                          <a:ea typeface="Calibri"/>
                          <a:cs typeface="Times New Roman"/>
                        </a:rPr>
                        <a:t>Quetiapine</a:t>
                      </a:r>
                      <a:endParaRPr lang="en-US" sz="1500">
                        <a:effectLst/>
                        <a:latin typeface="Calibri"/>
                        <a:ea typeface="Calibri"/>
                        <a:cs typeface="Times New Roman"/>
                      </a:endParaRPr>
                    </a:p>
                  </a:txBody>
                  <a:tcPr marL="71773" marR="717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500" dirty="0">
                          <a:effectLst/>
                          <a:latin typeface="Calibri"/>
                          <a:ea typeface="Calibri"/>
                          <a:cs typeface="Times New Roman"/>
                        </a:rPr>
                        <a:t>NS</a:t>
                      </a:r>
                    </a:p>
                  </a:txBody>
                  <a:tcPr marL="71773" marR="717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500" dirty="0">
                          <a:effectLst/>
                          <a:latin typeface="Calibri"/>
                          <a:ea typeface="Calibri"/>
                          <a:cs typeface="Times New Roman"/>
                        </a:rPr>
                        <a:t>NS</a:t>
                      </a:r>
                    </a:p>
                  </a:txBody>
                  <a:tcPr marL="71773" marR="717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500">
                          <a:effectLst/>
                          <a:latin typeface="Calibri"/>
                          <a:ea typeface="Calibri"/>
                          <a:cs typeface="Times New Roman"/>
                        </a:rPr>
                        <a:t>NS</a:t>
                      </a:r>
                    </a:p>
                  </a:txBody>
                  <a:tcPr marL="71773" marR="717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FF99"/>
                    </a:solidFill>
                  </a:tcPr>
                </a:tc>
                <a:extLst>
                  <a:ext uri="{0D108BD9-81ED-4DB2-BD59-A6C34878D82A}">
                    <a16:rowId xmlns:a16="http://schemas.microsoft.com/office/drawing/2014/main" val="10003"/>
                  </a:ext>
                </a:extLst>
              </a:tr>
              <a:tr h="262890">
                <a:tc>
                  <a:txBody>
                    <a:bodyPr/>
                    <a:lstStyle/>
                    <a:p>
                      <a:pPr marL="0" marR="0">
                        <a:lnSpc>
                          <a:spcPct val="115000"/>
                        </a:lnSpc>
                        <a:spcBef>
                          <a:spcPts val="0"/>
                        </a:spcBef>
                        <a:spcAft>
                          <a:spcPts val="0"/>
                        </a:spcAft>
                      </a:pPr>
                      <a:r>
                        <a:rPr lang="en-US" sz="1500" b="1" dirty="0">
                          <a:effectLst/>
                          <a:latin typeface="Calibri"/>
                          <a:ea typeface="Calibri"/>
                          <a:cs typeface="Times New Roman"/>
                        </a:rPr>
                        <a:t>Risperidone</a:t>
                      </a:r>
                      <a:endParaRPr lang="en-US" sz="1500" dirty="0">
                        <a:effectLst/>
                        <a:latin typeface="Calibri"/>
                        <a:ea typeface="Calibri"/>
                        <a:cs typeface="Times New Roman"/>
                      </a:endParaRPr>
                    </a:p>
                  </a:txBody>
                  <a:tcPr marL="71773" marR="717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500">
                          <a:effectLst/>
                          <a:latin typeface="Calibri"/>
                          <a:ea typeface="Calibri"/>
                          <a:cs typeface="Times New Roman"/>
                        </a:rPr>
                        <a:t>Small</a:t>
                      </a:r>
                    </a:p>
                  </a:txBody>
                  <a:tcPr marL="71773" marR="717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00"/>
                    </a:solidFill>
                  </a:tcPr>
                </a:tc>
                <a:tc>
                  <a:txBody>
                    <a:bodyPr/>
                    <a:lstStyle/>
                    <a:p>
                      <a:pPr marL="0" marR="0" algn="ctr">
                        <a:lnSpc>
                          <a:spcPct val="115000"/>
                        </a:lnSpc>
                        <a:spcBef>
                          <a:spcPts val="0"/>
                        </a:spcBef>
                        <a:spcAft>
                          <a:spcPts val="0"/>
                        </a:spcAft>
                      </a:pPr>
                      <a:r>
                        <a:rPr lang="en-US" sz="1500" dirty="0">
                          <a:effectLst/>
                          <a:latin typeface="Calibri"/>
                          <a:ea typeface="Calibri"/>
                          <a:cs typeface="Times New Roman"/>
                        </a:rPr>
                        <a:t>Small</a:t>
                      </a:r>
                    </a:p>
                  </a:txBody>
                  <a:tcPr marL="71773" marR="717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00"/>
                    </a:solidFill>
                  </a:tcPr>
                </a:tc>
                <a:tc>
                  <a:txBody>
                    <a:bodyPr/>
                    <a:lstStyle/>
                    <a:p>
                      <a:pPr marL="0" marR="0" algn="ctr">
                        <a:lnSpc>
                          <a:spcPct val="115000"/>
                        </a:lnSpc>
                        <a:spcBef>
                          <a:spcPts val="0"/>
                        </a:spcBef>
                        <a:spcAft>
                          <a:spcPts val="0"/>
                        </a:spcAft>
                      </a:pPr>
                      <a:r>
                        <a:rPr lang="en-US" sz="1500">
                          <a:effectLst/>
                          <a:latin typeface="Calibri"/>
                          <a:ea typeface="Calibri"/>
                          <a:cs typeface="Times New Roman"/>
                        </a:rPr>
                        <a:t>Very small</a:t>
                      </a:r>
                    </a:p>
                  </a:txBody>
                  <a:tcPr marL="71773" marR="717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00"/>
                    </a:solidFill>
                  </a:tcPr>
                </a:tc>
                <a:extLst>
                  <a:ext uri="{0D108BD9-81ED-4DB2-BD59-A6C34878D82A}">
                    <a16:rowId xmlns:a16="http://schemas.microsoft.com/office/drawing/2014/main" val="10004"/>
                  </a:ext>
                </a:extLst>
              </a:tr>
              <a:tr h="262890">
                <a:tc>
                  <a:txBody>
                    <a:bodyPr/>
                    <a:lstStyle/>
                    <a:p>
                      <a:pPr marL="0" marR="0">
                        <a:lnSpc>
                          <a:spcPct val="115000"/>
                        </a:lnSpc>
                        <a:spcBef>
                          <a:spcPts val="0"/>
                        </a:spcBef>
                        <a:spcAft>
                          <a:spcPts val="0"/>
                        </a:spcAft>
                      </a:pPr>
                      <a:r>
                        <a:rPr lang="en-US" sz="1500" b="1">
                          <a:effectLst/>
                          <a:latin typeface="Calibri"/>
                          <a:ea typeface="Calibri"/>
                          <a:cs typeface="Times New Roman"/>
                        </a:rPr>
                        <a:t>SGAs Overall</a:t>
                      </a:r>
                      <a:endParaRPr lang="en-US" sz="1500">
                        <a:effectLst/>
                        <a:latin typeface="Calibri"/>
                        <a:ea typeface="Calibri"/>
                        <a:cs typeface="Times New Roman"/>
                      </a:endParaRPr>
                    </a:p>
                  </a:txBody>
                  <a:tcPr marL="71773" marR="717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500">
                          <a:effectLst/>
                          <a:latin typeface="Calibri"/>
                          <a:ea typeface="Calibri"/>
                          <a:cs typeface="Times New Roman"/>
                        </a:rPr>
                        <a:t>Small</a:t>
                      </a:r>
                    </a:p>
                  </a:txBody>
                  <a:tcPr marL="71773" marR="717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00"/>
                    </a:solidFill>
                  </a:tcPr>
                </a:tc>
                <a:tc>
                  <a:txBody>
                    <a:bodyPr/>
                    <a:lstStyle/>
                    <a:p>
                      <a:pPr marL="0" marR="0" algn="ctr">
                        <a:lnSpc>
                          <a:spcPct val="115000"/>
                        </a:lnSpc>
                        <a:spcBef>
                          <a:spcPts val="0"/>
                        </a:spcBef>
                        <a:spcAft>
                          <a:spcPts val="0"/>
                        </a:spcAft>
                      </a:pPr>
                      <a:r>
                        <a:rPr lang="en-US" sz="1500" dirty="0">
                          <a:effectLst/>
                          <a:latin typeface="Calibri"/>
                          <a:ea typeface="Calibri"/>
                          <a:cs typeface="Times New Roman"/>
                        </a:rPr>
                        <a:t>Very small</a:t>
                      </a:r>
                    </a:p>
                  </a:txBody>
                  <a:tcPr marL="71773" marR="717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FF99"/>
                    </a:solidFill>
                  </a:tcPr>
                </a:tc>
                <a:tc>
                  <a:txBody>
                    <a:bodyPr/>
                    <a:lstStyle/>
                    <a:p>
                      <a:pPr marL="0" marR="0" algn="ctr">
                        <a:lnSpc>
                          <a:spcPct val="115000"/>
                        </a:lnSpc>
                        <a:spcBef>
                          <a:spcPts val="0"/>
                        </a:spcBef>
                        <a:spcAft>
                          <a:spcPts val="0"/>
                        </a:spcAft>
                      </a:pPr>
                      <a:r>
                        <a:rPr lang="en-US" sz="1500" b="1" dirty="0">
                          <a:effectLst/>
                          <a:latin typeface="Calibri"/>
                          <a:ea typeface="Calibri"/>
                          <a:cs typeface="Times New Roman"/>
                        </a:rPr>
                        <a:t>Very small</a:t>
                      </a:r>
                      <a:endParaRPr lang="en-US" sz="1500" dirty="0">
                        <a:effectLst/>
                        <a:latin typeface="Calibri"/>
                        <a:ea typeface="Calibri"/>
                        <a:cs typeface="Times New Roman"/>
                      </a:endParaRPr>
                    </a:p>
                  </a:txBody>
                  <a:tcPr marL="71773" marR="717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10005"/>
                  </a:ext>
                </a:extLst>
              </a:tr>
              <a:tr h="262890">
                <a:tc>
                  <a:txBody>
                    <a:bodyPr/>
                    <a:lstStyle/>
                    <a:p>
                      <a:pPr marL="0" marR="0">
                        <a:lnSpc>
                          <a:spcPct val="115000"/>
                        </a:lnSpc>
                        <a:spcBef>
                          <a:spcPts val="0"/>
                        </a:spcBef>
                        <a:spcAft>
                          <a:spcPts val="0"/>
                        </a:spcAft>
                      </a:pPr>
                      <a:r>
                        <a:rPr lang="en-US" sz="1500" b="1" dirty="0">
                          <a:effectLst/>
                          <a:latin typeface="Calibri"/>
                          <a:ea typeface="Calibri"/>
                          <a:cs typeface="Times New Roman"/>
                        </a:rPr>
                        <a:t>Haloperidol</a:t>
                      </a:r>
                      <a:endParaRPr lang="en-US" sz="1500" dirty="0">
                        <a:effectLst/>
                        <a:latin typeface="Calibri"/>
                        <a:ea typeface="Calibri"/>
                        <a:cs typeface="Times New Roman"/>
                      </a:endParaRPr>
                    </a:p>
                  </a:txBody>
                  <a:tcPr marL="71773" marR="717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500">
                          <a:effectLst/>
                          <a:latin typeface="Calibri"/>
                          <a:ea typeface="Calibri"/>
                          <a:cs typeface="Times New Roman"/>
                        </a:rPr>
                        <a:t>No diff from SGAs</a:t>
                      </a:r>
                    </a:p>
                  </a:txBody>
                  <a:tcPr marL="71773" marR="717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FF99"/>
                    </a:solidFill>
                  </a:tcPr>
                </a:tc>
                <a:tc>
                  <a:txBody>
                    <a:bodyPr/>
                    <a:lstStyle/>
                    <a:p>
                      <a:pPr marL="0" marR="0" algn="ctr">
                        <a:lnSpc>
                          <a:spcPct val="115000"/>
                        </a:lnSpc>
                        <a:spcBef>
                          <a:spcPts val="0"/>
                        </a:spcBef>
                        <a:spcAft>
                          <a:spcPts val="0"/>
                        </a:spcAft>
                      </a:pPr>
                      <a:r>
                        <a:rPr lang="en-US" sz="1500" dirty="0">
                          <a:effectLst/>
                          <a:latin typeface="Calibri"/>
                          <a:ea typeface="Calibri"/>
                          <a:cs typeface="Times New Roman"/>
                        </a:rPr>
                        <a:t>Indeterminate</a:t>
                      </a:r>
                    </a:p>
                  </a:txBody>
                  <a:tcPr marL="71773" marR="717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500" dirty="0">
                          <a:effectLst/>
                          <a:latin typeface="Calibri"/>
                          <a:ea typeface="Calibri"/>
                          <a:cs typeface="Times New Roman"/>
                        </a:rPr>
                        <a:t>No diff from SGAs</a:t>
                      </a:r>
                    </a:p>
                  </a:txBody>
                  <a:tcPr marL="71773" marR="717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FF99"/>
                    </a:solidFill>
                  </a:tcPr>
                </a:tc>
                <a:extLst>
                  <a:ext uri="{0D108BD9-81ED-4DB2-BD59-A6C34878D82A}">
                    <a16:rowId xmlns:a16="http://schemas.microsoft.com/office/drawing/2014/main" val="10006"/>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959045565"/>
              </p:ext>
            </p:extLst>
          </p:nvPr>
        </p:nvGraphicFramePr>
        <p:xfrm>
          <a:off x="1763822" y="4275471"/>
          <a:ext cx="5543552" cy="228600"/>
        </p:xfrm>
        <a:graphic>
          <a:graphicData uri="http://schemas.openxmlformats.org/drawingml/2006/table">
            <a:tbl>
              <a:tblPr firstRow="1" firstCol="1" bandRow="1"/>
              <a:tblGrid>
                <a:gridCol w="1126034">
                  <a:extLst>
                    <a:ext uri="{9D8B030D-6E8A-4147-A177-3AD203B41FA5}">
                      <a16:colId xmlns:a16="http://schemas.microsoft.com/office/drawing/2014/main" val="20000"/>
                    </a:ext>
                  </a:extLst>
                </a:gridCol>
                <a:gridCol w="259854">
                  <a:extLst>
                    <a:ext uri="{9D8B030D-6E8A-4147-A177-3AD203B41FA5}">
                      <a16:colId xmlns:a16="http://schemas.microsoft.com/office/drawing/2014/main" val="20001"/>
                    </a:ext>
                  </a:extLst>
                </a:gridCol>
                <a:gridCol w="1126034">
                  <a:extLst>
                    <a:ext uri="{9D8B030D-6E8A-4147-A177-3AD203B41FA5}">
                      <a16:colId xmlns:a16="http://schemas.microsoft.com/office/drawing/2014/main" val="20002"/>
                    </a:ext>
                  </a:extLst>
                </a:gridCol>
                <a:gridCol w="259854">
                  <a:extLst>
                    <a:ext uri="{9D8B030D-6E8A-4147-A177-3AD203B41FA5}">
                      <a16:colId xmlns:a16="http://schemas.microsoft.com/office/drawing/2014/main" val="20003"/>
                    </a:ext>
                  </a:extLst>
                </a:gridCol>
                <a:gridCol w="1126034">
                  <a:extLst>
                    <a:ext uri="{9D8B030D-6E8A-4147-A177-3AD203B41FA5}">
                      <a16:colId xmlns:a16="http://schemas.microsoft.com/office/drawing/2014/main" val="20004"/>
                    </a:ext>
                  </a:extLst>
                </a:gridCol>
                <a:gridCol w="259854">
                  <a:extLst>
                    <a:ext uri="{9D8B030D-6E8A-4147-A177-3AD203B41FA5}">
                      <a16:colId xmlns:a16="http://schemas.microsoft.com/office/drawing/2014/main" val="20005"/>
                    </a:ext>
                  </a:extLst>
                </a:gridCol>
                <a:gridCol w="1126034">
                  <a:extLst>
                    <a:ext uri="{9D8B030D-6E8A-4147-A177-3AD203B41FA5}">
                      <a16:colId xmlns:a16="http://schemas.microsoft.com/office/drawing/2014/main" val="20006"/>
                    </a:ext>
                  </a:extLst>
                </a:gridCol>
                <a:gridCol w="259854">
                  <a:extLst>
                    <a:ext uri="{9D8B030D-6E8A-4147-A177-3AD203B41FA5}">
                      <a16:colId xmlns:a16="http://schemas.microsoft.com/office/drawing/2014/main" val="20007"/>
                    </a:ext>
                  </a:extLst>
                </a:gridCol>
              </a:tblGrid>
              <a:tr h="228600">
                <a:tc>
                  <a:txBody>
                    <a:bodyPr/>
                    <a:lstStyle/>
                    <a:p>
                      <a:pPr marL="0" marR="0">
                        <a:lnSpc>
                          <a:spcPct val="115000"/>
                        </a:lnSpc>
                        <a:spcBef>
                          <a:spcPts val="0"/>
                        </a:spcBef>
                        <a:spcAft>
                          <a:spcPts val="0"/>
                        </a:spcAft>
                      </a:pPr>
                      <a:r>
                        <a:rPr lang="en-US" sz="1200" dirty="0">
                          <a:effectLst/>
                          <a:latin typeface="Calibri"/>
                          <a:ea typeface="Calibri"/>
                          <a:cs typeface="Times New Roman"/>
                        </a:rPr>
                        <a:t>High confidence</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Calibri"/>
                          <a:ea typeface="Calibri"/>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nSpc>
                          <a:spcPct val="115000"/>
                        </a:lnSpc>
                        <a:spcBef>
                          <a:spcPts val="0"/>
                        </a:spcBef>
                        <a:spcAft>
                          <a:spcPts val="0"/>
                        </a:spcAft>
                      </a:pPr>
                      <a:r>
                        <a:rPr lang="en-US" sz="1200" dirty="0">
                          <a:effectLst/>
                          <a:latin typeface="Calibri"/>
                          <a:ea typeface="Calibri"/>
                          <a:cs typeface="Times New Roman"/>
                        </a:rPr>
                        <a:t>Moderate</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Calibri"/>
                          <a:ea typeface="Calibri"/>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00"/>
                    </a:solidFill>
                  </a:tcPr>
                </a:tc>
                <a:tc>
                  <a:txBody>
                    <a:bodyPr/>
                    <a:lstStyle/>
                    <a:p>
                      <a:pPr marL="0" marR="0">
                        <a:lnSpc>
                          <a:spcPct val="115000"/>
                        </a:lnSpc>
                        <a:spcBef>
                          <a:spcPts val="0"/>
                        </a:spcBef>
                        <a:spcAft>
                          <a:spcPts val="0"/>
                        </a:spcAft>
                      </a:pPr>
                      <a:r>
                        <a:rPr lang="en-US" sz="1200" dirty="0">
                          <a:effectLst/>
                          <a:latin typeface="Calibri"/>
                          <a:ea typeface="Calibri"/>
                          <a:cs typeface="Times New Roman"/>
                        </a:rPr>
                        <a:t>Low confidence</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Calibri"/>
                          <a:ea typeface="Calibri"/>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FF99"/>
                    </a:solidFill>
                  </a:tcPr>
                </a:tc>
                <a:tc>
                  <a:txBody>
                    <a:bodyPr/>
                    <a:lstStyle/>
                    <a:p>
                      <a:pPr marL="0" marR="0">
                        <a:lnSpc>
                          <a:spcPct val="115000"/>
                        </a:lnSpc>
                        <a:spcBef>
                          <a:spcPts val="0"/>
                        </a:spcBef>
                        <a:spcAft>
                          <a:spcPts val="0"/>
                        </a:spcAft>
                      </a:pPr>
                      <a:r>
                        <a:rPr lang="en-US" sz="1200" dirty="0">
                          <a:effectLst/>
                          <a:latin typeface="Calibri"/>
                          <a:ea typeface="Calibri"/>
                          <a:cs typeface="Times New Roman"/>
                        </a:rPr>
                        <a:t>Insufficient data</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Calibri"/>
                          <a:ea typeface="Calibri"/>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0"/>
                  </a:ext>
                </a:extLst>
              </a:tr>
            </a:tbl>
          </a:graphicData>
        </a:graphic>
      </p:graphicFrame>
      <p:sp>
        <p:nvSpPr>
          <p:cNvPr id="7" name="TextBox 6"/>
          <p:cNvSpPr txBox="1"/>
          <p:nvPr/>
        </p:nvSpPr>
        <p:spPr>
          <a:xfrm>
            <a:off x="1280161" y="3841764"/>
            <a:ext cx="6663192" cy="369332"/>
          </a:xfrm>
          <a:prstGeom prst="rect">
            <a:avLst/>
          </a:prstGeom>
          <a:noFill/>
        </p:spPr>
        <p:txBody>
          <a:bodyPr wrap="square" rtlCol="0">
            <a:spAutoFit/>
          </a:bodyPr>
          <a:lstStyle/>
          <a:p>
            <a:pPr algn="ctr"/>
            <a:r>
              <a:rPr lang="en-US" dirty="0"/>
              <a:t>Confidence in the findings based on quality of the research evidence</a:t>
            </a:r>
          </a:p>
        </p:txBody>
      </p:sp>
      <p:sp>
        <p:nvSpPr>
          <p:cNvPr id="9" name="TextBox 8"/>
          <p:cNvSpPr txBox="1"/>
          <p:nvPr/>
        </p:nvSpPr>
        <p:spPr>
          <a:xfrm>
            <a:off x="1739552" y="4536331"/>
            <a:ext cx="5543550" cy="307777"/>
          </a:xfrm>
          <a:prstGeom prst="rect">
            <a:avLst/>
          </a:prstGeom>
          <a:noFill/>
        </p:spPr>
        <p:txBody>
          <a:bodyPr wrap="square" rtlCol="0">
            <a:spAutoFit/>
          </a:bodyPr>
          <a:lstStyle/>
          <a:p>
            <a:pPr algn="ctr"/>
            <a:r>
              <a:rPr lang="en-US" sz="1400" dirty="0"/>
              <a:t>BPSD = Behavioral and Psychological Symptoms of Dementia</a:t>
            </a:r>
          </a:p>
        </p:txBody>
      </p:sp>
      <p:sp>
        <p:nvSpPr>
          <p:cNvPr id="8" name="Rectangle 7"/>
          <p:cNvSpPr/>
          <p:nvPr/>
        </p:nvSpPr>
        <p:spPr>
          <a:xfrm>
            <a:off x="1739553" y="4845591"/>
            <a:ext cx="6090781" cy="415498"/>
          </a:xfrm>
          <a:prstGeom prst="rect">
            <a:avLst/>
          </a:prstGeom>
        </p:spPr>
        <p:txBody>
          <a:bodyPr wrap="square">
            <a:spAutoFit/>
          </a:bodyPr>
          <a:lstStyle/>
          <a:p>
            <a:r>
              <a:rPr lang="en-US" sz="1050" dirty="0"/>
              <a:t>ADAPTED FROM: </a:t>
            </a:r>
            <a:r>
              <a:rPr lang="en-US" sz="1050" dirty="0" err="1"/>
              <a:t>Maglione</a:t>
            </a:r>
            <a:r>
              <a:rPr lang="en-US" sz="1050" dirty="0"/>
              <a:t> et al. Off-Label Use of Atypical Antipsychotics: An Update. Rockville (MD): AHRQ (US); 2011. PMID: 22132426. http://www.ncbi.nlm.nih.gov/books/NBK66081/ </a:t>
            </a:r>
          </a:p>
        </p:txBody>
      </p:sp>
    </p:spTree>
    <p:extLst>
      <p:ext uri="{BB962C8B-B14F-4D97-AF65-F5344CB8AC3E}">
        <p14:creationId xmlns:p14="http://schemas.microsoft.com/office/powerpoint/2010/main" val="4228340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Assessment Of Benefits And Risks (continued)</a:t>
            </a:r>
          </a:p>
        </p:txBody>
      </p:sp>
      <p:sp>
        <p:nvSpPr>
          <p:cNvPr id="3" name="Content Placeholder 2"/>
          <p:cNvSpPr>
            <a:spLocks noGrp="1"/>
          </p:cNvSpPr>
          <p:nvPr>
            <p:ph sz="quarter" idx="13"/>
          </p:nvPr>
        </p:nvSpPr>
        <p:spPr/>
        <p:txBody>
          <a:bodyPr/>
          <a:lstStyle/>
          <a:p>
            <a:r>
              <a:rPr lang="en-US" sz="2200" dirty="0"/>
              <a:t>Information from quetiapine trials was insufficient to identify benefits </a:t>
            </a:r>
          </a:p>
          <a:p>
            <a:r>
              <a:rPr lang="en-US" sz="2200" dirty="0"/>
              <a:t>No data on benefits of </a:t>
            </a:r>
            <a:r>
              <a:rPr lang="en-US" sz="2200" dirty="0" err="1"/>
              <a:t>asenapine</a:t>
            </a:r>
            <a:r>
              <a:rPr lang="en-US" sz="2200" dirty="0"/>
              <a:t>, </a:t>
            </a:r>
            <a:r>
              <a:rPr lang="en-US" sz="2200" dirty="0" err="1"/>
              <a:t>brexpiprazole</a:t>
            </a:r>
            <a:r>
              <a:rPr lang="en-US" sz="2200" dirty="0"/>
              <a:t>, </a:t>
            </a:r>
            <a:r>
              <a:rPr lang="en-US" sz="2200" dirty="0" err="1"/>
              <a:t>cariprazine</a:t>
            </a:r>
            <a:r>
              <a:rPr lang="en-US" sz="2200" dirty="0"/>
              <a:t>, clozapine, iloperidone, </a:t>
            </a:r>
            <a:r>
              <a:rPr lang="en-US" sz="2200" dirty="0" err="1"/>
              <a:t>lurasidone</a:t>
            </a:r>
            <a:r>
              <a:rPr lang="en-US" sz="2200" dirty="0"/>
              <a:t>, paliperidone, or ziprasidone in individuals with dementia</a:t>
            </a:r>
          </a:p>
          <a:p>
            <a:r>
              <a:rPr lang="en-US" sz="2200" dirty="0"/>
              <a:t>Data from discontinuation trials suggest a small overall benefit to staying on antipsychotic as compared to changing to placebo</a:t>
            </a:r>
          </a:p>
          <a:p>
            <a:endParaRPr lang="en-US" dirty="0"/>
          </a:p>
        </p:txBody>
      </p:sp>
    </p:spTree>
    <p:extLst>
      <p:ext uri="{BB962C8B-B14F-4D97-AF65-F5344CB8AC3E}">
        <p14:creationId xmlns:p14="http://schemas.microsoft.com/office/powerpoint/2010/main" val="25822210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Assessment Of Benefits And Risks (continued)</a:t>
            </a:r>
          </a:p>
        </p:txBody>
      </p:sp>
      <p:sp>
        <p:nvSpPr>
          <p:cNvPr id="3" name="Content Placeholder 2"/>
          <p:cNvSpPr>
            <a:spLocks noGrp="1"/>
          </p:cNvSpPr>
          <p:nvPr>
            <p:ph sz="quarter" idx="13"/>
          </p:nvPr>
        </p:nvSpPr>
        <p:spPr/>
        <p:txBody>
          <a:bodyPr>
            <a:normAutofit/>
          </a:bodyPr>
          <a:lstStyle/>
          <a:p>
            <a:r>
              <a:rPr lang="en-US" sz="2200" dirty="0"/>
              <a:t>Consistent evidence, predominantly from large observational studies, indicates antipsychotic medications are associated with clinically significant adverse effects, including mortality, among individuals with dementia</a:t>
            </a:r>
          </a:p>
          <a:p>
            <a:r>
              <a:rPr lang="en-US" sz="2200" dirty="0"/>
              <a:t>Risk of mortality with SGAs in individuals with dementia was greater than the risk with placebo</a:t>
            </a:r>
          </a:p>
          <a:p>
            <a:r>
              <a:rPr lang="en-US" sz="2200" dirty="0"/>
              <a:t>Risk of mortality with SGAs was generally less than the risk with FGAs, although most of the latter studies used haloperidol</a:t>
            </a:r>
          </a:p>
        </p:txBody>
      </p:sp>
    </p:spTree>
    <p:extLst>
      <p:ext uri="{BB962C8B-B14F-4D97-AF65-F5344CB8AC3E}">
        <p14:creationId xmlns:p14="http://schemas.microsoft.com/office/powerpoint/2010/main" val="18513289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Assessment Of Benefits And Risks (continued)</a:t>
            </a:r>
          </a:p>
        </p:txBody>
      </p:sp>
      <p:graphicFrame>
        <p:nvGraphicFramePr>
          <p:cNvPr id="5" name="Content Placeholder 4"/>
          <p:cNvGraphicFramePr>
            <a:graphicFrameLocks noGrp="1"/>
          </p:cNvGraphicFramePr>
          <p:nvPr>
            <p:ph sz="quarter" idx="13"/>
            <p:extLst>
              <p:ext uri="{D42A27DB-BD31-4B8C-83A1-F6EECF244321}">
                <p14:modId xmlns:p14="http://schemas.microsoft.com/office/powerpoint/2010/main" val="2346384656"/>
              </p:ext>
            </p:extLst>
          </p:nvPr>
        </p:nvGraphicFramePr>
        <p:xfrm>
          <a:off x="520810" y="1489192"/>
          <a:ext cx="7815262" cy="3154680"/>
        </p:xfrm>
        <a:graphic>
          <a:graphicData uri="http://schemas.openxmlformats.org/drawingml/2006/table">
            <a:tbl>
              <a:tblPr firstRow="1" firstCol="1" bandRow="1"/>
              <a:tblGrid>
                <a:gridCol w="2573318">
                  <a:extLst>
                    <a:ext uri="{9D8B030D-6E8A-4147-A177-3AD203B41FA5}">
                      <a16:colId xmlns:a16="http://schemas.microsoft.com/office/drawing/2014/main" val="20000"/>
                    </a:ext>
                  </a:extLst>
                </a:gridCol>
                <a:gridCol w="5241944">
                  <a:extLst>
                    <a:ext uri="{9D8B030D-6E8A-4147-A177-3AD203B41FA5}">
                      <a16:colId xmlns:a16="http://schemas.microsoft.com/office/drawing/2014/main" val="20001"/>
                    </a:ext>
                  </a:extLst>
                </a:gridCol>
              </a:tblGrid>
              <a:tr h="262890">
                <a:tc>
                  <a:txBody>
                    <a:bodyPr/>
                    <a:lstStyle/>
                    <a:p>
                      <a:pPr marL="0" marR="0">
                        <a:lnSpc>
                          <a:spcPct val="115000"/>
                        </a:lnSpc>
                        <a:spcBef>
                          <a:spcPts val="0"/>
                        </a:spcBef>
                        <a:spcAft>
                          <a:spcPts val="0"/>
                        </a:spcAft>
                      </a:pPr>
                      <a:r>
                        <a:rPr lang="en-US" sz="1500" b="1" dirty="0">
                          <a:effectLst/>
                          <a:latin typeface="Calibri"/>
                          <a:ea typeface="Calibri"/>
                          <a:cs typeface="Times New Roman"/>
                        </a:rPr>
                        <a:t>Adverse effect</a:t>
                      </a:r>
                    </a:p>
                  </a:txBody>
                  <a:tcPr marL="42380" marR="42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500" b="1" dirty="0">
                          <a:effectLst/>
                          <a:latin typeface="Calibri"/>
                          <a:ea typeface="Calibri"/>
                          <a:cs typeface="Times New Roman"/>
                        </a:rPr>
                        <a:t>Overall strength of research evidence</a:t>
                      </a:r>
                    </a:p>
                  </a:txBody>
                  <a:tcPr marL="42380" marR="42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25780">
                <a:tc>
                  <a:txBody>
                    <a:bodyPr/>
                    <a:lstStyle/>
                    <a:p>
                      <a:pPr marL="0" marR="0">
                        <a:lnSpc>
                          <a:spcPct val="115000"/>
                        </a:lnSpc>
                        <a:spcBef>
                          <a:spcPts val="0"/>
                        </a:spcBef>
                        <a:spcAft>
                          <a:spcPts val="0"/>
                        </a:spcAft>
                      </a:pPr>
                      <a:r>
                        <a:rPr lang="en-US" sz="1500" b="1" dirty="0">
                          <a:effectLst/>
                          <a:latin typeface="Calibri"/>
                          <a:ea typeface="Calibri"/>
                          <a:cs typeface="Times New Roman"/>
                        </a:rPr>
                        <a:t>Mortality</a:t>
                      </a:r>
                    </a:p>
                  </a:txBody>
                  <a:tcPr marL="42380" marR="42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500" dirty="0">
                          <a:effectLst/>
                          <a:latin typeface="Calibri"/>
                          <a:ea typeface="Calibri"/>
                          <a:cs typeface="Times New Roman"/>
                        </a:rPr>
                        <a:t>High for SGAs vs. placebo and FGAs vs. SGAs</a:t>
                      </a:r>
                    </a:p>
                    <a:p>
                      <a:pPr marL="0" marR="0">
                        <a:lnSpc>
                          <a:spcPct val="115000"/>
                        </a:lnSpc>
                        <a:spcBef>
                          <a:spcPts val="0"/>
                        </a:spcBef>
                        <a:spcAft>
                          <a:spcPts val="0"/>
                        </a:spcAft>
                      </a:pPr>
                      <a:r>
                        <a:rPr lang="en-US" sz="1500" dirty="0">
                          <a:effectLst/>
                          <a:latin typeface="Calibri"/>
                          <a:ea typeface="Calibri"/>
                          <a:cs typeface="Times New Roman"/>
                        </a:rPr>
                        <a:t>Moderate for haloperidol vs. risperidone</a:t>
                      </a:r>
                    </a:p>
                  </a:txBody>
                  <a:tcPr marL="42380" marR="42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62890">
                <a:tc>
                  <a:txBody>
                    <a:bodyPr/>
                    <a:lstStyle/>
                    <a:p>
                      <a:pPr marL="0" marR="0">
                        <a:lnSpc>
                          <a:spcPct val="115000"/>
                        </a:lnSpc>
                        <a:spcBef>
                          <a:spcPts val="0"/>
                        </a:spcBef>
                        <a:spcAft>
                          <a:spcPts val="0"/>
                        </a:spcAft>
                      </a:pPr>
                      <a:r>
                        <a:rPr lang="en-US" sz="1500" b="1">
                          <a:effectLst/>
                          <a:latin typeface="Calibri"/>
                          <a:ea typeface="Calibri"/>
                          <a:cs typeface="Times New Roman"/>
                        </a:rPr>
                        <a:t>Sedation/fatigue</a:t>
                      </a:r>
                    </a:p>
                  </a:txBody>
                  <a:tcPr marL="42380" marR="42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500">
                          <a:effectLst/>
                          <a:latin typeface="Calibri"/>
                          <a:ea typeface="Calibri"/>
                          <a:cs typeface="Times New Roman"/>
                        </a:rPr>
                        <a:t>Moderate</a:t>
                      </a:r>
                    </a:p>
                  </a:txBody>
                  <a:tcPr marL="42380" marR="42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62890">
                <a:tc>
                  <a:txBody>
                    <a:bodyPr/>
                    <a:lstStyle/>
                    <a:p>
                      <a:pPr marL="0" marR="0">
                        <a:lnSpc>
                          <a:spcPct val="115000"/>
                        </a:lnSpc>
                        <a:spcBef>
                          <a:spcPts val="0"/>
                        </a:spcBef>
                        <a:spcAft>
                          <a:spcPts val="0"/>
                        </a:spcAft>
                      </a:pPr>
                      <a:r>
                        <a:rPr lang="en-US" sz="1500" b="1">
                          <a:effectLst/>
                          <a:latin typeface="Calibri"/>
                          <a:ea typeface="Calibri"/>
                          <a:cs typeface="Times New Roman"/>
                        </a:rPr>
                        <a:t>EPS</a:t>
                      </a:r>
                    </a:p>
                  </a:txBody>
                  <a:tcPr marL="42380" marR="42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500">
                          <a:effectLst/>
                          <a:latin typeface="Calibri"/>
                          <a:ea typeface="Calibri"/>
                          <a:cs typeface="Times New Roman"/>
                        </a:rPr>
                        <a:t>Moderate</a:t>
                      </a:r>
                    </a:p>
                  </a:txBody>
                  <a:tcPr marL="42380" marR="42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62890">
                <a:tc>
                  <a:txBody>
                    <a:bodyPr/>
                    <a:lstStyle/>
                    <a:p>
                      <a:pPr marL="0" marR="0">
                        <a:lnSpc>
                          <a:spcPct val="115000"/>
                        </a:lnSpc>
                        <a:spcBef>
                          <a:spcPts val="0"/>
                        </a:spcBef>
                        <a:spcAft>
                          <a:spcPts val="0"/>
                        </a:spcAft>
                      </a:pPr>
                      <a:r>
                        <a:rPr lang="en-US" sz="1500" b="1">
                          <a:effectLst/>
                          <a:latin typeface="Calibri"/>
                          <a:ea typeface="Calibri"/>
                          <a:cs typeface="Times New Roman"/>
                        </a:rPr>
                        <a:t>Weight gain</a:t>
                      </a:r>
                    </a:p>
                  </a:txBody>
                  <a:tcPr marL="42380" marR="42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500">
                          <a:effectLst/>
                          <a:latin typeface="Calibri"/>
                          <a:ea typeface="Calibri"/>
                          <a:cs typeface="Times New Roman"/>
                        </a:rPr>
                        <a:t>Moderate</a:t>
                      </a:r>
                    </a:p>
                  </a:txBody>
                  <a:tcPr marL="42380" marR="42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62890">
                <a:tc>
                  <a:txBody>
                    <a:bodyPr/>
                    <a:lstStyle/>
                    <a:p>
                      <a:pPr marL="0" marR="0">
                        <a:lnSpc>
                          <a:spcPct val="115000"/>
                        </a:lnSpc>
                        <a:spcBef>
                          <a:spcPts val="0"/>
                        </a:spcBef>
                        <a:spcAft>
                          <a:spcPts val="0"/>
                        </a:spcAft>
                      </a:pPr>
                      <a:r>
                        <a:rPr lang="en-US" sz="1500" b="1">
                          <a:effectLst/>
                          <a:latin typeface="Calibri"/>
                          <a:ea typeface="Calibri"/>
                          <a:cs typeface="Times New Roman"/>
                        </a:rPr>
                        <a:t>Stroke</a:t>
                      </a:r>
                    </a:p>
                  </a:txBody>
                  <a:tcPr marL="42380" marR="42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500">
                          <a:effectLst/>
                          <a:latin typeface="Calibri"/>
                          <a:ea typeface="Calibri"/>
                          <a:cs typeface="Times New Roman"/>
                        </a:rPr>
                        <a:t>Low</a:t>
                      </a:r>
                    </a:p>
                  </a:txBody>
                  <a:tcPr marL="42380" marR="42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62890">
                <a:tc>
                  <a:txBody>
                    <a:bodyPr/>
                    <a:lstStyle/>
                    <a:p>
                      <a:pPr marL="0" marR="0">
                        <a:lnSpc>
                          <a:spcPct val="115000"/>
                        </a:lnSpc>
                        <a:spcBef>
                          <a:spcPts val="0"/>
                        </a:spcBef>
                        <a:spcAft>
                          <a:spcPts val="0"/>
                        </a:spcAft>
                      </a:pPr>
                      <a:r>
                        <a:rPr lang="en-US" sz="1500" b="1" dirty="0">
                          <a:effectLst/>
                          <a:latin typeface="Calibri"/>
                          <a:ea typeface="Calibri"/>
                          <a:cs typeface="Times New Roman"/>
                        </a:rPr>
                        <a:t>Cardio &amp; pulmonary</a:t>
                      </a:r>
                    </a:p>
                  </a:txBody>
                  <a:tcPr marL="42380" marR="42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500">
                          <a:effectLst/>
                          <a:latin typeface="Calibri"/>
                          <a:ea typeface="Calibri"/>
                          <a:cs typeface="Times New Roman"/>
                        </a:rPr>
                        <a:t>Low</a:t>
                      </a:r>
                    </a:p>
                  </a:txBody>
                  <a:tcPr marL="42380" marR="42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62890">
                <a:tc>
                  <a:txBody>
                    <a:bodyPr/>
                    <a:lstStyle/>
                    <a:p>
                      <a:pPr marL="0" marR="0">
                        <a:lnSpc>
                          <a:spcPct val="115000"/>
                        </a:lnSpc>
                        <a:spcBef>
                          <a:spcPts val="0"/>
                        </a:spcBef>
                        <a:spcAft>
                          <a:spcPts val="0"/>
                        </a:spcAft>
                      </a:pPr>
                      <a:r>
                        <a:rPr lang="en-US" sz="1500" b="1">
                          <a:effectLst/>
                          <a:latin typeface="Calibri"/>
                          <a:ea typeface="Calibri"/>
                          <a:cs typeface="Times New Roman"/>
                        </a:rPr>
                        <a:t>Cognitive changes</a:t>
                      </a:r>
                    </a:p>
                  </a:txBody>
                  <a:tcPr marL="42380" marR="42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500">
                          <a:effectLst/>
                          <a:latin typeface="Calibri"/>
                          <a:ea typeface="Calibri"/>
                          <a:cs typeface="Times New Roman"/>
                        </a:rPr>
                        <a:t>Low</a:t>
                      </a:r>
                    </a:p>
                  </a:txBody>
                  <a:tcPr marL="42380" marR="42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62890">
                <a:tc>
                  <a:txBody>
                    <a:bodyPr/>
                    <a:lstStyle/>
                    <a:p>
                      <a:pPr marL="0" marR="0">
                        <a:lnSpc>
                          <a:spcPct val="115000"/>
                        </a:lnSpc>
                        <a:spcBef>
                          <a:spcPts val="0"/>
                        </a:spcBef>
                        <a:spcAft>
                          <a:spcPts val="0"/>
                        </a:spcAft>
                      </a:pPr>
                      <a:r>
                        <a:rPr lang="en-US" sz="1500" b="1">
                          <a:effectLst/>
                          <a:latin typeface="Calibri"/>
                          <a:ea typeface="Calibri"/>
                          <a:cs typeface="Times New Roman"/>
                        </a:rPr>
                        <a:t>Falls/hip fracture</a:t>
                      </a:r>
                    </a:p>
                  </a:txBody>
                  <a:tcPr marL="42380" marR="42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500">
                          <a:effectLst/>
                          <a:latin typeface="Calibri"/>
                          <a:ea typeface="Calibri"/>
                          <a:cs typeface="Times New Roman"/>
                        </a:rPr>
                        <a:t>Low</a:t>
                      </a:r>
                    </a:p>
                  </a:txBody>
                  <a:tcPr marL="42380" marR="42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62890">
                <a:tc>
                  <a:txBody>
                    <a:bodyPr/>
                    <a:lstStyle/>
                    <a:p>
                      <a:pPr marL="0" marR="0">
                        <a:lnSpc>
                          <a:spcPct val="115000"/>
                        </a:lnSpc>
                        <a:spcBef>
                          <a:spcPts val="0"/>
                        </a:spcBef>
                        <a:spcAft>
                          <a:spcPts val="0"/>
                        </a:spcAft>
                      </a:pPr>
                      <a:r>
                        <a:rPr lang="en-US" sz="1500" b="1">
                          <a:effectLst/>
                          <a:latin typeface="Calibri"/>
                          <a:ea typeface="Calibri"/>
                          <a:cs typeface="Times New Roman"/>
                        </a:rPr>
                        <a:t>Diabetes</a:t>
                      </a:r>
                    </a:p>
                  </a:txBody>
                  <a:tcPr marL="42380" marR="42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500">
                          <a:effectLst/>
                          <a:latin typeface="Calibri"/>
                          <a:ea typeface="Calibri"/>
                          <a:cs typeface="Times New Roman"/>
                        </a:rPr>
                        <a:t>Low</a:t>
                      </a:r>
                    </a:p>
                  </a:txBody>
                  <a:tcPr marL="42380" marR="42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62890">
                <a:tc>
                  <a:txBody>
                    <a:bodyPr/>
                    <a:lstStyle/>
                    <a:p>
                      <a:pPr marL="0" marR="0">
                        <a:lnSpc>
                          <a:spcPct val="115000"/>
                        </a:lnSpc>
                        <a:spcBef>
                          <a:spcPts val="0"/>
                        </a:spcBef>
                        <a:spcAft>
                          <a:spcPts val="0"/>
                        </a:spcAft>
                      </a:pPr>
                      <a:r>
                        <a:rPr lang="en-US" sz="1500" b="1" dirty="0">
                          <a:effectLst/>
                          <a:latin typeface="Calibri"/>
                          <a:ea typeface="Calibri"/>
                          <a:cs typeface="Times New Roman"/>
                        </a:rPr>
                        <a:t>Urinary symptoms</a:t>
                      </a:r>
                    </a:p>
                  </a:txBody>
                  <a:tcPr marL="42380" marR="42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500" dirty="0">
                          <a:effectLst/>
                          <a:latin typeface="Calibri"/>
                          <a:ea typeface="Calibri"/>
                          <a:cs typeface="Times New Roman"/>
                        </a:rPr>
                        <a:t>Low</a:t>
                      </a:r>
                    </a:p>
                  </a:txBody>
                  <a:tcPr marL="42380" marR="42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6" name="Rectangle 5"/>
          <p:cNvSpPr/>
          <p:nvPr/>
        </p:nvSpPr>
        <p:spPr>
          <a:xfrm>
            <a:off x="730846" y="4823235"/>
            <a:ext cx="6090781" cy="415498"/>
          </a:xfrm>
          <a:prstGeom prst="rect">
            <a:avLst/>
          </a:prstGeom>
        </p:spPr>
        <p:txBody>
          <a:bodyPr wrap="square">
            <a:spAutoFit/>
          </a:bodyPr>
          <a:lstStyle/>
          <a:p>
            <a:r>
              <a:rPr lang="en-US" sz="1050" dirty="0"/>
              <a:t>ADAPTED FROM: </a:t>
            </a:r>
            <a:r>
              <a:rPr lang="en-US" sz="1050" dirty="0" err="1"/>
              <a:t>Maglione</a:t>
            </a:r>
            <a:r>
              <a:rPr lang="en-US" sz="1050" dirty="0"/>
              <a:t> et al. Off-Label Use of Atypical Antipsychotics: An Update. Rockville (MD): AHRQ (US); 2011. PMID: 22132426. http://www.ncbi.nlm.nih.gov/books/NBK66081/ </a:t>
            </a:r>
          </a:p>
        </p:txBody>
      </p:sp>
    </p:spTree>
    <p:extLst>
      <p:ext uri="{BB962C8B-B14F-4D97-AF65-F5344CB8AC3E}">
        <p14:creationId xmlns:p14="http://schemas.microsoft.com/office/powerpoint/2010/main" val="8050475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Assessment Of Benefits And Risks (continued)</a:t>
            </a:r>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val="2959055579"/>
              </p:ext>
            </p:extLst>
          </p:nvPr>
        </p:nvGraphicFramePr>
        <p:xfrm>
          <a:off x="457200" y="1878806"/>
          <a:ext cx="7815264" cy="1508760"/>
        </p:xfrm>
        <a:graphic>
          <a:graphicData uri="http://schemas.openxmlformats.org/drawingml/2006/table">
            <a:tbl>
              <a:tblPr firstRow="1" firstCol="1" bandRow="1"/>
              <a:tblGrid>
                <a:gridCol w="1380869">
                  <a:extLst>
                    <a:ext uri="{9D8B030D-6E8A-4147-A177-3AD203B41FA5}">
                      <a16:colId xmlns:a16="http://schemas.microsoft.com/office/drawing/2014/main" val="20000"/>
                    </a:ext>
                  </a:extLst>
                </a:gridCol>
                <a:gridCol w="951668">
                  <a:extLst>
                    <a:ext uri="{9D8B030D-6E8A-4147-A177-3AD203B41FA5}">
                      <a16:colId xmlns:a16="http://schemas.microsoft.com/office/drawing/2014/main" val="20001"/>
                    </a:ext>
                  </a:extLst>
                </a:gridCol>
                <a:gridCol w="937179">
                  <a:extLst>
                    <a:ext uri="{9D8B030D-6E8A-4147-A177-3AD203B41FA5}">
                      <a16:colId xmlns:a16="http://schemas.microsoft.com/office/drawing/2014/main" val="20002"/>
                    </a:ext>
                  </a:extLst>
                </a:gridCol>
                <a:gridCol w="1048554">
                  <a:extLst>
                    <a:ext uri="{9D8B030D-6E8A-4147-A177-3AD203B41FA5}">
                      <a16:colId xmlns:a16="http://schemas.microsoft.com/office/drawing/2014/main" val="20003"/>
                    </a:ext>
                  </a:extLst>
                </a:gridCol>
                <a:gridCol w="1091112">
                  <a:extLst>
                    <a:ext uri="{9D8B030D-6E8A-4147-A177-3AD203B41FA5}">
                      <a16:colId xmlns:a16="http://schemas.microsoft.com/office/drawing/2014/main" val="20004"/>
                    </a:ext>
                  </a:extLst>
                </a:gridCol>
                <a:gridCol w="1385397">
                  <a:extLst>
                    <a:ext uri="{9D8B030D-6E8A-4147-A177-3AD203B41FA5}">
                      <a16:colId xmlns:a16="http://schemas.microsoft.com/office/drawing/2014/main" val="20005"/>
                    </a:ext>
                  </a:extLst>
                </a:gridCol>
                <a:gridCol w="1020485">
                  <a:extLst>
                    <a:ext uri="{9D8B030D-6E8A-4147-A177-3AD203B41FA5}">
                      <a16:colId xmlns:a16="http://schemas.microsoft.com/office/drawing/2014/main" val="20006"/>
                    </a:ext>
                  </a:extLst>
                </a:gridCol>
              </a:tblGrid>
              <a:tr h="457200">
                <a:tc>
                  <a:txBody>
                    <a:bodyPr/>
                    <a:lstStyle/>
                    <a:p>
                      <a:pPr marL="0" marR="0">
                        <a:lnSpc>
                          <a:spcPct val="115000"/>
                        </a:lnSpc>
                        <a:spcBef>
                          <a:spcPts val="0"/>
                        </a:spcBef>
                        <a:spcAft>
                          <a:spcPts val="0"/>
                        </a:spcAft>
                      </a:pPr>
                      <a:r>
                        <a:rPr lang="en-US" sz="1500" b="1" dirty="0">
                          <a:effectLst/>
                          <a:latin typeface="Calibri"/>
                          <a:ea typeface="Calibri"/>
                          <a:cs typeface="Times New Roman"/>
                        </a:rPr>
                        <a:t>NNH</a:t>
                      </a:r>
                    </a:p>
                  </a:txBody>
                  <a:tcPr marL="54512" marR="54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500" b="1">
                          <a:effectLst/>
                          <a:latin typeface="Calibri"/>
                          <a:ea typeface="Calibri"/>
                          <a:cs typeface="Times New Roman"/>
                        </a:rPr>
                        <a:t>Gait</a:t>
                      </a:r>
                    </a:p>
                  </a:txBody>
                  <a:tcPr marL="54512" marR="54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500" b="1">
                          <a:effectLst/>
                          <a:latin typeface="Calibri"/>
                          <a:ea typeface="Calibri"/>
                          <a:cs typeface="Times New Roman"/>
                        </a:rPr>
                        <a:t>EPS</a:t>
                      </a:r>
                    </a:p>
                  </a:txBody>
                  <a:tcPr marL="54512" marR="54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500" b="1">
                          <a:effectLst/>
                          <a:latin typeface="Calibri"/>
                          <a:ea typeface="Calibri"/>
                          <a:cs typeface="Times New Roman"/>
                        </a:rPr>
                        <a:t>Fatigue</a:t>
                      </a:r>
                    </a:p>
                  </a:txBody>
                  <a:tcPr marL="54512" marR="54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500" b="1">
                          <a:effectLst/>
                          <a:latin typeface="Calibri"/>
                          <a:ea typeface="Calibri"/>
                          <a:cs typeface="Times New Roman"/>
                        </a:rPr>
                        <a:t>Sedation</a:t>
                      </a:r>
                    </a:p>
                  </a:txBody>
                  <a:tcPr marL="54512" marR="54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500" b="1" dirty="0">
                          <a:effectLst/>
                          <a:latin typeface="Calibri"/>
                          <a:ea typeface="Calibri"/>
                          <a:cs typeface="Times New Roman"/>
                        </a:rPr>
                        <a:t>Cardio-vascular</a:t>
                      </a:r>
                    </a:p>
                  </a:txBody>
                  <a:tcPr marL="54512" marR="54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500" b="1" dirty="0">
                          <a:effectLst/>
                          <a:latin typeface="Calibri"/>
                          <a:ea typeface="Calibri"/>
                          <a:cs typeface="Times New Roman"/>
                        </a:rPr>
                        <a:t>Stroke</a:t>
                      </a:r>
                    </a:p>
                  </a:txBody>
                  <a:tcPr marL="54512" marR="54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62890">
                <a:tc>
                  <a:txBody>
                    <a:bodyPr/>
                    <a:lstStyle/>
                    <a:p>
                      <a:pPr marL="0" marR="0">
                        <a:lnSpc>
                          <a:spcPct val="115000"/>
                        </a:lnSpc>
                        <a:spcBef>
                          <a:spcPts val="0"/>
                        </a:spcBef>
                        <a:spcAft>
                          <a:spcPts val="0"/>
                        </a:spcAft>
                      </a:pPr>
                      <a:r>
                        <a:rPr lang="en-US" sz="1500" b="1" dirty="0">
                          <a:effectLst/>
                          <a:latin typeface="Calibri"/>
                          <a:ea typeface="Calibri"/>
                          <a:cs typeface="Times New Roman"/>
                        </a:rPr>
                        <a:t>Aripiprazole</a:t>
                      </a:r>
                    </a:p>
                  </a:txBody>
                  <a:tcPr marL="54512" marR="54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500">
                          <a:effectLst/>
                          <a:latin typeface="Calibri"/>
                          <a:ea typeface="Calibri"/>
                          <a:cs typeface="Times New Roman"/>
                        </a:rPr>
                        <a:t>--</a:t>
                      </a:r>
                    </a:p>
                  </a:txBody>
                  <a:tcPr marL="54512" marR="54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500">
                          <a:effectLst/>
                          <a:latin typeface="Calibri"/>
                          <a:ea typeface="Calibri"/>
                          <a:cs typeface="Times New Roman"/>
                        </a:rPr>
                        <a:t>--</a:t>
                      </a:r>
                    </a:p>
                  </a:txBody>
                  <a:tcPr marL="54512" marR="54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500">
                          <a:effectLst/>
                          <a:latin typeface="Calibri"/>
                          <a:ea typeface="Calibri"/>
                          <a:cs typeface="Times New Roman"/>
                        </a:rPr>
                        <a:t>22</a:t>
                      </a:r>
                    </a:p>
                  </a:txBody>
                  <a:tcPr marL="54512" marR="54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500">
                          <a:effectLst/>
                          <a:latin typeface="Calibri"/>
                          <a:ea typeface="Calibri"/>
                          <a:cs typeface="Times New Roman"/>
                        </a:rPr>
                        <a:t>16</a:t>
                      </a:r>
                    </a:p>
                  </a:txBody>
                  <a:tcPr marL="54512" marR="54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500">
                          <a:effectLst/>
                          <a:latin typeface="Calibri"/>
                          <a:ea typeface="Calibri"/>
                          <a:cs typeface="Times New Roman"/>
                        </a:rPr>
                        <a:t>--</a:t>
                      </a:r>
                    </a:p>
                  </a:txBody>
                  <a:tcPr marL="54512" marR="54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500">
                          <a:effectLst/>
                          <a:latin typeface="Calibri"/>
                          <a:ea typeface="Calibri"/>
                          <a:cs typeface="Times New Roman"/>
                        </a:rPr>
                        <a:t>--</a:t>
                      </a:r>
                    </a:p>
                  </a:txBody>
                  <a:tcPr marL="54512" marR="54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62890">
                <a:tc>
                  <a:txBody>
                    <a:bodyPr/>
                    <a:lstStyle/>
                    <a:p>
                      <a:pPr marL="0" marR="0">
                        <a:lnSpc>
                          <a:spcPct val="115000"/>
                        </a:lnSpc>
                        <a:spcBef>
                          <a:spcPts val="0"/>
                        </a:spcBef>
                        <a:spcAft>
                          <a:spcPts val="0"/>
                        </a:spcAft>
                      </a:pPr>
                      <a:r>
                        <a:rPr lang="en-US" sz="1500" b="1">
                          <a:effectLst/>
                          <a:latin typeface="Calibri"/>
                          <a:ea typeface="Calibri"/>
                          <a:cs typeface="Times New Roman"/>
                        </a:rPr>
                        <a:t>Olanzapine</a:t>
                      </a:r>
                    </a:p>
                  </a:txBody>
                  <a:tcPr marL="54512" marR="54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500" dirty="0">
                          <a:effectLst/>
                          <a:latin typeface="Calibri"/>
                          <a:ea typeface="Calibri"/>
                          <a:cs typeface="Times New Roman"/>
                        </a:rPr>
                        <a:t>21</a:t>
                      </a:r>
                    </a:p>
                  </a:txBody>
                  <a:tcPr marL="54512" marR="54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500" dirty="0">
                          <a:effectLst/>
                          <a:latin typeface="Calibri"/>
                          <a:ea typeface="Calibri"/>
                          <a:cs typeface="Times New Roman"/>
                        </a:rPr>
                        <a:t>10</a:t>
                      </a:r>
                    </a:p>
                  </a:txBody>
                  <a:tcPr marL="54512" marR="54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500">
                          <a:effectLst/>
                          <a:latin typeface="Calibri"/>
                          <a:ea typeface="Calibri"/>
                          <a:cs typeface="Times New Roman"/>
                        </a:rPr>
                        <a:t>34</a:t>
                      </a:r>
                    </a:p>
                  </a:txBody>
                  <a:tcPr marL="54512" marR="54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500">
                          <a:effectLst/>
                          <a:latin typeface="Calibri"/>
                          <a:ea typeface="Calibri"/>
                          <a:cs typeface="Times New Roman"/>
                        </a:rPr>
                        <a:t>9</a:t>
                      </a:r>
                    </a:p>
                  </a:txBody>
                  <a:tcPr marL="54512" marR="54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500">
                          <a:effectLst/>
                          <a:latin typeface="Calibri"/>
                          <a:ea typeface="Calibri"/>
                          <a:cs typeface="Times New Roman"/>
                        </a:rPr>
                        <a:t>48</a:t>
                      </a:r>
                    </a:p>
                  </a:txBody>
                  <a:tcPr marL="54512" marR="54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500">
                          <a:effectLst/>
                          <a:latin typeface="Calibri"/>
                          <a:ea typeface="Calibri"/>
                          <a:cs typeface="Times New Roman"/>
                        </a:rPr>
                        <a:t>--</a:t>
                      </a:r>
                    </a:p>
                  </a:txBody>
                  <a:tcPr marL="54512" marR="54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62890">
                <a:tc>
                  <a:txBody>
                    <a:bodyPr/>
                    <a:lstStyle/>
                    <a:p>
                      <a:pPr marL="0" marR="0">
                        <a:lnSpc>
                          <a:spcPct val="115000"/>
                        </a:lnSpc>
                        <a:spcBef>
                          <a:spcPts val="0"/>
                        </a:spcBef>
                        <a:spcAft>
                          <a:spcPts val="0"/>
                        </a:spcAft>
                      </a:pPr>
                      <a:r>
                        <a:rPr lang="en-US" sz="1500" b="1" dirty="0">
                          <a:effectLst/>
                          <a:latin typeface="Calibri"/>
                          <a:ea typeface="Calibri"/>
                          <a:cs typeface="Times New Roman"/>
                        </a:rPr>
                        <a:t>Quetiapine</a:t>
                      </a:r>
                    </a:p>
                  </a:txBody>
                  <a:tcPr marL="54512" marR="54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500">
                          <a:effectLst/>
                          <a:latin typeface="Calibri"/>
                          <a:ea typeface="Calibri"/>
                          <a:cs typeface="Times New Roman"/>
                        </a:rPr>
                        <a:t>--</a:t>
                      </a:r>
                    </a:p>
                  </a:txBody>
                  <a:tcPr marL="54512" marR="54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500">
                          <a:effectLst/>
                          <a:latin typeface="Calibri"/>
                          <a:ea typeface="Calibri"/>
                          <a:cs typeface="Times New Roman"/>
                        </a:rPr>
                        <a:t>--</a:t>
                      </a:r>
                    </a:p>
                  </a:txBody>
                  <a:tcPr marL="54512" marR="54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500">
                          <a:effectLst/>
                          <a:latin typeface="Calibri"/>
                          <a:ea typeface="Calibri"/>
                          <a:cs typeface="Times New Roman"/>
                        </a:rPr>
                        <a:t>34</a:t>
                      </a:r>
                    </a:p>
                  </a:txBody>
                  <a:tcPr marL="54512" marR="54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500">
                          <a:effectLst/>
                          <a:latin typeface="Calibri"/>
                          <a:ea typeface="Calibri"/>
                          <a:cs typeface="Times New Roman"/>
                        </a:rPr>
                        <a:t>8</a:t>
                      </a:r>
                    </a:p>
                  </a:txBody>
                  <a:tcPr marL="54512" marR="54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500">
                          <a:effectLst/>
                          <a:latin typeface="Calibri"/>
                          <a:ea typeface="Calibri"/>
                          <a:cs typeface="Times New Roman"/>
                        </a:rPr>
                        <a:t>--</a:t>
                      </a:r>
                    </a:p>
                  </a:txBody>
                  <a:tcPr marL="54512" marR="54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500">
                          <a:effectLst/>
                          <a:latin typeface="Calibri"/>
                          <a:ea typeface="Calibri"/>
                          <a:cs typeface="Times New Roman"/>
                        </a:rPr>
                        <a:t>--</a:t>
                      </a:r>
                    </a:p>
                  </a:txBody>
                  <a:tcPr marL="54512" marR="54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62890">
                <a:tc>
                  <a:txBody>
                    <a:bodyPr/>
                    <a:lstStyle/>
                    <a:p>
                      <a:pPr marL="0" marR="0">
                        <a:lnSpc>
                          <a:spcPct val="115000"/>
                        </a:lnSpc>
                        <a:spcBef>
                          <a:spcPts val="0"/>
                        </a:spcBef>
                        <a:spcAft>
                          <a:spcPts val="0"/>
                        </a:spcAft>
                      </a:pPr>
                      <a:r>
                        <a:rPr lang="en-US" sz="1500" b="1" dirty="0">
                          <a:effectLst/>
                          <a:latin typeface="Calibri"/>
                          <a:ea typeface="Calibri"/>
                          <a:cs typeface="Times New Roman"/>
                        </a:rPr>
                        <a:t>Risperidone</a:t>
                      </a:r>
                    </a:p>
                  </a:txBody>
                  <a:tcPr marL="54512" marR="54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500">
                          <a:effectLst/>
                          <a:latin typeface="Calibri"/>
                          <a:ea typeface="Calibri"/>
                          <a:cs typeface="Times New Roman"/>
                        </a:rPr>
                        <a:t>33</a:t>
                      </a:r>
                    </a:p>
                  </a:txBody>
                  <a:tcPr marL="54512" marR="54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500">
                          <a:effectLst/>
                          <a:latin typeface="Calibri"/>
                          <a:ea typeface="Calibri"/>
                          <a:cs typeface="Times New Roman"/>
                        </a:rPr>
                        <a:t>20</a:t>
                      </a:r>
                    </a:p>
                  </a:txBody>
                  <a:tcPr marL="54512" marR="54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500" dirty="0">
                          <a:effectLst/>
                          <a:latin typeface="Calibri"/>
                          <a:ea typeface="Calibri"/>
                          <a:cs typeface="Times New Roman"/>
                        </a:rPr>
                        <a:t>34</a:t>
                      </a:r>
                    </a:p>
                  </a:txBody>
                  <a:tcPr marL="54512" marR="54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500">
                          <a:effectLst/>
                          <a:latin typeface="Calibri"/>
                          <a:ea typeface="Calibri"/>
                          <a:cs typeface="Times New Roman"/>
                        </a:rPr>
                        <a:t>10</a:t>
                      </a:r>
                    </a:p>
                  </a:txBody>
                  <a:tcPr marL="54512" marR="54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500">
                          <a:effectLst/>
                          <a:latin typeface="Calibri"/>
                          <a:ea typeface="Calibri"/>
                          <a:cs typeface="Times New Roman"/>
                        </a:rPr>
                        <a:t>34</a:t>
                      </a:r>
                    </a:p>
                  </a:txBody>
                  <a:tcPr marL="54512" marR="54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500" dirty="0">
                          <a:effectLst/>
                          <a:latin typeface="Calibri"/>
                          <a:ea typeface="Calibri"/>
                          <a:cs typeface="Times New Roman"/>
                        </a:rPr>
                        <a:t>53</a:t>
                      </a:r>
                    </a:p>
                  </a:txBody>
                  <a:tcPr marL="54512" marR="54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5" name="TextBox 4"/>
          <p:cNvSpPr txBox="1"/>
          <p:nvPr/>
        </p:nvSpPr>
        <p:spPr>
          <a:xfrm>
            <a:off x="993913" y="3501227"/>
            <a:ext cx="6766559" cy="646331"/>
          </a:xfrm>
          <a:prstGeom prst="rect">
            <a:avLst/>
          </a:prstGeom>
          <a:noFill/>
        </p:spPr>
        <p:txBody>
          <a:bodyPr wrap="square" rtlCol="0">
            <a:spAutoFit/>
          </a:bodyPr>
          <a:lstStyle/>
          <a:p>
            <a:pPr algn="ctr"/>
            <a:r>
              <a:rPr lang="en-US" dirty="0"/>
              <a:t>Number needed to harm (NNH) not calculated for many cells due to non-significant effects or insufficient sample sizes or clinical trial data.</a:t>
            </a:r>
          </a:p>
        </p:txBody>
      </p:sp>
      <p:sp>
        <p:nvSpPr>
          <p:cNvPr id="7" name="Rectangle 6"/>
          <p:cNvSpPr/>
          <p:nvPr/>
        </p:nvSpPr>
        <p:spPr>
          <a:xfrm>
            <a:off x="1739553" y="4128843"/>
            <a:ext cx="6090781" cy="415498"/>
          </a:xfrm>
          <a:prstGeom prst="rect">
            <a:avLst/>
          </a:prstGeom>
        </p:spPr>
        <p:txBody>
          <a:bodyPr wrap="square">
            <a:spAutoFit/>
          </a:bodyPr>
          <a:lstStyle/>
          <a:p>
            <a:r>
              <a:rPr lang="en-US" sz="1050" dirty="0"/>
              <a:t>ADAPTED FROM: </a:t>
            </a:r>
            <a:r>
              <a:rPr lang="en-US" sz="1050" dirty="0" err="1"/>
              <a:t>Maglione</a:t>
            </a:r>
            <a:r>
              <a:rPr lang="en-US" sz="1050" dirty="0"/>
              <a:t> et al. Off-Label Use of Atypical Antipsychotics: An Update. Rockville (MD): AHRQ (US); 2011. PMID: 22132426. http://www.ncbi.nlm.nih.gov/books/NBK66081/ </a:t>
            </a:r>
          </a:p>
        </p:txBody>
      </p:sp>
    </p:spTree>
    <p:extLst>
      <p:ext uri="{BB962C8B-B14F-4D97-AF65-F5344CB8AC3E}">
        <p14:creationId xmlns:p14="http://schemas.microsoft.com/office/powerpoint/2010/main" val="35876544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Assessment Of Benefits And Risks (continued)</a:t>
            </a:r>
          </a:p>
        </p:txBody>
      </p:sp>
      <p:sp>
        <p:nvSpPr>
          <p:cNvPr id="3" name="Content Placeholder 2"/>
          <p:cNvSpPr>
            <a:spLocks noGrp="1"/>
          </p:cNvSpPr>
          <p:nvPr>
            <p:ph sz="quarter" idx="13"/>
          </p:nvPr>
        </p:nvSpPr>
        <p:spPr/>
        <p:txBody>
          <a:bodyPr/>
          <a:lstStyle/>
          <a:p>
            <a:r>
              <a:rPr lang="en-US" sz="2200" dirty="0"/>
              <a:t>There may be differences in mortality risk between individual second generation antipsychotic agents, but confidence intervals are overlapping and effects are dose dependent</a:t>
            </a:r>
          </a:p>
          <a:p>
            <a:r>
              <a:rPr lang="en-US" sz="2200" dirty="0"/>
              <a:t>Samples with aripiprazole were small</a:t>
            </a:r>
          </a:p>
          <a:p>
            <a:r>
              <a:rPr lang="en-US" sz="2200" dirty="0"/>
              <a:t>No information about the harms of </a:t>
            </a:r>
            <a:r>
              <a:rPr lang="en-US" sz="2200" dirty="0" err="1"/>
              <a:t>asenapine</a:t>
            </a:r>
            <a:r>
              <a:rPr lang="en-US" sz="2200" dirty="0"/>
              <a:t>, </a:t>
            </a:r>
            <a:r>
              <a:rPr lang="en-US" sz="2200" dirty="0" err="1"/>
              <a:t>brexpiprazole</a:t>
            </a:r>
            <a:r>
              <a:rPr lang="en-US" sz="2200" dirty="0"/>
              <a:t>, </a:t>
            </a:r>
            <a:r>
              <a:rPr lang="en-US" sz="2200" dirty="0" err="1"/>
              <a:t>cariprazine</a:t>
            </a:r>
            <a:r>
              <a:rPr lang="en-US" sz="2200" dirty="0"/>
              <a:t>, clozapine, iloperidone, </a:t>
            </a:r>
            <a:r>
              <a:rPr lang="en-US" sz="2200" dirty="0" err="1"/>
              <a:t>lurasidone</a:t>
            </a:r>
            <a:r>
              <a:rPr lang="en-US" sz="2200" dirty="0"/>
              <a:t>, paliperidone, or ziprasidone in individuals with dementia </a:t>
            </a:r>
          </a:p>
          <a:p>
            <a:endParaRPr lang="en-US" dirty="0"/>
          </a:p>
        </p:txBody>
      </p:sp>
    </p:spTree>
    <p:extLst>
      <p:ext uri="{BB962C8B-B14F-4D97-AF65-F5344CB8AC3E}">
        <p14:creationId xmlns:p14="http://schemas.microsoft.com/office/powerpoint/2010/main" val="35199623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Considerations in Medication Selection </a:t>
            </a:r>
          </a:p>
        </p:txBody>
      </p:sp>
      <p:sp>
        <p:nvSpPr>
          <p:cNvPr id="3" name="Content Placeholder 2"/>
          <p:cNvSpPr>
            <a:spLocks noGrp="1"/>
          </p:cNvSpPr>
          <p:nvPr>
            <p:ph sz="quarter" idx="13"/>
          </p:nvPr>
        </p:nvSpPr>
        <p:spPr>
          <a:xfrm>
            <a:off x="457201" y="1407035"/>
            <a:ext cx="7815262" cy="3278687"/>
          </a:xfrm>
        </p:spPr>
        <p:txBody>
          <a:bodyPr>
            <a:noAutofit/>
          </a:bodyPr>
          <a:lstStyle/>
          <a:p>
            <a:r>
              <a:rPr lang="en-US" sz="2200" dirty="0"/>
              <a:t>What benefits did specific medications show for the target symptom (e.g., agitation, psychosis) in clinical trials?</a:t>
            </a:r>
          </a:p>
          <a:p>
            <a:r>
              <a:rPr lang="en-US" sz="2200" dirty="0"/>
              <a:t>What is the side effect profile of the medication?</a:t>
            </a:r>
          </a:p>
          <a:p>
            <a:r>
              <a:rPr lang="en-US" sz="2200" dirty="0"/>
              <a:t>Does the patient have co-occurring physical conditions that would influence medication tolerability or potential for side effects?</a:t>
            </a:r>
          </a:p>
          <a:p>
            <a:r>
              <a:rPr lang="en-US" sz="2200" dirty="0"/>
              <a:t>Are there relevant pharmacokinetic considerations (e.g., drug interactions, active metabolites)?</a:t>
            </a:r>
          </a:p>
        </p:txBody>
      </p:sp>
    </p:spTree>
    <p:extLst>
      <p:ext uri="{BB962C8B-B14F-4D97-AF65-F5344CB8AC3E}">
        <p14:creationId xmlns:p14="http://schemas.microsoft.com/office/powerpoint/2010/main" val="1429178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Considerations in Medication Selection </a:t>
            </a:r>
          </a:p>
        </p:txBody>
      </p:sp>
      <p:sp>
        <p:nvSpPr>
          <p:cNvPr id="3" name="Content Placeholder 2"/>
          <p:cNvSpPr>
            <a:spLocks noGrp="1"/>
          </p:cNvSpPr>
          <p:nvPr>
            <p:ph sz="quarter" idx="13"/>
          </p:nvPr>
        </p:nvSpPr>
        <p:spPr>
          <a:xfrm>
            <a:off x="457201" y="1398347"/>
            <a:ext cx="7815262" cy="3231715"/>
          </a:xfrm>
        </p:spPr>
        <p:txBody>
          <a:bodyPr>
            <a:noAutofit/>
          </a:bodyPr>
          <a:lstStyle/>
          <a:p>
            <a:r>
              <a:rPr lang="en-US" sz="2200" dirty="0"/>
              <a:t>What formulations of the medication are available that may assist with patient adherence? </a:t>
            </a:r>
          </a:p>
          <a:p>
            <a:r>
              <a:rPr lang="en-US" sz="2200" dirty="0"/>
              <a:t>Are there any barriers to use of a specific medication (e.g., regulatory stipulations, cost considerations, formulary coverage, preauthorization requirements)?</a:t>
            </a:r>
          </a:p>
          <a:p>
            <a:r>
              <a:rPr lang="en-US" sz="2200" dirty="0"/>
              <a:t>Does the patient or family have a stated preference for a specific medication?</a:t>
            </a:r>
          </a:p>
          <a:p>
            <a:endParaRPr lang="en-US" sz="2100" dirty="0"/>
          </a:p>
        </p:txBody>
      </p:sp>
    </p:spTree>
    <p:extLst>
      <p:ext uri="{BB962C8B-B14F-4D97-AF65-F5344CB8AC3E}">
        <p14:creationId xmlns:p14="http://schemas.microsoft.com/office/powerpoint/2010/main" val="34464236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Antipsychotic Appropriateness with Persistent/Repeated Symptoms</a:t>
            </a: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539" y="1272209"/>
            <a:ext cx="7290186" cy="35153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ontent Placeholder 4">
            <a:extLst>
              <a:ext uri="{FF2B5EF4-FFF2-40B4-BE49-F238E27FC236}">
                <a16:creationId xmlns:a16="http://schemas.microsoft.com/office/drawing/2014/main" id="{4CC28AD6-418A-4B78-B019-76597379A9F5}"/>
              </a:ext>
            </a:extLst>
          </p:cNvPr>
          <p:cNvSpPr>
            <a:spLocks noGrp="1"/>
          </p:cNvSpPr>
          <p:nvPr>
            <p:ph sz="quarter" idx="13"/>
          </p:nvPr>
        </p:nvSpPr>
        <p:spPr>
          <a:xfrm>
            <a:off x="770674" y="5043778"/>
            <a:ext cx="6273916" cy="415498"/>
          </a:xfrm>
          <a:prstGeom prst="rect">
            <a:avLst/>
          </a:prstGeom>
        </p:spPr>
        <p:txBody>
          <a:bodyPr wrap="square">
            <a:spAutoFit/>
          </a:bodyPr>
          <a:lstStyle/>
          <a:p>
            <a:pPr marL="0" indent="0">
              <a:buNone/>
            </a:pPr>
            <a:r>
              <a:rPr lang="en-US" sz="1050" dirty="0"/>
              <a:t>ADAPTED FROM: Expert Survey Data. See Appendix B in: American Psychiatric Association: Practice Guideline on the Use of Antipsychotics to Treat Agitation or Psychosis in Patients With Dementia. Arlington, VA, APA, 2016.</a:t>
            </a:r>
          </a:p>
        </p:txBody>
      </p:sp>
    </p:spTree>
    <p:extLst>
      <p:ext uri="{BB962C8B-B14F-4D97-AF65-F5344CB8AC3E}">
        <p14:creationId xmlns:p14="http://schemas.microsoft.com/office/powerpoint/2010/main" val="652617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Rationale for choice of topic</a:t>
            </a:r>
          </a:p>
        </p:txBody>
      </p:sp>
      <p:sp>
        <p:nvSpPr>
          <p:cNvPr id="3" name="Content Placeholder 2"/>
          <p:cNvSpPr>
            <a:spLocks noGrp="1"/>
          </p:cNvSpPr>
          <p:nvPr>
            <p:ph sz="quarter" idx="13"/>
          </p:nvPr>
        </p:nvSpPr>
        <p:spPr/>
        <p:txBody>
          <a:bodyPr>
            <a:normAutofit/>
          </a:bodyPr>
          <a:lstStyle/>
          <a:p>
            <a:r>
              <a:rPr lang="en-US" sz="2200" dirty="0"/>
              <a:t>Agitation and psychotic symptoms are common with dementia</a:t>
            </a:r>
          </a:p>
          <a:p>
            <a:pPr lvl="1"/>
            <a:r>
              <a:rPr lang="en-US" sz="2000" dirty="0"/>
              <a:t>Affects quality of life for patients and for caregivers</a:t>
            </a:r>
          </a:p>
          <a:p>
            <a:pPr lvl="1"/>
            <a:r>
              <a:rPr lang="en-US" sz="2000" dirty="0"/>
              <a:t>Increases likelihood of long-term care</a:t>
            </a:r>
          </a:p>
          <a:p>
            <a:r>
              <a:rPr lang="en-US" sz="2200" dirty="0"/>
              <a:t>Current treatment practices vary suggesting a need for guidance to clinicians</a:t>
            </a:r>
          </a:p>
          <a:p>
            <a:r>
              <a:rPr lang="en-US" sz="2200" dirty="0"/>
              <a:t>Modest evidence of short-term efficacy of antipsychotic medications, but increasing evidence of associated risks has contributed to increasingly complex decisions for patients, families, and clinicians</a:t>
            </a:r>
          </a:p>
        </p:txBody>
      </p:sp>
    </p:spTree>
    <p:extLst>
      <p:ext uri="{BB962C8B-B14F-4D97-AF65-F5344CB8AC3E}">
        <p14:creationId xmlns:p14="http://schemas.microsoft.com/office/powerpoint/2010/main" val="35721053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Considerations in Medication Selection </a:t>
            </a:r>
          </a:p>
        </p:txBody>
      </p:sp>
      <p:sp>
        <p:nvSpPr>
          <p:cNvPr id="3" name="Content Placeholder 2"/>
          <p:cNvSpPr>
            <a:spLocks noGrp="1"/>
          </p:cNvSpPr>
          <p:nvPr>
            <p:ph sz="quarter" idx="13"/>
          </p:nvPr>
        </p:nvSpPr>
        <p:spPr/>
        <p:txBody>
          <a:bodyPr>
            <a:normAutofit/>
          </a:bodyPr>
          <a:lstStyle/>
          <a:p>
            <a:r>
              <a:rPr lang="en-US" sz="2200" dirty="0"/>
              <a:t>Factors that experts noted may influence their prescribing in individuals with dementia:</a:t>
            </a:r>
          </a:p>
          <a:p>
            <a:pPr lvl="1"/>
            <a:r>
              <a:rPr lang="en-US" sz="2000" dirty="0"/>
              <a:t>Aripiprazole: Long half-life, potential for drug-drug interactions, partial agonist mechanism of action, greater rates of akathisia</a:t>
            </a:r>
          </a:p>
          <a:p>
            <a:pPr lvl="1"/>
            <a:r>
              <a:rPr lang="en-US" sz="2000" dirty="0"/>
              <a:t>Olanzapine: Greater likelihood of anticholinergic effects, sedation, metabolic effects, and weight gain</a:t>
            </a:r>
          </a:p>
          <a:p>
            <a:pPr lvl="1"/>
            <a:r>
              <a:rPr lang="en-US" sz="2000" dirty="0"/>
              <a:t>Risperidone: Greater likelihood of extrapyramidal symptoms and hyperprolactinemia</a:t>
            </a:r>
          </a:p>
          <a:p>
            <a:pPr lvl="1"/>
            <a:r>
              <a:rPr lang="en-US" sz="2000" dirty="0"/>
              <a:t>Ziprasidone: Changes in absorption with food and greater likelihood of </a:t>
            </a:r>
            <a:r>
              <a:rPr lang="en-US" sz="2000" dirty="0" err="1"/>
              <a:t>QTc</a:t>
            </a:r>
            <a:r>
              <a:rPr lang="en-US" sz="2000" dirty="0"/>
              <a:t> prolongation </a:t>
            </a:r>
          </a:p>
          <a:p>
            <a:endParaRPr lang="en-US" dirty="0"/>
          </a:p>
        </p:txBody>
      </p:sp>
    </p:spTree>
    <p:extLst>
      <p:ext uri="{BB962C8B-B14F-4D97-AF65-F5344CB8AC3E}">
        <p14:creationId xmlns:p14="http://schemas.microsoft.com/office/powerpoint/2010/main" val="8084773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Considerations in Medication Selection </a:t>
            </a:r>
          </a:p>
        </p:txBody>
      </p:sp>
      <p:sp>
        <p:nvSpPr>
          <p:cNvPr id="3" name="Content Placeholder 2"/>
          <p:cNvSpPr>
            <a:spLocks noGrp="1"/>
          </p:cNvSpPr>
          <p:nvPr>
            <p:ph sz="quarter" idx="13"/>
          </p:nvPr>
        </p:nvSpPr>
        <p:spPr/>
        <p:txBody>
          <a:bodyPr>
            <a:normAutofit/>
          </a:bodyPr>
          <a:lstStyle/>
          <a:p>
            <a:pPr marL="0" indent="0">
              <a:buNone/>
            </a:pPr>
            <a:r>
              <a:rPr lang="en-US" sz="2400" b="1" dirty="0"/>
              <a:t>Statement 14: APA recommends that in the absence of delirium, if nonemergency antipsychotic medication treatment is indicated, haloperidol should not be used as a first-line agent. (1B)</a:t>
            </a:r>
            <a:endParaRPr lang="en-US" sz="2400" dirty="0"/>
          </a:p>
          <a:p>
            <a:r>
              <a:rPr lang="en-US" sz="2200" dirty="0"/>
              <a:t>Rationale:</a:t>
            </a:r>
          </a:p>
          <a:p>
            <a:pPr lvl="1"/>
            <a:r>
              <a:rPr lang="en-US" sz="2000" dirty="0"/>
              <a:t>Comparison data showed no superiority of haloperidol compared to SGAs in treating agitation or psychosis</a:t>
            </a:r>
          </a:p>
          <a:p>
            <a:pPr lvl="1"/>
            <a:r>
              <a:rPr lang="en-US" sz="2000" dirty="0"/>
              <a:t>Some harms appeared to have a greater likelihood of occurrence with haloperidol vs. SGAs (mortality, EPS)</a:t>
            </a:r>
          </a:p>
          <a:p>
            <a:pPr lvl="1"/>
            <a:r>
              <a:rPr lang="en-US" sz="2000" dirty="0"/>
              <a:t>Parenteral availability of haloperidol may still warrant short-term use in emergencies</a:t>
            </a:r>
          </a:p>
          <a:p>
            <a:endParaRPr lang="en-US" dirty="0"/>
          </a:p>
        </p:txBody>
      </p:sp>
    </p:spTree>
    <p:extLst>
      <p:ext uri="{BB962C8B-B14F-4D97-AF65-F5344CB8AC3E}">
        <p14:creationId xmlns:p14="http://schemas.microsoft.com/office/powerpoint/2010/main" val="18611806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Considerations in Medication Selection </a:t>
            </a:r>
          </a:p>
        </p:txBody>
      </p:sp>
      <p:sp>
        <p:nvSpPr>
          <p:cNvPr id="3" name="Content Placeholder 2"/>
          <p:cNvSpPr>
            <a:spLocks noGrp="1"/>
          </p:cNvSpPr>
          <p:nvPr>
            <p:ph sz="quarter" idx="13"/>
          </p:nvPr>
        </p:nvSpPr>
        <p:spPr/>
        <p:txBody>
          <a:bodyPr>
            <a:noAutofit/>
          </a:bodyPr>
          <a:lstStyle/>
          <a:p>
            <a:pPr marL="0" indent="0">
              <a:buNone/>
            </a:pPr>
            <a:r>
              <a:rPr lang="en-US" sz="2400" b="1" dirty="0"/>
              <a:t>Statement 15: APA recommends that in patients with dementia with agitation or psychosis, a long-acting injectable antipsychotic medication should not be utilized unless it is otherwise indicated for a co-occurring chronic psychotic disorder. (1B)</a:t>
            </a:r>
          </a:p>
          <a:p>
            <a:r>
              <a:rPr lang="en-US" sz="2200" dirty="0"/>
              <a:t>Rationale:</a:t>
            </a:r>
          </a:p>
          <a:p>
            <a:pPr lvl="1"/>
            <a:r>
              <a:rPr lang="en-US" sz="2000" dirty="0"/>
              <a:t>Given potential harms of antipsychotic medication and pharmacokinetic factors in older patients that may further prolong the duration of action, the risks of long-acting agents seemed greater than benefits for most patients</a:t>
            </a:r>
          </a:p>
        </p:txBody>
      </p:sp>
    </p:spTree>
    <p:extLst>
      <p:ext uri="{BB962C8B-B14F-4D97-AF65-F5344CB8AC3E}">
        <p14:creationId xmlns:p14="http://schemas.microsoft.com/office/powerpoint/2010/main" val="25481240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Overview: Antipsychotic Use</a:t>
            </a:r>
          </a:p>
        </p:txBody>
      </p:sp>
      <p:sp>
        <p:nvSpPr>
          <p:cNvPr id="7" name="TextBox 6"/>
          <p:cNvSpPr txBox="1"/>
          <p:nvPr/>
        </p:nvSpPr>
        <p:spPr>
          <a:xfrm>
            <a:off x="1475307" y="1502021"/>
            <a:ext cx="5034584" cy="584775"/>
          </a:xfrm>
          <a:prstGeom prst="rect">
            <a:avLst/>
          </a:prstGeom>
          <a:noFill/>
          <a:ln w="28575">
            <a:solidFill>
              <a:schemeClr val="tx1"/>
            </a:solidFill>
          </a:ln>
        </p:spPr>
        <p:txBody>
          <a:bodyPr wrap="none" rtlCol="0">
            <a:spAutoFit/>
          </a:bodyPr>
          <a:lstStyle/>
          <a:p>
            <a:pPr algn="ctr"/>
            <a:r>
              <a:rPr lang="en-US" sz="1600" dirty="0"/>
              <a:t>Non-pharmacological approaches </a:t>
            </a:r>
            <a:r>
              <a:rPr lang="en-US" sz="1600" dirty="0">
                <a:sym typeface="Wingdings" panose="05000000000000000000" pitchFamily="2" charset="2"/>
              </a:rPr>
              <a:t> inadequate response</a:t>
            </a:r>
          </a:p>
          <a:p>
            <a:pPr algn="ctr"/>
            <a:r>
              <a:rPr lang="en-US" sz="1600" dirty="0">
                <a:sym typeface="Wingdings" panose="05000000000000000000" pitchFamily="2" charset="2"/>
              </a:rPr>
              <a:t>Review of options  Decision to try an antipsychotic</a:t>
            </a:r>
            <a:endParaRPr lang="en-US" sz="1600" dirty="0"/>
          </a:p>
        </p:txBody>
      </p:sp>
      <p:sp>
        <p:nvSpPr>
          <p:cNvPr id="8" name="TextBox 7"/>
          <p:cNvSpPr txBox="1"/>
          <p:nvPr/>
        </p:nvSpPr>
        <p:spPr>
          <a:xfrm>
            <a:off x="2941439" y="2385639"/>
            <a:ext cx="3146311" cy="338554"/>
          </a:xfrm>
          <a:prstGeom prst="rect">
            <a:avLst/>
          </a:prstGeom>
          <a:noFill/>
          <a:ln w="28575">
            <a:solidFill>
              <a:schemeClr val="tx1"/>
            </a:solidFill>
          </a:ln>
        </p:spPr>
        <p:txBody>
          <a:bodyPr wrap="none" rtlCol="0">
            <a:spAutoFit/>
          </a:bodyPr>
          <a:lstStyle/>
          <a:p>
            <a:r>
              <a:rPr lang="en-US" sz="1600" dirty="0"/>
              <a:t>Begin at low dose and titrate slowly</a:t>
            </a:r>
          </a:p>
        </p:txBody>
      </p:sp>
      <p:sp>
        <p:nvSpPr>
          <p:cNvPr id="9" name="TextBox 8"/>
          <p:cNvSpPr txBox="1"/>
          <p:nvPr/>
        </p:nvSpPr>
        <p:spPr>
          <a:xfrm>
            <a:off x="2676162" y="3051374"/>
            <a:ext cx="1242963" cy="830997"/>
          </a:xfrm>
          <a:prstGeom prst="rect">
            <a:avLst/>
          </a:prstGeom>
          <a:noFill/>
          <a:ln w="28575">
            <a:solidFill>
              <a:schemeClr val="tx1"/>
            </a:solidFill>
          </a:ln>
        </p:spPr>
        <p:txBody>
          <a:bodyPr wrap="square" rtlCol="0">
            <a:spAutoFit/>
          </a:bodyPr>
          <a:lstStyle/>
          <a:p>
            <a:pPr algn="ctr"/>
            <a:r>
              <a:rPr lang="en-US" sz="1600" dirty="0"/>
              <a:t>No response after 4 weeks</a:t>
            </a:r>
          </a:p>
        </p:txBody>
      </p:sp>
      <p:sp>
        <p:nvSpPr>
          <p:cNvPr id="10" name="TextBox 9"/>
          <p:cNvSpPr txBox="1"/>
          <p:nvPr/>
        </p:nvSpPr>
        <p:spPr>
          <a:xfrm>
            <a:off x="577109" y="3051374"/>
            <a:ext cx="1771650" cy="830997"/>
          </a:xfrm>
          <a:prstGeom prst="rect">
            <a:avLst/>
          </a:prstGeom>
          <a:noFill/>
          <a:ln w="28575">
            <a:solidFill>
              <a:schemeClr val="tx1"/>
            </a:solidFill>
          </a:ln>
        </p:spPr>
        <p:txBody>
          <a:bodyPr wrap="square" rtlCol="0">
            <a:spAutoFit/>
          </a:bodyPr>
          <a:lstStyle/>
          <a:p>
            <a:pPr algn="ctr"/>
            <a:r>
              <a:rPr lang="en-US" sz="1600" dirty="0"/>
              <a:t>Taper, discontinue, and discuss other options</a:t>
            </a:r>
          </a:p>
        </p:txBody>
      </p:sp>
      <p:sp>
        <p:nvSpPr>
          <p:cNvPr id="11" name="TextBox 10"/>
          <p:cNvSpPr txBox="1"/>
          <p:nvPr/>
        </p:nvSpPr>
        <p:spPr>
          <a:xfrm>
            <a:off x="4094411" y="3076081"/>
            <a:ext cx="1094019" cy="584775"/>
          </a:xfrm>
          <a:prstGeom prst="rect">
            <a:avLst/>
          </a:prstGeom>
          <a:noFill/>
          <a:ln w="28575">
            <a:solidFill>
              <a:schemeClr val="tx1"/>
            </a:solidFill>
          </a:ln>
        </p:spPr>
        <p:txBody>
          <a:bodyPr wrap="square" rtlCol="0">
            <a:spAutoFit/>
          </a:bodyPr>
          <a:lstStyle/>
          <a:p>
            <a:pPr algn="ctr"/>
            <a:r>
              <a:rPr lang="en-US" sz="1600" dirty="0"/>
              <a:t>Significant side effect</a:t>
            </a:r>
          </a:p>
        </p:txBody>
      </p:sp>
      <p:sp>
        <p:nvSpPr>
          <p:cNvPr id="12" name="TextBox 11"/>
          <p:cNvSpPr txBox="1"/>
          <p:nvPr/>
        </p:nvSpPr>
        <p:spPr>
          <a:xfrm>
            <a:off x="5360682" y="3079713"/>
            <a:ext cx="1290729" cy="584775"/>
          </a:xfrm>
          <a:prstGeom prst="rect">
            <a:avLst/>
          </a:prstGeom>
          <a:noFill/>
          <a:ln w="28575">
            <a:solidFill>
              <a:schemeClr val="tx1"/>
            </a:solidFill>
          </a:ln>
        </p:spPr>
        <p:txBody>
          <a:bodyPr wrap="square" rtlCol="0">
            <a:spAutoFit/>
          </a:bodyPr>
          <a:lstStyle/>
          <a:p>
            <a:pPr algn="ctr"/>
            <a:r>
              <a:rPr lang="en-US" sz="1600" dirty="0"/>
              <a:t>Good clinical response</a:t>
            </a:r>
          </a:p>
        </p:txBody>
      </p:sp>
      <p:sp>
        <p:nvSpPr>
          <p:cNvPr id="13" name="TextBox 12"/>
          <p:cNvSpPr txBox="1"/>
          <p:nvPr/>
        </p:nvSpPr>
        <p:spPr>
          <a:xfrm>
            <a:off x="4069382" y="3924419"/>
            <a:ext cx="1101848" cy="830997"/>
          </a:xfrm>
          <a:prstGeom prst="rect">
            <a:avLst/>
          </a:prstGeom>
          <a:noFill/>
          <a:ln w="28575">
            <a:solidFill>
              <a:schemeClr val="tx1"/>
            </a:solidFill>
          </a:ln>
        </p:spPr>
        <p:txBody>
          <a:bodyPr wrap="square" rtlCol="0">
            <a:spAutoFit/>
          </a:bodyPr>
          <a:lstStyle/>
          <a:p>
            <a:pPr algn="ctr"/>
            <a:r>
              <a:rPr lang="en-US" sz="1600" dirty="0"/>
              <a:t>Review risk/benefits</a:t>
            </a:r>
          </a:p>
        </p:txBody>
      </p:sp>
      <p:sp>
        <p:nvSpPr>
          <p:cNvPr id="14" name="TextBox 13"/>
          <p:cNvSpPr txBox="1"/>
          <p:nvPr/>
        </p:nvSpPr>
        <p:spPr>
          <a:xfrm>
            <a:off x="5574401" y="4437253"/>
            <a:ext cx="1848474" cy="830997"/>
          </a:xfrm>
          <a:prstGeom prst="rect">
            <a:avLst/>
          </a:prstGeom>
          <a:noFill/>
          <a:ln w="28575">
            <a:solidFill>
              <a:schemeClr val="tx1"/>
            </a:solidFill>
          </a:ln>
        </p:spPr>
        <p:txBody>
          <a:bodyPr wrap="square" rtlCol="0">
            <a:spAutoFit/>
          </a:bodyPr>
          <a:lstStyle/>
          <a:p>
            <a:pPr algn="ctr"/>
            <a:r>
              <a:rPr lang="en-US" sz="1600" dirty="0"/>
              <a:t>Assess at 4 months; taper attempt recommended</a:t>
            </a:r>
          </a:p>
        </p:txBody>
      </p:sp>
      <p:cxnSp>
        <p:nvCxnSpPr>
          <p:cNvPr id="16" name="Straight Arrow Connector 15"/>
          <p:cNvCxnSpPr/>
          <p:nvPr/>
        </p:nvCxnSpPr>
        <p:spPr bwMode="auto">
          <a:xfrm>
            <a:off x="4204523" y="2086796"/>
            <a:ext cx="0" cy="266953"/>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Arrow Connector 16"/>
          <p:cNvCxnSpPr>
            <a:cxnSpLocks/>
          </p:cNvCxnSpPr>
          <p:nvPr/>
        </p:nvCxnSpPr>
        <p:spPr bwMode="auto">
          <a:xfrm>
            <a:off x="3238747" y="2743200"/>
            <a:ext cx="0" cy="308174"/>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Straight Arrow Connector 19"/>
          <p:cNvCxnSpPr>
            <a:cxnSpLocks/>
            <a:endCxn id="11" idx="0"/>
          </p:cNvCxnSpPr>
          <p:nvPr/>
        </p:nvCxnSpPr>
        <p:spPr bwMode="auto">
          <a:xfrm>
            <a:off x="4641421" y="2756083"/>
            <a:ext cx="0" cy="319998"/>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Straight Arrow Connector 20"/>
          <p:cNvCxnSpPr>
            <a:cxnSpLocks/>
          </p:cNvCxnSpPr>
          <p:nvPr/>
        </p:nvCxnSpPr>
        <p:spPr bwMode="auto">
          <a:xfrm>
            <a:off x="5574401" y="2743200"/>
            <a:ext cx="0" cy="332880"/>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Straight Arrow Connector 21"/>
          <p:cNvCxnSpPr/>
          <p:nvPr/>
        </p:nvCxnSpPr>
        <p:spPr bwMode="auto">
          <a:xfrm>
            <a:off x="4620306" y="3660856"/>
            <a:ext cx="0" cy="266953"/>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Straight Arrow Connector 22"/>
          <p:cNvCxnSpPr>
            <a:cxnSpLocks/>
            <a:stCxn id="12" idx="2"/>
          </p:cNvCxnSpPr>
          <p:nvPr/>
        </p:nvCxnSpPr>
        <p:spPr bwMode="auto">
          <a:xfrm flipH="1">
            <a:off x="6003721" y="3664488"/>
            <a:ext cx="2326" cy="772765"/>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Arrow Connector 24"/>
          <p:cNvCxnSpPr>
            <a:cxnSpLocks/>
            <a:stCxn id="9" idx="1"/>
            <a:endCxn id="10" idx="3"/>
          </p:cNvCxnSpPr>
          <p:nvPr/>
        </p:nvCxnSpPr>
        <p:spPr bwMode="auto">
          <a:xfrm flipH="1">
            <a:off x="2348759" y="3466873"/>
            <a:ext cx="327403" cy="0"/>
          </a:xfrm>
          <a:prstGeom prst="straightConnector1">
            <a:avLst/>
          </a:prstGeom>
          <a:solidFill>
            <a:schemeClr val="accent1"/>
          </a:solidFill>
          <a:ln w="28575" cap="flat" cmpd="sng" algn="ctr">
            <a:solidFill>
              <a:srgbClr val="C0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Straight Arrow Connector 28"/>
          <p:cNvCxnSpPr/>
          <p:nvPr/>
        </p:nvCxnSpPr>
        <p:spPr bwMode="auto">
          <a:xfrm flipH="1" flipV="1">
            <a:off x="3797660" y="3894593"/>
            <a:ext cx="261878" cy="293981"/>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Straight Arrow Connector 31"/>
          <p:cNvCxnSpPr/>
          <p:nvPr/>
        </p:nvCxnSpPr>
        <p:spPr bwMode="auto">
          <a:xfrm flipV="1">
            <a:off x="5181075" y="3671377"/>
            <a:ext cx="199085" cy="262458"/>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Straight Arrow Connector 34"/>
          <p:cNvCxnSpPr>
            <a:cxnSpLocks/>
          </p:cNvCxnSpPr>
          <p:nvPr/>
        </p:nvCxnSpPr>
        <p:spPr bwMode="auto">
          <a:xfrm flipH="1" flipV="1">
            <a:off x="2335908" y="3924420"/>
            <a:ext cx="1716275" cy="591921"/>
          </a:xfrm>
          <a:prstGeom prst="straightConnector1">
            <a:avLst/>
          </a:prstGeom>
          <a:solidFill>
            <a:schemeClr val="accent1"/>
          </a:solidFill>
          <a:ln w="28575" cap="flat" cmpd="sng" algn="ctr">
            <a:solidFill>
              <a:srgbClr val="C0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722759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Dosing, Duration, And Monitoring of Antipsychotic Treatment</a:t>
            </a:r>
          </a:p>
        </p:txBody>
      </p:sp>
      <p:sp>
        <p:nvSpPr>
          <p:cNvPr id="3" name="Content Placeholder 2"/>
          <p:cNvSpPr>
            <a:spLocks noGrp="1"/>
          </p:cNvSpPr>
          <p:nvPr>
            <p:ph sz="quarter" idx="13"/>
          </p:nvPr>
        </p:nvSpPr>
        <p:spPr/>
        <p:txBody>
          <a:bodyPr>
            <a:normAutofit/>
          </a:bodyPr>
          <a:lstStyle/>
          <a:p>
            <a:pPr marL="0" indent="0">
              <a:buNone/>
            </a:pPr>
            <a:r>
              <a:rPr lang="en-US" sz="2400" b="1" dirty="0"/>
              <a:t>Statement 8: APA recommends that if a risk/benefit assessment favors the use of an antipsychotic for behavioral/psychological symptoms in patients with dementia, treatment should be initiated at a low dose to be titrated up to the minimum effective dose as tolerated. (1B)</a:t>
            </a:r>
          </a:p>
          <a:p>
            <a:r>
              <a:rPr lang="en-US" sz="2200" dirty="0"/>
              <a:t>Rationale:</a:t>
            </a:r>
          </a:p>
          <a:p>
            <a:pPr lvl="1"/>
            <a:r>
              <a:rPr lang="en-US" sz="2000" dirty="0"/>
              <a:t>Good clinical practice particularly in older individuals, rooted in pharmacokinetic considerations</a:t>
            </a:r>
          </a:p>
          <a:p>
            <a:pPr lvl="2"/>
            <a:r>
              <a:rPr lang="en-US" sz="1800" dirty="0"/>
              <a:t>Metabolism, excretion, interactions with other medications </a:t>
            </a:r>
            <a:r>
              <a:rPr lang="en-US" sz="1800" dirty="0">
                <a:sym typeface="Wingdings" panose="05000000000000000000" pitchFamily="2" charset="2"/>
              </a:rPr>
              <a:t> </a:t>
            </a:r>
            <a:r>
              <a:rPr lang="en-US" sz="1800" dirty="0"/>
              <a:t>longer time to reach steady state levels and greater issues with tolerability</a:t>
            </a:r>
          </a:p>
          <a:p>
            <a:endParaRPr lang="en-US" dirty="0"/>
          </a:p>
        </p:txBody>
      </p:sp>
    </p:spTree>
    <p:extLst>
      <p:ext uri="{BB962C8B-B14F-4D97-AF65-F5344CB8AC3E}">
        <p14:creationId xmlns:p14="http://schemas.microsoft.com/office/powerpoint/2010/main" val="18586857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Dosing, Duration, and Monitoring</a:t>
            </a:r>
          </a:p>
        </p:txBody>
      </p:sp>
      <p:sp>
        <p:nvSpPr>
          <p:cNvPr id="3" name="Content Placeholder 2"/>
          <p:cNvSpPr>
            <a:spLocks noGrp="1"/>
          </p:cNvSpPr>
          <p:nvPr>
            <p:ph sz="quarter" idx="13"/>
          </p:nvPr>
        </p:nvSpPr>
        <p:spPr/>
        <p:txBody>
          <a:bodyPr>
            <a:normAutofit/>
          </a:bodyPr>
          <a:lstStyle/>
          <a:p>
            <a:pPr marL="0" indent="0">
              <a:buNone/>
            </a:pPr>
            <a:r>
              <a:rPr lang="en-US" sz="2400" b="1" dirty="0"/>
              <a:t>Statement 9: APA recommends that if a patient with dementia experiences a clinically significant side effect of antipsychotic treatment, the potential risks and benefits of antipsychotic medication should be reviewed by the clinician to determine if tapering and discontinuing of the medication is indicated. (1C)</a:t>
            </a:r>
          </a:p>
          <a:p>
            <a:r>
              <a:rPr lang="en-US" sz="2200" dirty="0"/>
              <a:t>Rationale:</a:t>
            </a:r>
          </a:p>
          <a:p>
            <a:pPr lvl="1"/>
            <a:r>
              <a:rPr lang="en-US" sz="2000" dirty="0"/>
              <a:t>Such a review is part of good clinical practice although often done informally</a:t>
            </a:r>
          </a:p>
          <a:p>
            <a:pPr lvl="1"/>
            <a:r>
              <a:rPr lang="en-US" sz="2000" dirty="0"/>
              <a:t>Occurrence of a significant side effect could change prior benefit/risk considerations for antipsychotic treatment</a:t>
            </a:r>
          </a:p>
          <a:p>
            <a:endParaRPr lang="en-US" dirty="0"/>
          </a:p>
          <a:p>
            <a:endParaRPr lang="en-US" dirty="0"/>
          </a:p>
        </p:txBody>
      </p:sp>
    </p:spTree>
    <p:extLst>
      <p:ext uri="{BB962C8B-B14F-4D97-AF65-F5344CB8AC3E}">
        <p14:creationId xmlns:p14="http://schemas.microsoft.com/office/powerpoint/2010/main" val="42602622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Dosing, Duration, and Monitoring</a:t>
            </a:r>
          </a:p>
        </p:txBody>
      </p:sp>
      <p:sp>
        <p:nvSpPr>
          <p:cNvPr id="3" name="Content Placeholder 2"/>
          <p:cNvSpPr>
            <a:spLocks noGrp="1"/>
          </p:cNvSpPr>
          <p:nvPr>
            <p:ph sz="quarter" idx="13"/>
          </p:nvPr>
        </p:nvSpPr>
        <p:spPr/>
        <p:txBody>
          <a:bodyPr/>
          <a:lstStyle/>
          <a:p>
            <a:pPr marL="0" indent="0">
              <a:buNone/>
            </a:pPr>
            <a:r>
              <a:rPr lang="en-US" sz="2400" b="1" dirty="0"/>
              <a:t>Statement 10: APA recommends that in patients with dementia with agitation or psychosis, if there is no clinically significant response after a 4-week trial of an adequate dose of an antipsychotic drug, the medication should be tapered and withdrawn. (1B)</a:t>
            </a:r>
          </a:p>
          <a:p>
            <a:r>
              <a:rPr lang="en-US" sz="2200" dirty="0"/>
              <a:t>Rationale:</a:t>
            </a:r>
          </a:p>
          <a:p>
            <a:pPr lvl="1"/>
            <a:r>
              <a:rPr lang="en-US" sz="2000" dirty="0"/>
              <a:t>In the absence of benefit, exposure to ongoing risks of antipsychotic would be unwarranted </a:t>
            </a:r>
          </a:p>
          <a:p>
            <a:endParaRPr lang="en-US" dirty="0"/>
          </a:p>
        </p:txBody>
      </p:sp>
    </p:spTree>
    <p:extLst>
      <p:ext uri="{BB962C8B-B14F-4D97-AF65-F5344CB8AC3E}">
        <p14:creationId xmlns:p14="http://schemas.microsoft.com/office/powerpoint/2010/main" val="21666340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Dosing, Duration, And Monitoring</a:t>
            </a:r>
          </a:p>
        </p:txBody>
      </p:sp>
      <p:sp>
        <p:nvSpPr>
          <p:cNvPr id="3" name="Content Placeholder 2"/>
          <p:cNvSpPr>
            <a:spLocks noGrp="1"/>
          </p:cNvSpPr>
          <p:nvPr>
            <p:ph sz="quarter" idx="13"/>
          </p:nvPr>
        </p:nvSpPr>
        <p:spPr>
          <a:xfrm>
            <a:off x="393590" y="1218497"/>
            <a:ext cx="7815262" cy="3428999"/>
          </a:xfrm>
        </p:spPr>
        <p:txBody>
          <a:bodyPr>
            <a:noAutofit/>
          </a:bodyPr>
          <a:lstStyle/>
          <a:p>
            <a:pPr marL="0" indent="0">
              <a:buNone/>
            </a:pPr>
            <a:r>
              <a:rPr lang="en-US" sz="2400" b="1" dirty="0"/>
              <a:t>Statement 11: APA recommends that in a patient who has shown a positive response to treatment, decision-making about possible tapering of antipsychotic medication should be accompanied by a discussion with the patient (if clinically feasible) as well as with the patient’s surrogate decision maker (if relevant) with input from family or others involved with the patient. The aim of such a discussion is to elicit their preferences and concerns and to review the initial goals, observed benefits and side effects of antipsychotic treatment, and potential risks of continued exposure to antipsychotics, as well as past experience with antipsychotic medication trials and tapering attempts. (1C)</a:t>
            </a:r>
          </a:p>
        </p:txBody>
      </p:sp>
    </p:spTree>
    <p:extLst>
      <p:ext uri="{BB962C8B-B14F-4D97-AF65-F5344CB8AC3E}">
        <p14:creationId xmlns:p14="http://schemas.microsoft.com/office/powerpoint/2010/main" val="36305580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Dosing, Duration, and Monitoring</a:t>
            </a:r>
          </a:p>
        </p:txBody>
      </p:sp>
      <p:sp>
        <p:nvSpPr>
          <p:cNvPr id="3" name="Content Placeholder 2"/>
          <p:cNvSpPr>
            <a:spLocks noGrp="1"/>
          </p:cNvSpPr>
          <p:nvPr>
            <p:ph sz="quarter" idx="13"/>
          </p:nvPr>
        </p:nvSpPr>
        <p:spPr/>
        <p:txBody>
          <a:bodyPr>
            <a:normAutofit/>
          </a:bodyPr>
          <a:lstStyle/>
          <a:p>
            <a:pPr marL="0" indent="0">
              <a:buNone/>
            </a:pPr>
            <a:r>
              <a:rPr lang="en-US" sz="2400" b="1" dirty="0"/>
              <a:t>Statement 12: APA recommends that in patients with dementia who show adequate response of behavioral/psychological symptoms to treatment with an antipsychotic drug, an attempt to taper and withdraw the drug should be made within 4 months of initiation, unless the patient experienced a recurrence of symptoms with prior attempts of tapering of antipsychotic medication. (1C) </a:t>
            </a:r>
          </a:p>
          <a:p>
            <a:r>
              <a:rPr lang="en-US" sz="2200" dirty="0"/>
              <a:t>Rationale:</a:t>
            </a:r>
          </a:p>
          <a:p>
            <a:pPr lvl="1"/>
            <a:r>
              <a:rPr lang="en-US" sz="2000" dirty="0"/>
              <a:t>A substantial fraction of individuals can have antipsychotics tapered without recurrent symptoms, reducing potential harms of medication</a:t>
            </a:r>
          </a:p>
          <a:p>
            <a:endParaRPr lang="en-US" dirty="0"/>
          </a:p>
        </p:txBody>
      </p:sp>
    </p:spTree>
    <p:extLst>
      <p:ext uri="{BB962C8B-B14F-4D97-AF65-F5344CB8AC3E}">
        <p14:creationId xmlns:p14="http://schemas.microsoft.com/office/powerpoint/2010/main" val="40701701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Treatment duration: Expert survey </a:t>
            </a:r>
          </a:p>
        </p:txBody>
      </p:sp>
      <p:pic>
        <p:nvPicPr>
          <p:cNvPr id="614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4175" y="1837553"/>
            <a:ext cx="5086351" cy="30824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89491" y="1307756"/>
            <a:ext cx="4641035" cy="4059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Content Placeholder 4">
            <a:extLst>
              <a:ext uri="{FF2B5EF4-FFF2-40B4-BE49-F238E27FC236}">
                <a16:creationId xmlns:a16="http://schemas.microsoft.com/office/drawing/2014/main" id="{4D50DFDA-C03D-4A7B-A032-A6AF883566B5}"/>
              </a:ext>
            </a:extLst>
          </p:cNvPr>
          <p:cNvSpPr>
            <a:spLocks noGrp="1"/>
          </p:cNvSpPr>
          <p:nvPr>
            <p:ph sz="quarter" idx="13"/>
          </p:nvPr>
        </p:nvSpPr>
        <p:spPr>
          <a:xfrm>
            <a:off x="770674" y="5043778"/>
            <a:ext cx="6273916" cy="415498"/>
          </a:xfrm>
          <a:prstGeom prst="rect">
            <a:avLst/>
          </a:prstGeom>
        </p:spPr>
        <p:txBody>
          <a:bodyPr wrap="square">
            <a:spAutoFit/>
          </a:bodyPr>
          <a:lstStyle/>
          <a:p>
            <a:pPr marL="0" indent="0">
              <a:buNone/>
            </a:pPr>
            <a:r>
              <a:rPr lang="en-US" sz="1050" dirty="0"/>
              <a:t>Source: Expert Survey Data. See Appendix B in: American Psychiatric Association: Practice Guideline on the Use of Antipsychotics to Treat Agitation or Psychosis in Patients With Dementia. Arlington, VA, APA, 2016.</a:t>
            </a:r>
          </a:p>
        </p:txBody>
      </p:sp>
    </p:spTree>
    <p:extLst>
      <p:ext uri="{BB962C8B-B14F-4D97-AF65-F5344CB8AC3E}">
        <p14:creationId xmlns:p14="http://schemas.microsoft.com/office/powerpoint/2010/main" val="901423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goal of guideline</a:t>
            </a:r>
          </a:p>
        </p:txBody>
      </p:sp>
      <p:sp>
        <p:nvSpPr>
          <p:cNvPr id="3" name="Content Placeholder 2"/>
          <p:cNvSpPr>
            <a:spLocks noGrp="1"/>
          </p:cNvSpPr>
          <p:nvPr>
            <p:ph sz="quarter" idx="13"/>
          </p:nvPr>
        </p:nvSpPr>
        <p:spPr/>
        <p:txBody>
          <a:bodyPr>
            <a:noAutofit/>
          </a:bodyPr>
          <a:lstStyle/>
          <a:p>
            <a:r>
              <a:rPr lang="en-US" sz="2200" dirty="0"/>
              <a:t>To improve the care of patients with dementia who are experiencing agitation or psychosis, focusing on the judicious use of antipsychotic medications</a:t>
            </a:r>
          </a:p>
          <a:p>
            <a:r>
              <a:rPr lang="en-US" sz="2200" dirty="0"/>
              <a:t>Guidelines are:</a:t>
            </a:r>
          </a:p>
          <a:p>
            <a:pPr lvl="1"/>
            <a:r>
              <a:rPr lang="en-US" sz="2000" dirty="0"/>
              <a:t>Assessments of current scientific and clinical information </a:t>
            </a:r>
          </a:p>
          <a:p>
            <a:pPr lvl="1"/>
            <a:r>
              <a:rPr lang="en-US" sz="2000" dirty="0"/>
              <a:t>Not inclusive of all proper treatments</a:t>
            </a:r>
          </a:p>
          <a:p>
            <a:pPr lvl="1"/>
            <a:r>
              <a:rPr lang="en-US" sz="2000" dirty="0"/>
              <a:t>Should not serve as a comprehensive standard of care</a:t>
            </a:r>
          </a:p>
          <a:p>
            <a:pPr lvl="1"/>
            <a:r>
              <a:rPr lang="en-US" sz="2000" dirty="0"/>
              <a:t>Do not account for individual variation</a:t>
            </a:r>
          </a:p>
          <a:p>
            <a:pPr lvl="1"/>
            <a:r>
              <a:rPr lang="en-US" sz="2000" dirty="0"/>
              <a:t>Not intended to replace independent clinical judgment</a:t>
            </a:r>
          </a:p>
        </p:txBody>
      </p:sp>
    </p:spTree>
    <p:extLst>
      <p:ext uri="{BB962C8B-B14F-4D97-AF65-F5344CB8AC3E}">
        <p14:creationId xmlns:p14="http://schemas.microsoft.com/office/powerpoint/2010/main" val="16713937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Dosing, Duration, and Monitoring</a:t>
            </a:r>
          </a:p>
        </p:txBody>
      </p:sp>
      <p:sp>
        <p:nvSpPr>
          <p:cNvPr id="3" name="Content Placeholder 2"/>
          <p:cNvSpPr>
            <a:spLocks noGrp="1"/>
          </p:cNvSpPr>
          <p:nvPr>
            <p:ph sz="quarter" idx="13"/>
          </p:nvPr>
        </p:nvSpPr>
        <p:spPr/>
        <p:txBody>
          <a:bodyPr>
            <a:normAutofit/>
          </a:bodyPr>
          <a:lstStyle/>
          <a:p>
            <a:pPr marL="0" indent="0">
              <a:buNone/>
            </a:pPr>
            <a:r>
              <a:rPr lang="en-US" sz="2400" b="1" dirty="0"/>
              <a:t>Statement 13: APA recommends that in patients with dementia whose antipsychotic medication is being tapered, assessment of symptoms should occur at least monthly during the taper and for at least 4 months after medication discontinuation to identify signs of recurrence and trigger a reassessment of the benefits and risks of antipsychotic treatment. (1C)</a:t>
            </a:r>
          </a:p>
          <a:p>
            <a:r>
              <a:rPr lang="en-US" sz="2200" dirty="0"/>
              <a:t>Rationale:</a:t>
            </a:r>
          </a:p>
          <a:p>
            <a:pPr lvl="1"/>
            <a:r>
              <a:rPr lang="en-US" sz="2000" dirty="0"/>
              <a:t>Careful monitoring for recurrence could minimize potential risks of tapering and allow early intervention/resumption</a:t>
            </a:r>
          </a:p>
          <a:p>
            <a:endParaRPr lang="en-US" dirty="0"/>
          </a:p>
        </p:txBody>
      </p:sp>
    </p:spTree>
    <p:extLst>
      <p:ext uri="{BB962C8B-B14F-4D97-AF65-F5344CB8AC3E}">
        <p14:creationId xmlns:p14="http://schemas.microsoft.com/office/powerpoint/2010/main" val="35672454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FFBF7-DB8E-44ED-90AB-05474D2AD457}"/>
              </a:ext>
            </a:extLst>
          </p:cNvPr>
          <p:cNvSpPr>
            <a:spLocks noGrp="1"/>
          </p:cNvSpPr>
          <p:nvPr>
            <p:ph type="title"/>
          </p:nvPr>
        </p:nvSpPr>
        <p:spPr/>
        <p:txBody>
          <a:bodyPr>
            <a:normAutofit/>
          </a:bodyPr>
          <a:lstStyle/>
          <a:p>
            <a:r>
              <a:rPr lang="en-US" sz="2400" dirty="0"/>
              <a:t>Additional resources</a:t>
            </a:r>
          </a:p>
        </p:txBody>
      </p:sp>
      <p:sp>
        <p:nvSpPr>
          <p:cNvPr id="3" name="Content Placeholder 2">
            <a:extLst>
              <a:ext uri="{FF2B5EF4-FFF2-40B4-BE49-F238E27FC236}">
                <a16:creationId xmlns:a16="http://schemas.microsoft.com/office/drawing/2014/main" id="{F47622F3-C337-4918-9BA9-F09DA2F4A046}"/>
              </a:ext>
            </a:extLst>
          </p:cNvPr>
          <p:cNvSpPr>
            <a:spLocks noGrp="1"/>
          </p:cNvSpPr>
          <p:nvPr>
            <p:ph sz="quarter" idx="13"/>
          </p:nvPr>
        </p:nvSpPr>
        <p:spPr/>
        <p:txBody>
          <a:bodyPr>
            <a:normAutofit/>
          </a:bodyPr>
          <a:lstStyle/>
          <a:p>
            <a:r>
              <a:rPr lang="en-US" sz="2000" dirty="0"/>
              <a:t>Full guideline text available for free: </a:t>
            </a:r>
            <a:r>
              <a:rPr lang="en-US" sz="1800" dirty="0">
                <a:hlinkClick r:id="rId2"/>
              </a:rPr>
              <a:t>http://psychiatryonline.org/doi/book/10.1176/appi.books.9780890426807</a:t>
            </a:r>
            <a:endParaRPr lang="en-US" sz="1800" dirty="0"/>
          </a:p>
          <a:p>
            <a:r>
              <a:rPr lang="en-US" sz="2000" dirty="0"/>
              <a:t>To purchase a hard copy of the guideline: </a:t>
            </a:r>
            <a:r>
              <a:rPr lang="en-US" sz="1800" dirty="0">
                <a:hlinkClick r:id="rId3"/>
              </a:rPr>
              <a:t>https://www.appi.org/Course/Book/Subscription/JournalSubscription/id-3476/The_American_Psychiatric_Association_Practice_Guideline_on_the_Use_of_Antipsychotics_to_Treat_Agitation_or_Psychosis_in_Patients_With_Dementia</a:t>
            </a:r>
            <a:endParaRPr lang="en-US" sz="1800" dirty="0"/>
          </a:p>
          <a:p>
            <a:r>
              <a:rPr lang="en-US" sz="2000" dirty="0"/>
              <a:t>CME course (half price for residents): </a:t>
            </a:r>
            <a:r>
              <a:rPr lang="en-US" sz="1800" dirty="0">
                <a:hlinkClick r:id="rId4"/>
              </a:rPr>
              <a:t>http://education.psychiatry.org/Users/ProductDetails.aspx?ActivityID=3584&amp;_ga=2.112758210.772612044.1502717244-631082871.1502398049</a:t>
            </a:r>
            <a:endParaRPr lang="en-US" sz="1800" dirty="0"/>
          </a:p>
          <a:p>
            <a:pPr lvl="1"/>
            <a:r>
              <a:rPr lang="en-US" sz="1800" dirty="0"/>
              <a:t>In this interactive online course, the case of a patient with dementia is presented with examples of how the guideline recommendations would be integrated into practice.</a:t>
            </a:r>
          </a:p>
        </p:txBody>
      </p:sp>
    </p:spTree>
    <p:extLst>
      <p:ext uri="{BB962C8B-B14F-4D97-AF65-F5344CB8AC3E}">
        <p14:creationId xmlns:p14="http://schemas.microsoft.com/office/powerpoint/2010/main" val="226001114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normAutofit/>
          </a:bodyPr>
          <a:lstStyle/>
          <a:p>
            <a:r>
              <a:rPr lang="en-US" sz="2400" dirty="0"/>
              <a:t>Acknowledgements</a:t>
            </a:r>
          </a:p>
        </p:txBody>
      </p:sp>
      <p:sp>
        <p:nvSpPr>
          <p:cNvPr id="3" name="Content Placeholder 2"/>
          <p:cNvSpPr>
            <a:spLocks noGrp="1"/>
          </p:cNvSpPr>
          <p:nvPr>
            <p:ph sz="quarter" idx="13"/>
          </p:nvPr>
        </p:nvSpPr>
        <p:spPr/>
        <p:txBody>
          <a:bodyPr/>
          <a:lstStyle/>
          <a:p>
            <a:pPr marL="0" indent="0">
              <a:buNone/>
            </a:pPr>
            <a:r>
              <a:rPr lang="en-US" sz="2000" b="1" dirty="0"/>
              <a:t>Guideline Writing Group</a:t>
            </a:r>
          </a:p>
          <a:p>
            <a:r>
              <a:rPr lang="en-US" sz="1800" dirty="0"/>
              <a:t>Victor Reus, MD, Chair</a:t>
            </a:r>
          </a:p>
          <a:p>
            <a:r>
              <a:rPr lang="en-US" sz="1800" dirty="0"/>
              <a:t>Laura </a:t>
            </a:r>
            <a:r>
              <a:rPr lang="en-US" sz="1800" dirty="0" err="1"/>
              <a:t>Fochtmann</a:t>
            </a:r>
            <a:r>
              <a:rPr lang="en-US" sz="1800" dirty="0"/>
              <a:t>, MD, MBI, Vice-Chair</a:t>
            </a:r>
          </a:p>
          <a:p>
            <a:r>
              <a:rPr lang="en-US" sz="1800" dirty="0"/>
              <a:t>A. Evan </a:t>
            </a:r>
            <a:r>
              <a:rPr lang="en-US" sz="1800" dirty="0" err="1"/>
              <a:t>Eyler</a:t>
            </a:r>
            <a:r>
              <a:rPr lang="en-US" sz="1800" dirty="0"/>
              <a:t>, MD, MPH</a:t>
            </a:r>
          </a:p>
          <a:p>
            <a:r>
              <a:rPr lang="en-US" sz="1800" dirty="0"/>
              <a:t>Donald M. </a:t>
            </a:r>
            <a:r>
              <a:rPr lang="en-US" sz="1800" dirty="0" err="1"/>
              <a:t>Hilty</a:t>
            </a:r>
            <a:r>
              <a:rPr lang="en-US" sz="1800" dirty="0"/>
              <a:t>, MD</a:t>
            </a:r>
          </a:p>
          <a:p>
            <a:r>
              <a:rPr lang="en-US" sz="1800" dirty="0"/>
              <a:t>Marcela Horvitz-Lennon, MD, MPH</a:t>
            </a:r>
          </a:p>
          <a:p>
            <a:r>
              <a:rPr lang="en-US" sz="1800" dirty="0"/>
              <a:t>Michael D. </a:t>
            </a:r>
            <a:r>
              <a:rPr lang="en-US" sz="1800" dirty="0" err="1"/>
              <a:t>Jibson</a:t>
            </a:r>
            <a:r>
              <a:rPr lang="en-US" sz="1800" dirty="0"/>
              <a:t>, PhD, MD</a:t>
            </a:r>
          </a:p>
          <a:p>
            <a:r>
              <a:rPr lang="en-US" sz="1800" dirty="0"/>
              <a:t>Oscar L. Lopez, MD</a:t>
            </a:r>
          </a:p>
          <a:p>
            <a:r>
              <a:rPr lang="en-US" sz="1800" dirty="0"/>
              <a:t>Jane Mahoney, PhD, RN</a:t>
            </a:r>
          </a:p>
          <a:p>
            <a:r>
              <a:rPr lang="en-US" sz="1800" dirty="0" err="1"/>
              <a:t>Jagoda</a:t>
            </a:r>
            <a:r>
              <a:rPr lang="en-US" sz="1800" dirty="0"/>
              <a:t> Pasic, MD, PhD</a:t>
            </a:r>
          </a:p>
          <a:p>
            <a:r>
              <a:rPr lang="en-US" sz="1800" dirty="0" err="1"/>
              <a:t>Zaldy</a:t>
            </a:r>
            <a:r>
              <a:rPr lang="en-US" sz="1800" dirty="0"/>
              <a:t> S. Tan, MD, MPH</a:t>
            </a:r>
          </a:p>
          <a:p>
            <a:r>
              <a:rPr lang="en-US" sz="1800" dirty="0"/>
              <a:t>Cheryl D. Wills, MD</a:t>
            </a:r>
          </a:p>
        </p:txBody>
      </p:sp>
      <p:sp>
        <p:nvSpPr>
          <p:cNvPr id="4" name="Content Placeholder 2"/>
          <p:cNvSpPr txBox="1">
            <a:spLocks/>
          </p:cNvSpPr>
          <p:nvPr/>
        </p:nvSpPr>
        <p:spPr bwMode="auto">
          <a:xfrm>
            <a:off x="4484536" y="1361440"/>
            <a:ext cx="3951798" cy="32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t" anchorCtr="0" compatLnSpc="1">
            <a:prstTxWarp prst="textNoShape">
              <a:avLst/>
            </a:prstTxWarp>
          </a:bodyPr>
          <a:lstStyle>
            <a:lvl1pPr marL="342900" indent="-342900" algn="l" rtl="0" eaLnBrk="1" fontAlgn="base" hangingPunct="1">
              <a:spcBef>
                <a:spcPct val="20000"/>
              </a:spcBef>
              <a:spcAft>
                <a:spcPct val="0"/>
              </a:spcAft>
              <a:buClr>
                <a:schemeClr val="bg1">
                  <a:lumMod val="50000"/>
                </a:schemeClr>
              </a:buClr>
              <a:buSzPct val="150000"/>
              <a:buFont typeface="Arial" pitchFamily="34" charset="0"/>
              <a:buChar char="•"/>
              <a:defRPr sz="2400">
                <a:solidFill>
                  <a:srgbClr val="000099"/>
                </a:solidFill>
                <a:latin typeface="+mn-lt"/>
                <a:ea typeface="+mn-ea"/>
                <a:cs typeface="+mn-cs"/>
              </a:defRPr>
            </a:lvl1pPr>
            <a:lvl2pPr marL="742950" indent="-285750" algn="l" rtl="0" eaLnBrk="1" fontAlgn="base" hangingPunct="1">
              <a:spcBef>
                <a:spcPct val="20000"/>
              </a:spcBef>
              <a:spcAft>
                <a:spcPct val="0"/>
              </a:spcAft>
              <a:buClr>
                <a:schemeClr val="bg1">
                  <a:lumMod val="50000"/>
                </a:schemeClr>
              </a:buClr>
              <a:buSzPct val="150000"/>
              <a:buFont typeface="Arial" pitchFamily="34" charset="0"/>
              <a:buChar char="•"/>
              <a:defRPr sz="2400">
                <a:solidFill>
                  <a:srgbClr val="000099"/>
                </a:solidFill>
                <a:latin typeface="+mn-lt"/>
              </a:defRPr>
            </a:lvl2pPr>
            <a:lvl3pPr marL="1143000" indent="-228600" algn="l" rtl="0" eaLnBrk="1" fontAlgn="base" hangingPunct="1">
              <a:spcBef>
                <a:spcPct val="20000"/>
              </a:spcBef>
              <a:spcAft>
                <a:spcPct val="0"/>
              </a:spcAft>
              <a:buClr>
                <a:schemeClr val="bg1">
                  <a:lumMod val="50000"/>
                </a:schemeClr>
              </a:buClr>
              <a:buSzPct val="150000"/>
              <a:buFont typeface="Arial" pitchFamily="34" charset="0"/>
              <a:buChar char="•"/>
              <a:defRPr sz="2400">
                <a:solidFill>
                  <a:srgbClr val="000099"/>
                </a:solidFill>
                <a:latin typeface="+mn-lt"/>
              </a:defRPr>
            </a:lvl3pPr>
            <a:lvl4pPr marL="1600200" indent="-228600" algn="l" rtl="0" eaLnBrk="1" fontAlgn="base" hangingPunct="1">
              <a:spcBef>
                <a:spcPct val="20000"/>
              </a:spcBef>
              <a:spcAft>
                <a:spcPct val="0"/>
              </a:spcAft>
              <a:buClr>
                <a:schemeClr val="bg1">
                  <a:lumMod val="50000"/>
                </a:schemeClr>
              </a:buClr>
              <a:buSzPct val="150000"/>
              <a:buFont typeface="Arial" pitchFamily="34" charset="0"/>
              <a:buChar char="•"/>
              <a:defRPr sz="2400">
                <a:solidFill>
                  <a:srgbClr val="000099"/>
                </a:solidFill>
                <a:latin typeface="+mn-lt"/>
              </a:defRPr>
            </a:lvl4pPr>
            <a:lvl5pPr marL="2057400" indent="-228600" algn="l" rtl="0" eaLnBrk="1" fontAlgn="base" hangingPunct="1">
              <a:spcBef>
                <a:spcPct val="20000"/>
              </a:spcBef>
              <a:spcAft>
                <a:spcPct val="0"/>
              </a:spcAft>
              <a:buClr>
                <a:schemeClr val="bg1">
                  <a:lumMod val="50000"/>
                </a:schemeClr>
              </a:buClr>
              <a:buSzPct val="150000"/>
              <a:buFont typeface="Arial" pitchFamily="34" charset="0"/>
              <a:buChar char="•"/>
              <a:defRPr sz="2400">
                <a:solidFill>
                  <a:srgbClr val="000099"/>
                </a:solidFill>
                <a:latin typeface="+mn-lt"/>
              </a:defRPr>
            </a:lvl5pPr>
            <a:lvl6pPr marL="2514600" indent="-228600" algn="l" rtl="0"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defRPr>
            </a:lvl9pPr>
          </a:lstStyle>
          <a:p>
            <a:pPr marL="0" indent="0">
              <a:buNone/>
            </a:pPr>
            <a:r>
              <a:rPr lang="en-US" sz="2000" b="1" kern="0" dirty="0">
                <a:solidFill>
                  <a:schemeClr val="tx1"/>
                </a:solidFill>
              </a:rPr>
              <a:t>Systematic Review Group</a:t>
            </a:r>
          </a:p>
          <a:p>
            <a:pPr>
              <a:buSzPct val="100000"/>
            </a:pPr>
            <a:r>
              <a:rPr lang="en-US" sz="1800" kern="0" dirty="0">
                <a:solidFill>
                  <a:schemeClr val="tx1"/>
                </a:solidFill>
              </a:rPr>
              <a:t>Laura </a:t>
            </a:r>
            <a:r>
              <a:rPr lang="en-US" sz="1800" kern="0" dirty="0" err="1">
                <a:solidFill>
                  <a:schemeClr val="tx1"/>
                </a:solidFill>
              </a:rPr>
              <a:t>Fochtmann</a:t>
            </a:r>
            <a:r>
              <a:rPr lang="en-US" sz="1800" kern="0" dirty="0">
                <a:solidFill>
                  <a:schemeClr val="tx1"/>
                </a:solidFill>
              </a:rPr>
              <a:t>, MD, MBI</a:t>
            </a:r>
          </a:p>
          <a:p>
            <a:pPr>
              <a:buSzPct val="100000"/>
            </a:pPr>
            <a:r>
              <a:rPr lang="en-US" sz="1800" kern="0" dirty="0">
                <a:solidFill>
                  <a:schemeClr val="tx1"/>
                </a:solidFill>
              </a:rPr>
              <a:t>Richard Rhoads, MD</a:t>
            </a:r>
          </a:p>
          <a:p>
            <a:pPr>
              <a:buSzPct val="100000"/>
            </a:pPr>
            <a:r>
              <a:rPr lang="en-US" sz="1800" kern="0" dirty="0">
                <a:solidFill>
                  <a:schemeClr val="tx1"/>
                </a:solidFill>
              </a:rPr>
              <a:t>Joel </a:t>
            </a:r>
            <a:r>
              <a:rPr lang="en-US" sz="1800" kern="0" dirty="0" err="1">
                <a:solidFill>
                  <a:schemeClr val="tx1"/>
                </a:solidFill>
              </a:rPr>
              <a:t>Yager</a:t>
            </a:r>
            <a:r>
              <a:rPr lang="en-US" sz="1800" kern="0" dirty="0">
                <a:solidFill>
                  <a:schemeClr val="tx1"/>
                </a:solidFill>
              </a:rPr>
              <a:t>, MD</a:t>
            </a:r>
          </a:p>
          <a:p>
            <a:pPr marL="0" indent="0">
              <a:buNone/>
            </a:pPr>
            <a:r>
              <a:rPr lang="en-US" sz="2000" b="1" kern="0" dirty="0">
                <a:solidFill>
                  <a:schemeClr val="tx1"/>
                </a:solidFill>
              </a:rPr>
              <a:t>APA Staff</a:t>
            </a:r>
          </a:p>
          <a:p>
            <a:pPr>
              <a:buSzPct val="100000"/>
            </a:pPr>
            <a:r>
              <a:rPr lang="en-US" sz="1800" kern="0" dirty="0">
                <a:solidFill>
                  <a:schemeClr val="tx1"/>
                </a:solidFill>
              </a:rPr>
              <a:t>Robert Kunkle</a:t>
            </a:r>
          </a:p>
          <a:p>
            <a:pPr>
              <a:buSzPct val="100000"/>
            </a:pPr>
            <a:r>
              <a:rPr lang="en-US" sz="1800" kern="0" dirty="0">
                <a:solidFill>
                  <a:schemeClr val="tx1"/>
                </a:solidFill>
              </a:rPr>
              <a:t>Seung-Hee Hong</a:t>
            </a:r>
          </a:p>
          <a:p>
            <a:pPr>
              <a:buSzPct val="100000"/>
            </a:pPr>
            <a:r>
              <a:rPr lang="en-US" sz="1800" kern="0" dirty="0">
                <a:solidFill>
                  <a:schemeClr val="tx1"/>
                </a:solidFill>
              </a:rPr>
              <a:t>Karen </a:t>
            </a:r>
            <a:r>
              <a:rPr lang="en-US" sz="1800" kern="0" dirty="0" err="1">
                <a:solidFill>
                  <a:schemeClr val="tx1"/>
                </a:solidFill>
              </a:rPr>
              <a:t>Kanefield</a:t>
            </a:r>
            <a:endParaRPr lang="en-US" sz="1800" kern="0" dirty="0">
              <a:solidFill>
                <a:schemeClr val="tx1"/>
              </a:solidFill>
            </a:endParaRPr>
          </a:p>
          <a:p>
            <a:pPr>
              <a:buSzPct val="100000"/>
            </a:pPr>
            <a:r>
              <a:rPr lang="en-US" sz="1800" kern="0" dirty="0">
                <a:solidFill>
                  <a:schemeClr val="tx1"/>
                </a:solidFill>
              </a:rPr>
              <a:t>Kristin Kroeger </a:t>
            </a:r>
            <a:r>
              <a:rPr lang="en-US" sz="1800" kern="0">
                <a:solidFill>
                  <a:schemeClr val="tx1"/>
                </a:solidFill>
              </a:rPr>
              <a:t>Ptakowski</a:t>
            </a:r>
            <a:endParaRPr lang="en-US" sz="1800" kern="0" dirty="0">
              <a:solidFill>
                <a:schemeClr val="tx1"/>
              </a:solidFill>
            </a:endParaRPr>
          </a:p>
          <a:p>
            <a:pPr marL="0" indent="0">
              <a:buNone/>
            </a:pPr>
            <a:r>
              <a:rPr lang="en-US" sz="2000" b="1" kern="0" dirty="0">
                <a:solidFill>
                  <a:schemeClr val="tx1"/>
                </a:solidFill>
              </a:rPr>
              <a:t>Committee on Practice Guidelines</a:t>
            </a:r>
          </a:p>
          <a:p>
            <a:pPr>
              <a:buSzPct val="100000"/>
            </a:pPr>
            <a:r>
              <a:rPr lang="en-US" sz="1800" kern="0" dirty="0">
                <a:solidFill>
                  <a:schemeClr val="tx1"/>
                </a:solidFill>
              </a:rPr>
              <a:t>Michael </a:t>
            </a:r>
            <a:r>
              <a:rPr lang="en-US" sz="1800" kern="0" dirty="0" err="1">
                <a:solidFill>
                  <a:schemeClr val="tx1"/>
                </a:solidFill>
              </a:rPr>
              <a:t>Vergare</a:t>
            </a:r>
            <a:r>
              <a:rPr lang="en-US" sz="1800" kern="0" dirty="0">
                <a:solidFill>
                  <a:schemeClr val="tx1"/>
                </a:solidFill>
              </a:rPr>
              <a:t>, MD, Chair</a:t>
            </a:r>
          </a:p>
          <a:p>
            <a:pPr>
              <a:buSzPct val="100000"/>
            </a:pPr>
            <a:r>
              <a:rPr lang="en-US" sz="1800" kern="0" dirty="0">
                <a:solidFill>
                  <a:schemeClr val="tx1"/>
                </a:solidFill>
              </a:rPr>
              <a:t>Dan Anzia, MD, Vice-chair</a:t>
            </a:r>
          </a:p>
          <a:p>
            <a:endParaRPr lang="en-US" sz="1350" kern="0" dirty="0"/>
          </a:p>
        </p:txBody>
      </p:sp>
    </p:spTree>
    <p:extLst>
      <p:ext uri="{BB962C8B-B14F-4D97-AF65-F5344CB8AC3E}">
        <p14:creationId xmlns:p14="http://schemas.microsoft.com/office/powerpoint/2010/main" val="925795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Steps in guideline development</a:t>
            </a:r>
          </a:p>
        </p:txBody>
      </p:sp>
      <p:sp>
        <p:nvSpPr>
          <p:cNvPr id="3" name="Content Placeholder 2"/>
          <p:cNvSpPr>
            <a:spLocks noGrp="1"/>
          </p:cNvSpPr>
          <p:nvPr>
            <p:ph sz="quarter" idx="13"/>
          </p:nvPr>
        </p:nvSpPr>
        <p:spPr>
          <a:xfrm>
            <a:off x="457201" y="1236015"/>
            <a:ext cx="7815262" cy="3789209"/>
          </a:xfrm>
        </p:spPr>
        <p:txBody>
          <a:bodyPr>
            <a:noAutofit/>
          </a:bodyPr>
          <a:lstStyle/>
          <a:p>
            <a:r>
              <a:rPr lang="en-US" sz="2200" dirty="0"/>
              <a:t>Expert survey </a:t>
            </a:r>
          </a:p>
          <a:p>
            <a:r>
              <a:rPr lang="en-US" sz="2200" dirty="0"/>
              <a:t>Systematic review of available evidence (by AHRQ for this guideline)</a:t>
            </a:r>
          </a:p>
          <a:p>
            <a:r>
              <a:rPr lang="en-US" sz="2200" dirty="0"/>
              <a:t>Ratings of risk of bias (for individual studies) and strength of research evidence (overall for specific benefits/harms) </a:t>
            </a:r>
          </a:p>
          <a:p>
            <a:r>
              <a:rPr lang="en-US" sz="2200" dirty="0"/>
              <a:t>Generate guideline statements (recommendations or suggestions) based upon the relative balance of benefits and harms of the assessment or intervention</a:t>
            </a:r>
          </a:p>
          <a:p>
            <a:r>
              <a:rPr lang="en-US" sz="2200" dirty="0"/>
              <a:t>Modified Delphi approach to achieve group consensus</a:t>
            </a:r>
          </a:p>
          <a:p>
            <a:r>
              <a:rPr lang="en-US" sz="2200" dirty="0"/>
              <a:t>External review by stakeholders</a:t>
            </a:r>
          </a:p>
          <a:p>
            <a:r>
              <a:rPr lang="en-US" sz="2200" dirty="0"/>
              <a:t>Approval by Assembly and APA Board of Trustees</a:t>
            </a:r>
          </a:p>
        </p:txBody>
      </p:sp>
    </p:spTree>
    <p:extLst>
      <p:ext uri="{BB962C8B-B14F-4D97-AF65-F5344CB8AC3E}">
        <p14:creationId xmlns:p14="http://schemas.microsoft.com/office/powerpoint/2010/main" val="3592613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642A3-B68E-46C4-B1FE-FF632F2EBDFD}"/>
              </a:ext>
            </a:extLst>
          </p:cNvPr>
          <p:cNvSpPr>
            <a:spLocks noGrp="1"/>
          </p:cNvSpPr>
          <p:nvPr>
            <p:ph type="title"/>
          </p:nvPr>
        </p:nvSpPr>
        <p:spPr/>
        <p:txBody>
          <a:bodyPr>
            <a:noAutofit/>
          </a:bodyPr>
          <a:lstStyle/>
          <a:p>
            <a:r>
              <a:rPr lang="en-US" sz="2400" dirty="0"/>
              <a:t>Rating the strength of recommendation and research evidence</a:t>
            </a:r>
          </a:p>
        </p:txBody>
      </p:sp>
      <p:sp>
        <p:nvSpPr>
          <p:cNvPr id="3" name="Content Placeholder 2">
            <a:extLst>
              <a:ext uri="{FF2B5EF4-FFF2-40B4-BE49-F238E27FC236}">
                <a16:creationId xmlns:a16="http://schemas.microsoft.com/office/drawing/2014/main" id="{547BC586-B2FB-499F-9678-308B97D52400}"/>
              </a:ext>
            </a:extLst>
          </p:cNvPr>
          <p:cNvSpPr>
            <a:spLocks noGrp="1"/>
          </p:cNvSpPr>
          <p:nvPr>
            <p:ph sz="quarter" idx="13"/>
          </p:nvPr>
        </p:nvSpPr>
        <p:spPr/>
        <p:txBody>
          <a:bodyPr>
            <a:normAutofit lnSpcReduction="10000"/>
          </a:bodyPr>
          <a:lstStyle/>
          <a:p>
            <a:pPr marL="0" indent="0">
              <a:buNone/>
            </a:pPr>
            <a:r>
              <a:rPr lang="en-US" sz="2200" u="sng" dirty="0"/>
              <a:t>Strength of recommendation </a:t>
            </a:r>
            <a:r>
              <a:rPr lang="en-US" sz="2200" dirty="0"/>
              <a:t>describes the level of confidence that potential benefits of an intervention outweigh potential harms. This level of confidence is informed by available evidence, which includes evidence from clinical trials as well as expert opinion and patient values and preferences.</a:t>
            </a:r>
          </a:p>
          <a:p>
            <a:r>
              <a:rPr lang="en-US" sz="2000" dirty="0"/>
              <a:t>A </a:t>
            </a:r>
            <a:r>
              <a:rPr lang="en-US" sz="2000" dirty="0">
                <a:solidFill>
                  <a:srgbClr val="FF0000"/>
                </a:solidFill>
              </a:rPr>
              <a:t>“recommendation” (denoted by the numeral 1 after the guideline statement) </a:t>
            </a:r>
            <a:r>
              <a:rPr lang="en-US" sz="2000" dirty="0"/>
              <a:t>indicates confidence that the benefits of an intervention (including a specific assessment) clearly outweigh the harms. The statement would apply to the preponderance of patients and most patients would opt for such an intervention.</a:t>
            </a:r>
          </a:p>
          <a:p>
            <a:r>
              <a:rPr lang="en-US" sz="2000" dirty="0"/>
              <a:t>A </a:t>
            </a:r>
            <a:r>
              <a:rPr lang="en-US" sz="2000" dirty="0">
                <a:solidFill>
                  <a:srgbClr val="FF0000"/>
                </a:solidFill>
              </a:rPr>
              <a:t>“suggestion” (denoted by the numeral 2 after the guideline statement)</a:t>
            </a:r>
            <a:r>
              <a:rPr lang="en-US" sz="2000" dirty="0"/>
              <a:t>indicates that the benefits still appear to outweigh the harms but the balance of benefits and harms is less clear-cut and different options may be preferable for some patients.  </a:t>
            </a:r>
          </a:p>
        </p:txBody>
      </p:sp>
    </p:spTree>
    <p:extLst>
      <p:ext uri="{BB962C8B-B14F-4D97-AF65-F5344CB8AC3E}">
        <p14:creationId xmlns:p14="http://schemas.microsoft.com/office/powerpoint/2010/main" val="41859397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642A3-B68E-46C4-B1FE-FF632F2EBDFD}"/>
              </a:ext>
            </a:extLst>
          </p:cNvPr>
          <p:cNvSpPr>
            <a:spLocks noGrp="1"/>
          </p:cNvSpPr>
          <p:nvPr>
            <p:ph type="title"/>
          </p:nvPr>
        </p:nvSpPr>
        <p:spPr/>
        <p:txBody>
          <a:bodyPr>
            <a:noAutofit/>
          </a:bodyPr>
          <a:lstStyle/>
          <a:p>
            <a:r>
              <a:rPr lang="en-US" sz="2400" dirty="0"/>
              <a:t>Rating the strength of recommendation and research evidence</a:t>
            </a:r>
          </a:p>
        </p:txBody>
      </p:sp>
      <p:sp>
        <p:nvSpPr>
          <p:cNvPr id="3" name="Content Placeholder 2">
            <a:extLst>
              <a:ext uri="{FF2B5EF4-FFF2-40B4-BE49-F238E27FC236}">
                <a16:creationId xmlns:a16="http://schemas.microsoft.com/office/drawing/2014/main" id="{547BC586-B2FB-499F-9678-308B97D52400}"/>
              </a:ext>
            </a:extLst>
          </p:cNvPr>
          <p:cNvSpPr>
            <a:spLocks noGrp="1"/>
          </p:cNvSpPr>
          <p:nvPr>
            <p:ph sz="quarter" idx="13"/>
          </p:nvPr>
        </p:nvSpPr>
        <p:spPr/>
        <p:txBody>
          <a:bodyPr>
            <a:normAutofit/>
          </a:bodyPr>
          <a:lstStyle/>
          <a:p>
            <a:pPr marL="0" indent="0">
              <a:spcBef>
                <a:spcPts val="0"/>
              </a:spcBef>
              <a:buNone/>
            </a:pPr>
            <a:r>
              <a:rPr lang="en-US" sz="2200" u="sng" dirty="0">
                <a:cs typeface="Arial" panose="020B0604020202020204" pitchFamily="34" charset="0"/>
              </a:rPr>
              <a:t>Strength of evidence</a:t>
            </a:r>
            <a:r>
              <a:rPr lang="en-US" sz="2200" dirty="0">
                <a:cs typeface="Arial" panose="020B0604020202020204" pitchFamily="34" charset="0"/>
              </a:rPr>
              <a:t> describes the level of confidence that findings from scientific observation and testing of an intervention reflect a true effect. </a:t>
            </a:r>
          </a:p>
          <a:p>
            <a:pPr marL="257175" lvl="1" indent="-257175">
              <a:spcBef>
                <a:spcPts val="0"/>
              </a:spcBef>
              <a:buClr>
                <a:srgbClr val="7A0000"/>
              </a:buClr>
              <a:buFont typeface="Arial" panose="020B0604020202020204" pitchFamily="34" charset="0"/>
              <a:buChar char="•"/>
            </a:pPr>
            <a:r>
              <a:rPr lang="en-US" sz="2000" dirty="0">
                <a:solidFill>
                  <a:srgbClr val="C00000"/>
                </a:solidFill>
                <a:cs typeface="Arial" panose="020B0604020202020204" pitchFamily="34" charset="0"/>
              </a:rPr>
              <a:t>A = High confidence. </a:t>
            </a:r>
            <a:r>
              <a:rPr lang="en-US" sz="2000" dirty="0">
                <a:cs typeface="Arial" panose="020B0604020202020204" pitchFamily="34" charset="0"/>
              </a:rPr>
              <a:t>Further research is very unlikely to change the estimate of effect.</a:t>
            </a:r>
          </a:p>
          <a:p>
            <a:pPr marL="257175" lvl="1" indent="-257175">
              <a:spcBef>
                <a:spcPts val="0"/>
              </a:spcBef>
              <a:buClr>
                <a:srgbClr val="7A0000"/>
              </a:buClr>
              <a:buFont typeface="Arial" panose="020B0604020202020204" pitchFamily="34" charset="0"/>
              <a:buChar char="•"/>
            </a:pPr>
            <a:r>
              <a:rPr lang="en-US" sz="2000" dirty="0">
                <a:solidFill>
                  <a:srgbClr val="C00000"/>
                </a:solidFill>
                <a:cs typeface="Arial" panose="020B0604020202020204" pitchFamily="34" charset="0"/>
              </a:rPr>
              <a:t>B = Moderate confidence. </a:t>
            </a:r>
            <a:r>
              <a:rPr lang="en-US" sz="2000" dirty="0">
                <a:cs typeface="Arial" panose="020B0604020202020204" pitchFamily="34" charset="0"/>
              </a:rPr>
              <a:t>Further research may change the estimate of effect and our confidence in it.</a:t>
            </a:r>
          </a:p>
          <a:p>
            <a:pPr marL="257175" lvl="1" indent="-257175">
              <a:spcBef>
                <a:spcPts val="0"/>
              </a:spcBef>
              <a:buClr>
                <a:srgbClr val="7A0000"/>
              </a:buClr>
              <a:buFont typeface="Arial" panose="020B0604020202020204" pitchFamily="34" charset="0"/>
              <a:buChar char="•"/>
            </a:pPr>
            <a:r>
              <a:rPr lang="en-US" sz="2000" dirty="0">
                <a:solidFill>
                  <a:srgbClr val="C00000"/>
                </a:solidFill>
                <a:cs typeface="Arial" panose="020B0604020202020204" pitchFamily="34" charset="0"/>
              </a:rPr>
              <a:t>C= Low confidence. </a:t>
            </a:r>
            <a:r>
              <a:rPr lang="en-US" sz="2000" dirty="0">
                <a:cs typeface="Arial" panose="020B0604020202020204" pitchFamily="34" charset="0"/>
              </a:rPr>
              <a:t>Further research is likely to change the estimate of effect and our confidence in it.</a:t>
            </a:r>
          </a:p>
          <a:p>
            <a:pPr>
              <a:spcBef>
                <a:spcPts val="0"/>
              </a:spcBef>
              <a:buFont typeface="Arial" panose="020B0604020202020204" pitchFamily="34" charset="0"/>
              <a:buChar char="•"/>
            </a:pPr>
            <a:r>
              <a:rPr lang="en-US" sz="2000" dirty="0">
                <a:cs typeface="Arial" panose="020B0604020202020204" pitchFamily="34" charset="0"/>
              </a:rPr>
              <a:t>Strength of evidence is </a:t>
            </a:r>
            <a:r>
              <a:rPr lang="en-US" sz="2000" u="sng" dirty="0">
                <a:cs typeface="Arial" panose="020B0604020202020204" pitchFamily="34" charset="0"/>
              </a:rPr>
              <a:t>not the same as the magnitude of the effect</a:t>
            </a:r>
            <a:r>
              <a:rPr lang="en-US" sz="2000" dirty="0">
                <a:cs typeface="Arial" panose="020B0604020202020204" pitchFamily="34" charset="0"/>
              </a:rPr>
              <a:t> as a result of the intervention.  </a:t>
            </a:r>
          </a:p>
          <a:p>
            <a:endParaRPr lang="en-US" dirty="0"/>
          </a:p>
        </p:txBody>
      </p:sp>
    </p:spTree>
    <p:extLst>
      <p:ext uri="{BB962C8B-B14F-4D97-AF65-F5344CB8AC3E}">
        <p14:creationId xmlns:p14="http://schemas.microsoft.com/office/powerpoint/2010/main" val="2224925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Assessment of Behavioral/Psychological Symptoms of Dementia</a:t>
            </a:r>
          </a:p>
        </p:txBody>
      </p:sp>
      <p:sp>
        <p:nvSpPr>
          <p:cNvPr id="3" name="Content Placeholder 2"/>
          <p:cNvSpPr>
            <a:spLocks noGrp="1"/>
          </p:cNvSpPr>
          <p:nvPr>
            <p:ph sz="quarter" idx="13"/>
          </p:nvPr>
        </p:nvSpPr>
        <p:spPr>
          <a:xfrm>
            <a:off x="401541" y="1293164"/>
            <a:ext cx="7815262" cy="3428999"/>
          </a:xfrm>
        </p:spPr>
        <p:txBody>
          <a:bodyPr>
            <a:noAutofit/>
          </a:bodyPr>
          <a:lstStyle/>
          <a:p>
            <a:pPr marL="0" indent="0">
              <a:buNone/>
            </a:pPr>
            <a:r>
              <a:rPr lang="en-US" sz="2400" b="1" dirty="0"/>
              <a:t>Statement 1: APA recommends that patients with dementia be assessed for the type, frequency, severity, pattern, and timing of symptoms. (1C)</a:t>
            </a:r>
          </a:p>
          <a:p>
            <a:r>
              <a:rPr lang="en-US" sz="2200" dirty="0"/>
              <a:t>Rationale:</a:t>
            </a:r>
          </a:p>
          <a:p>
            <a:pPr lvl="1"/>
            <a:r>
              <a:rPr lang="en-US" sz="2000" dirty="0"/>
              <a:t>Help in identifying possible contributors to symptoms</a:t>
            </a:r>
          </a:p>
          <a:p>
            <a:pPr lvl="1"/>
            <a:r>
              <a:rPr lang="en-US" sz="2000" dirty="0"/>
              <a:t>Establish baseline level and pattern of symptoms to assess later treatment response</a:t>
            </a:r>
          </a:p>
          <a:p>
            <a:r>
              <a:rPr lang="en-US" sz="2200" dirty="0"/>
              <a:t>Implementation:</a:t>
            </a:r>
          </a:p>
          <a:p>
            <a:pPr lvl="1"/>
            <a:r>
              <a:rPr lang="en-US" sz="2000" dirty="0"/>
              <a:t>Obtain via face-to-face evaluation, review of medical records, and/or history (including from collateral informants)</a:t>
            </a:r>
          </a:p>
        </p:txBody>
      </p:sp>
    </p:spTree>
    <p:extLst>
      <p:ext uri="{BB962C8B-B14F-4D97-AF65-F5344CB8AC3E}">
        <p14:creationId xmlns:p14="http://schemas.microsoft.com/office/powerpoint/2010/main" val="414979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Assessment (continued)</a:t>
            </a:r>
          </a:p>
        </p:txBody>
      </p:sp>
      <p:sp>
        <p:nvSpPr>
          <p:cNvPr id="3" name="Content Placeholder 2"/>
          <p:cNvSpPr>
            <a:spLocks noGrp="1"/>
          </p:cNvSpPr>
          <p:nvPr>
            <p:ph sz="quarter" idx="13"/>
          </p:nvPr>
        </p:nvSpPr>
        <p:spPr/>
        <p:txBody>
          <a:bodyPr/>
          <a:lstStyle/>
          <a:p>
            <a:r>
              <a:rPr lang="en-US" sz="2200" dirty="0"/>
              <a:t>Common precipitants of agitation or psychosis:</a:t>
            </a:r>
          </a:p>
          <a:p>
            <a:pPr lvl="1"/>
            <a:r>
              <a:rPr lang="en-US" sz="2000" dirty="0"/>
              <a:t>Hunger, fatigue, pain, too hot, or too cold</a:t>
            </a:r>
          </a:p>
          <a:p>
            <a:pPr lvl="1"/>
            <a:r>
              <a:rPr lang="en-US" sz="2000" dirty="0"/>
              <a:t>Recent medication change or change in adherence </a:t>
            </a:r>
            <a:r>
              <a:rPr lang="en-US" sz="2000" dirty="0">
                <a:sym typeface="Wingdings" panose="05000000000000000000" pitchFamily="2" charset="2"/>
              </a:rPr>
              <a:t> increased symptoms, side effects, drug interactions</a:t>
            </a:r>
          </a:p>
          <a:p>
            <a:pPr lvl="1"/>
            <a:r>
              <a:rPr lang="en-US" sz="2000" dirty="0">
                <a:sym typeface="Wingdings" panose="05000000000000000000" pitchFamily="2" charset="2"/>
              </a:rPr>
              <a:t>Physical issues such as infection</a:t>
            </a:r>
            <a:endParaRPr lang="en-US" sz="2000" dirty="0"/>
          </a:p>
          <a:p>
            <a:pPr lvl="1"/>
            <a:r>
              <a:rPr lang="en-US" sz="2000" dirty="0"/>
              <a:t>Discomfort or distress related to constipation, incontinence, and other bowel or bladder issues</a:t>
            </a:r>
          </a:p>
          <a:p>
            <a:pPr lvl="1"/>
            <a:r>
              <a:rPr lang="en-US" sz="2000" dirty="0"/>
              <a:t>Under-stimulation or over-stimulation (e.g., due to boredom, loneliness, noise, clutter or other environmental factors)</a:t>
            </a:r>
          </a:p>
          <a:p>
            <a:pPr lvl="1"/>
            <a:endParaRPr lang="en-US" dirty="0"/>
          </a:p>
        </p:txBody>
      </p:sp>
    </p:spTree>
    <p:extLst>
      <p:ext uri="{BB962C8B-B14F-4D97-AF65-F5344CB8AC3E}">
        <p14:creationId xmlns:p14="http://schemas.microsoft.com/office/powerpoint/2010/main" val="2191735357"/>
      </p:ext>
    </p:extLst>
  </p:cSld>
  <p:clrMapOvr>
    <a:masterClrMapping/>
  </p:clrMapOvr>
</p:sld>
</file>

<file path=ppt/theme/theme1.xml><?xml version="1.0" encoding="utf-8"?>
<a:theme xmlns:a="http://schemas.openxmlformats.org/drawingml/2006/main" name="APA">
  <a:themeElements>
    <a:clrScheme name="APA Palette 1">
      <a:dk1>
        <a:sysClr val="windowText" lastClr="000000"/>
      </a:dk1>
      <a:lt1>
        <a:sysClr val="window" lastClr="FFFFFF"/>
      </a:lt1>
      <a:dk2>
        <a:srgbClr val="003399"/>
      </a:dk2>
      <a:lt2>
        <a:srgbClr val="D2D1CF"/>
      </a:lt2>
      <a:accent1>
        <a:srgbClr val="003399"/>
      </a:accent1>
      <a:accent2>
        <a:srgbClr val="3B8634"/>
      </a:accent2>
      <a:accent3>
        <a:srgbClr val="196779"/>
      </a:accent3>
      <a:accent4>
        <a:srgbClr val="C33F23"/>
      </a:accent4>
      <a:accent5>
        <a:srgbClr val="B01E2C"/>
      </a:accent5>
      <a:accent6>
        <a:srgbClr val="701921"/>
      </a:accent6>
      <a:hlink>
        <a:srgbClr val="003399"/>
      </a:hlink>
      <a:folHlink>
        <a:srgbClr val="27509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APAPowerPointTemplate_2017</Template>
  <TotalTime>907</TotalTime>
  <Words>3442</Words>
  <Application>Microsoft Office PowerPoint</Application>
  <PresentationFormat>On-screen Show (4:3)</PresentationFormat>
  <Paragraphs>362</Paragraphs>
  <Slides>42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42</vt:i4>
      </vt:variant>
    </vt:vector>
  </HeadingPairs>
  <TitlesOfParts>
    <vt:vector size="47" baseType="lpstr">
      <vt:lpstr>Arial</vt:lpstr>
      <vt:lpstr>Calibri</vt:lpstr>
      <vt:lpstr>Times New Roman</vt:lpstr>
      <vt:lpstr>Wingdings</vt:lpstr>
      <vt:lpstr>APA</vt:lpstr>
      <vt:lpstr>APA Practice Guideline on the Use of Antipsychotics to Treat Agitation or Psychosis in Patients With Dementia</vt:lpstr>
      <vt:lpstr>Rationale for choice of topic</vt:lpstr>
      <vt:lpstr>Rationale for choice of topic</vt:lpstr>
      <vt:lpstr>goal of guideline</vt:lpstr>
      <vt:lpstr>Steps in guideline development</vt:lpstr>
      <vt:lpstr>Rating the strength of recommendation and research evidence</vt:lpstr>
      <vt:lpstr>Rating the strength of recommendation and research evidence</vt:lpstr>
      <vt:lpstr>Assessment of Behavioral/Psychological Symptoms of Dementia</vt:lpstr>
      <vt:lpstr>Assessment (continued)</vt:lpstr>
      <vt:lpstr>Assessment (continued)</vt:lpstr>
      <vt:lpstr>Assessment (continued)</vt:lpstr>
      <vt:lpstr>Assessment (continued)</vt:lpstr>
      <vt:lpstr>Assessment (continued)</vt:lpstr>
      <vt:lpstr>Assessment (continued)</vt:lpstr>
      <vt:lpstr>Development Of A Comprehensive Treatment Plan</vt:lpstr>
      <vt:lpstr>Comprehensive Treatment Plan (continued)</vt:lpstr>
      <vt:lpstr>Assessment of Benefits And Risks Of Antipsychotic Treatment For The Patient</vt:lpstr>
      <vt:lpstr>Assessment of Benefits and Risks (continued)</vt:lpstr>
      <vt:lpstr>Assessment Of Benefits And Risks (continued)</vt:lpstr>
      <vt:lpstr>Assessment Of Benefits And Risks (continued)</vt:lpstr>
      <vt:lpstr>Assessment Of Benefits And Risks (continued) </vt:lpstr>
      <vt:lpstr>Assessment Of Benefits And Risks (continued)</vt:lpstr>
      <vt:lpstr>Assessment Of Benefits And Risks (continued)</vt:lpstr>
      <vt:lpstr>Assessment Of Benefits And Risks (continued)</vt:lpstr>
      <vt:lpstr>Assessment Of Benefits And Risks (continued)</vt:lpstr>
      <vt:lpstr>Assessment Of Benefits And Risks (continued)</vt:lpstr>
      <vt:lpstr>Considerations in Medication Selection </vt:lpstr>
      <vt:lpstr>Considerations in Medication Selection </vt:lpstr>
      <vt:lpstr>Antipsychotic Appropriateness with Persistent/Repeated Symptoms</vt:lpstr>
      <vt:lpstr>Considerations in Medication Selection </vt:lpstr>
      <vt:lpstr>Considerations in Medication Selection </vt:lpstr>
      <vt:lpstr>Considerations in Medication Selection </vt:lpstr>
      <vt:lpstr>Overview: Antipsychotic Use</vt:lpstr>
      <vt:lpstr>Dosing, Duration, And Monitoring of Antipsychotic Treatment</vt:lpstr>
      <vt:lpstr>Dosing, Duration, and Monitoring</vt:lpstr>
      <vt:lpstr>Dosing, Duration, and Monitoring</vt:lpstr>
      <vt:lpstr>Dosing, Duration, And Monitoring</vt:lpstr>
      <vt:lpstr>Dosing, Duration, and Monitoring</vt:lpstr>
      <vt:lpstr>Treatment duration: Expert survey </vt:lpstr>
      <vt:lpstr>Dosing, Duration, and Monitoring</vt:lpstr>
      <vt:lpstr>Additional resources</vt:lpstr>
      <vt:lpstr>Acknowledgements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 Medicus</dc:creator>
  <cp:lastModifiedBy>Jennifer Medicus</cp:lastModifiedBy>
  <cp:revision>44</cp:revision>
  <dcterms:created xsi:type="dcterms:W3CDTF">2017-07-28T20:44:18Z</dcterms:created>
  <dcterms:modified xsi:type="dcterms:W3CDTF">2017-09-25T16:22:55Z</dcterms:modified>
</cp:coreProperties>
</file>