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59" r:id="rId2"/>
    <p:sldId id="301" r:id="rId3"/>
    <p:sldId id="329" r:id="rId4"/>
    <p:sldId id="306" r:id="rId5"/>
    <p:sldId id="330" r:id="rId6"/>
    <p:sldId id="261" r:id="rId7"/>
    <p:sldId id="262" r:id="rId8"/>
    <p:sldId id="263" r:id="rId9"/>
    <p:sldId id="297" r:id="rId10"/>
    <p:sldId id="298" r:id="rId11"/>
    <p:sldId id="264" r:id="rId12"/>
    <p:sldId id="307" r:id="rId13"/>
    <p:sldId id="336" r:id="rId14"/>
    <p:sldId id="267" r:id="rId15"/>
    <p:sldId id="308" r:id="rId16"/>
    <p:sldId id="268" r:id="rId17"/>
    <p:sldId id="309" r:id="rId18"/>
    <p:sldId id="331" r:id="rId19"/>
    <p:sldId id="332" r:id="rId20"/>
    <p:sldId id="333" r:id="rId21"/>
    <p:sldId id="271" r:id="rId22"/>
    <p:sldId id="273" r:id="rId23"/>
    <p:sldId id="311" r:id="rId24"/>
    <p:sldId id="312" r:id="rId25"/>
    <p:sldId id="310" r:id="rId26"/>
    <p:sldId id="272" r:id="rId27"/>
    <p:sldId id="313" r:id="rId28"/>
    <p:sldId id="274" r:id="rId29"/>
    <p:sldId id="314" r:id="rId30"/>
    <p:sldId id="315" r:id="rId31"/>
    <p:sldId id="316" r:id="rId32"/>
    <p:sldId id="325" r:id="rId33"/>
    <p:sldId id="334" r:id="rId34"/>
    <p:sldId id="326" r:id="rId35"/>
    <p:sldId id="335" r:id="rId36"/>
    <p:sldId id="317" r:id="rId37"/>
    <p:sldId id="318" r:id="rId38"/>
    <p:sldId id="278" r:id="rId39"/>
    <p:sldId id="320" r:id="rId40"/>
    <p:sldId id="319" r:id="rId41"/>
    <p:sldId id="321" r:id="rId42"/>
    <p:sldId id="322" r:id="rId43"/>
    <p:sldId id="323" r:id="rId44"/>
    <p:sldId id="324" r:id="rId45"/>
    <p:sldId id="286" r:id="rId46"/>
    <p:sldId id="287" r:id="rId47"/>
    <p:sldId id="302" r:id="rId48"/>
    <p:sldId id="303" r:id="rId49"/>
    <p:sldId id="304" r:id="rId50"/>
    <p:sldId id="305" r:id="rId51"/>
    <p:sldId id="283" r:id="rId52"/>
    <p:sldId id="300" r:id="rId53"/>
    <p:sldId id="296"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Medicus" initials="JM" lastIdx="28" clrIdx="0">
    <p:extLst/>
  </p:cmAuthor>
  <p:cmAuthor id="2" name="Seung-Hee Hong" initials="SH" lastIdx="28" clrIdx="1">
    <p:extLst/>
  </p:cmAuthor>
  <p:cmAuthor id="3" name="Laura Fochtmann" initials="LF" lastIdx="45" clrIdx="2">
    <p:extLst/>
  </p:cmAuthor>
  <p:cmAuthor id="4" name="Rick" initials="R" lastIdx="8"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00" autoAdjust="0"/>
    <p:restoredTop sz="81257" autoAdjust="0"/>
  </p:normalViewPr>
  <p:slideViewPr>
    <p:cSldViewPr snapToGrid="0">
      <p:cViewPr varScale="1">
        <p:scale>
          <a:sx n="93" d="100"/>
          <a:sy n="93" d="100"/>
        </p:scale>
        <p:origin x="1722" y="84"/>
      </p:cViewPr>
      <p:guideLst>
        <p:guide orient="horz" pos="2160"/>
        <p:guide pos="2880"/>
      </p:guideLst>
    </p:cSldViewPr>
  </p:slideViewPr>
  <p:notesTextViewPr>
    <p:cViewPr>
      <p:scale>
        <a:sx n="95" d="100"/>
        <a:sy n="95" d="100"/>
      </p:scale>
      <p:origin x="0" y="0"/>
    </p:cViewPr>
  </p:notesTextViewPr>
  <p:sorterViewPr>
    <p:cViewPr>
      <p:scale>
        <a:sx n="190" d="100"/>
        <a:sy n="190" d="100"/>
      </p:scale>
      <p:origin x="0" y="-328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862" b="0" i="0" u="none" strike="noStrike" kern="1200" spc="0" baseline="0">
                <a:solidFill>
                  <a:schemeClr val="tx1">
                    <a:lumMod val="65000"/>
                    <a:lumOff val="35000"/>
                  </a:schemeClr>
                </a:solidFill>
                <a:latin typeface="+mn-lt"/>
                <a:ea typeface="+mn-ea"/>
                <a:cs typeface="+mn-cs"/>
              </a:defRPr>
            </a:pPr>
            <a:r>
              <a:rPr lang="en-US" sz="2000" b="1" dirty="0"/>
              <a:t>Adjusted Odds Ratios of Lifetime AUD and </a:t>
            </a:r>
          </a:p>
          <a:p>
            <a:pPr algn="ctr">
              <a:defRPr sz="1862" b="0" i="0" u="none" strike="noStrike" kern="1200" spc="0" baseline="0">
                <a:solidFill>
                  <a:schemeClr val="tx1">
                    <a:lumMod val="65000"/>
                    <a:lumOff val="35000"/>
                  </a:schemeClr>
                </a:solidFill>
                <a:latin typeface="+mn-lt"/>
                <a:ea typeface="+mn-ea"/>
                <a:cs typeface="+mn-cs"/>
              </a:defRPr>
            </a:pPr>
            <a:r>
              <a:rPr lang="en-US" sz="2000" b="1" dirty="0"/>
              <a:t>Other</a:t>
            </a:r>
            <a:r>
              <a:rPr lang="en-US" sz="2000" b="1" baseline="0" dirty="0"/>
              <a:t> Conditions</a:t>
            </a:r>
            <a:endParaRPr lang="en-US" sz="2000" b="1" dirty="0"/>
          </a:p>
        </c:rich>
      </c:tx>
      <c:overlay val="0"/>
      <c:spPr>
        <a:noFill/>
        <a:ln>
          <a:noFill/>
        </a:ln>
        <a:effectLst/>
      </c:spPr>
    </c:title>
    <c:autoTitleDeleted val="0"/>
    <c:plotArea>
      <c:layout/>
      <c:barChart>
        <c:barDir val="bar"/>
        <c:grouping val="stacked"/>
        <c:varyColors val="0"/>
        <c:ser>
          <c:idx val="0"/>
          <c:order val="0"/>
          <c:tx>
            <c:strRef>
              <c:f>Sheet1!$B$1</c:f>
              <c:strCache>
                <c:ptCount val="1"/>
                <c:pt idx="0">
                  <c:v>Any AUD</c:v>
                </c:pt>
              </c:strCache>
            </c:strRef>
          </c:tx>
          <c:spPr>
            <a:solidFill>
              <a:schemeClr val="accent1"/>
            </a:solidFill>
            <a:ln>
              <a:noFill/>
            </a:ln>
            <a:effectLst/>
          </c:spPr>
          <c:invertIfNegative val="0"/>
          <c:cat>
            <c:strRef>
              <c:f>Sheet1!$A$2:$A$9</c:f>
              <c:strCache>
                <c:ptCount val="8"/>
                <c:pt idx="0">
                  <c:v>Major Depression</c:v>
                </c:pt>
                <c:pt idx="1">
                  <c:v>Bipolar I Disorder</c:v>
                </c:pt>
                <c:pt idx="2">
                  <c:v>Any Anxiety Disorder</c:v>
                </c:pt>
                <c:pt idx="3">
                  <c:v>PTSD</c:v>
                </c:pt>
                <c:pt idx="4">
                  <c:v>Borderline PD</c:v>
                </c:pt>
                <c:pt idx="5">
                  <c:v>Antisocial PD</c:v>
                </c:pt>
                <c:pt idx="6">
                  <c:v>Nicotine Use Disorder</c:v>
                </c:pt>
                <c:pt idx="7">
                  <c:v>Any Drug Use Disorder</c:v>
                </c:pt>
              </c:strCache>
            </c:strRef>
          </c:cat>
          <c:val>
            <c:numRef>
              <c:f>Sheet1!$B$2:$B$9</c:f>
              <c:numCache>
                <c:formatCode>General</c:formatCode>
                <c:ptCount val="8"/>
                <c:pt idx="0">
                  <c:v>1.3</c:v>
                </c:pt>
                <c:pt idx="1">
                  <c:v>2</c:v>
                </c:pt>
                <c:pt idx="2">
                  <c:v>1.3</c:v>
                </c:pt>
                <c:pt idx="3">
                  <c:v>1.3</c:v>
                </c:pt>
                <c:pt idx="4">
                  <c:v>2</c:v>
                </c:pt>
                <c:pt idx="5">
                  <c:v>1.9</c:v>
                </c:pt>
                <c:pt idx="6">
                  <c:v>3.2</c:v>
                </c:pt>
                <c:pt idx="7">
                  <c:v>4.0999999999999996</c:v>
                </c:pt>
              </c:numCache>
            </c:numRef>
          </c:val>
          <c:extLst>
            <c:ext xmlns:c16="http://schemas.microsoft.com/office/drawing/2014/chart" uri="{C3380CC4-5D6E-409C-BE32-E72D297353CC}">
              <c16:uniqueId val="{00000000-4333-4FAB-95BC-6DFF40AD5065}"/>
            </c:ext>
          </c:extLst>
        </c:ser>
        <c:ser>
          <c:idx val="1"/>
          <c:order val="1"/>
          <c:tx>
            <c:strRef>
              <c:f>Sheet1!$C$1</c:f>
              <c:strCache>
                <c:ptCount val="1"/>
                <c:pt idx="0">
                  <c:v>Severe AUD</c:v>
                </c:pt>
              </c:strCache>
            </c:strRef>
          </c:tx>
          <c:spPr>
            <a:solidFill>
              <a:schemeClr val="accent2"/>
            </a:solidFill>
            <a:ln>
              <a:noFill/>
            </a:ln>
            <a:effectLst/>
          </c:spPr>
          <c:invertIfNegative val="0"/>
          <c:cat>
            <c:strRef>
              <c:f>Sheet1!$A$2:$A$9</c:f>
              <c:strCache>
                <c:ptCount val="8"/>
                <c:pt idx="0">
                  <c:v>Major Depression</c:v>
                </c:pt>
                <c:pt idx="1">
                  <c:v>Bipolar I Disorder</c:v>
                </c:pt>
                <c:pt idx="2">
                  <c:v>Any Anxiety Disorder</c:v>
                </c:pt>
                <c:pt idx="3">
                  <c:v>PTSD</c:v>
                </c:pt>
                <c:pt idx="4">
                  <c:v>Borderline PD</c:v>
                </c:pt>
                <c:pt idx="5">
                  <c:v>Antisocial PD</c:v>
                </c:pt>
                <c:pt idx="6">
                  <c:v>Nicotine Use Disorder</c:v>
                </c:pt>
                <c:pt idx="7">
                  <c:v>Any Drug Use Disorder</c:v>
                </c:pt>
              </c:strCache>
            </c:strRef>
          </c:cat>
          <c:val>
            <c:numRef>
              <c:f>Sheet1!$C$2:$C$9</c:f>
              <c:numCache>
                <c:formatCode>General</c:formatCode>
                <c:ptCount val="8"/>
                <c:pt idx="0">
                  <c:v>1.3</c:v>
                </c:pt>
                <c:pt idx="1">
                  <c:v>2.4</c:v>
                </c:pt>
                <c:pt idx="2">
                  <c:v>1.4</c:v>
                </c:pt>
                <c:pt idx="3">
                  <c:v>1.4</c:v>
                </c:pt>
                <c:pt idx="4">
                  <c:v>2.5</c:v>
                </c:pt>
                <c:pt idx="5">
                  <c:v>2.4</c:v>
                </c:pt>
                <c:pt idx="6">
                  <c:v>4.3</c:v>
                </c:pt>
                <c:pt idx="7">
                  <c:v>6.4</c:v>
                </c:pt>
              </c:numCache>
            </c:numRef>
          </c:val>
          <c:extLst>
            <c:ext xmlns:c16="http://schemas.microsoft.com/office/drawing/2014/chart" uri="{C3380CC4-5D6E-409C-BE32-E72D297353CC}">
              <c16:uniqueId val="{00000001-4333-4FAB-95BC-6DFF40AD5065}"/>
            </c:ext>
          </c:extLst>
        </c:ser>
        <c:dLbls>
          <c:showLegendKey val="0"/>
          <c:showVal val="0"/>
          <c:showCatName val="0"/>
          <c:showSerName val="0"/>
          <c:showPercent val="0"/>
          <c:showBubbleSize val="0"/>
        </c:dLbls>
        <c:gapWidth val="150"/>
        <c:overlap val="100"/>
        <c:axId val="-1387080480"/>
        <c:axId val="-1387078160"/>
      </c:barChart>
      <c:catAx>
        <c:axId val="-13870804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7078160"/>
        <c:crosses val="autoZero"/>
        <c:auto val="1"/>
        <c:lblAlgn val="ctr"/>
        <c:lblOffset val="100"/>
        <c:noMultiLvlLbl val="0"/>
      </c:catAx>
      <c:valAx>
        <c:axId val="-13870781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7080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E0B27-F2E0-46B1-8A60-843AAE3BFA57}" type="datetimeFigureOut">
              <a:rPr lang="en-US" smtClean="0"/>
              <a:pPr/>
              <a:t>5/24/2018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91A28-9D4A-442F-9131-F5EFAD3F9D00}" type="slidenum">
              <a:rPr lang="en-US" smtClean="0"/>
              <a:pPr/>
              <a:t>‹#›</a:t>
            </a:fld>
            <a:endParaRPr lang="en-US"/>
          </a:p>
        </p:txBody>
      </p:sp>
    </p:spTree>
    <p:extLst>
      <p:ext uri="{BB962C8B-B14F-4D97-AF65-F5344CB8AC3E}">
        <p14:creationId xmlns:p14="http://schemas.microsoft.com/office/powerpoint/2010/main" val="1087791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pPr/>
              <a:t>1</a:t>
            </a:fld>
            <a:endParaRPr lang="en-US"/>
          </a:p>
        </p:txBody>
      </p:sp>
    </p:spTree>
    <p:extLst>
      <p:ext uri="{BB962C8B-B14F-4D97-AF65-F5344CB8AC3E}">
        <p14:creationId xmlns:p14="http://schemas.microsoft.com/office/powerpoint/2010/main" val="731881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pPr/>
              <a:t>2</a:t>
            </a:fld>
            <a:endParaRPr lang="en-US"/>
          </a:p>
        </p:txBody>
      </p:sp>
    </p:spTree>
    <p:extLst>
      <p:ext uri="{BB962C8B-B14F-4D97-AF65-F5344CB8AC3E}">
        <p14:creationId xmlns:p14="http://schemas.microsoft.com/office/powerpoint/2010/main" val="1671918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pPr/>
              <a:t>5</a:t>
            </a:fld>
            <a:endParaRPr lang="en-US"/>
          </a:p>
        </p:txBody>
      </p:sp>
    </p:spTree>
    <p:extLst>
      <p:ext uri="{BB962C8B-B14F-4D97-AF65-F5344CB8AC3E}">
        <p14:creationId xmlns:p14="http://schemas.microsoft.com/office/powerpoint/2010/main" val="1645917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pPr/>
              <a:t>6</a:t>
            </a:fld>
            <a:endParaRPr lang="en-US"/>
          </a:p>
        </p:txBody>
      </p:sp>
    </p:spTree>
    <p:extLst>
      <p:ext uri="{BB962C8B-B14F-4D97-AF65-F5344CB8AC3E}">
        <p14:creationId xmlns:p14="http://schemas.microsoft.com/office/powerpoint/2010/main" val="1111690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AHRQ =</a:t>
            </a:r>
            <a:r>
              <a:rPr lang="en-US" baseline="0" dirty="0"/>
              <a:t> Agency for Healthcare Research and Quality</a:t>
            </a:r>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pPr/>
              <a:t>8</a:t>
            </a:fld>
            <a:endParaRPr lang="en-US"/>
          </a:p>
        </p:txBody>
      </p:sp>
    </p:spTree>
    <p:extLst>
      <p:ext uri="{BB962C8B-B14F-4D97-AF65-F5344CB8AC3E}">
        <p14:creationId xmlns:p14="http://schemas.microsoft.com/office/powerpoint/2010/main" val="2496144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pPr/>
              <a:t>18</a:t>
            </a:fld>
            <a:endParaRPr lang="en-US"/>
          </a:p>
        </p:txBody>
      </p:sp>
    </p:spTree>
    <p:extLst>
      <p:ext uri="{BB962C8B-B14F-4D97-AF65-F5344CB8AC3E}">
        <p14:creationId xmlns:p14="http://schemas.microsoft.com/office/powerpoint/2010/main" val="253931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descr="brain.png"/>
          <p:cNvPicPr>
            <a:picLocks noChangeAspect="1"/>
          </p:cNvPicPr>
          <p:nvPr/>
        </p:nvPicPr>
        <p:blipFill rotWithShape="1">
          <a:blip r:embed="rId2" cstate="print">
            <a:extLst>
              <a:ext uri="{28A0092B-C50C-407E-A947-70E740481C1C}">
                <a14:useLocalDpi xmlns:a14="http://schemas.microsoft.com/office/drawing/2010/main" val="0"/>
              </a:ext>
            </a:extLst>
          </a:blip>
          <a:srcRect r="20014" b="25379"/>
          <a:stretch/>
        </p:blipFill>
        <p:spPr>
          <a:xfrm>
            <a:off x="3850810" y="1228727"/>
            <a:ext cx="5293191" cy="5629275"/>
          </a:xfrm>
          <a:prstGeom prst="rect">
            <a:avLst/>
          </a:prstGeom>
        </p:spPr>
      </p:pic>
      <p:cxnSp>
        <p:nvCxnSpPr>
          <p:cNvPr id="8" name="Straight Connector 7"/>
          <p:cNvCxnSpPr/>
          <p:nvPr/>
        </p:nvCxnSpPr>
        <p:spPr>
          <a:xfrm>
            <a:off x="671284" y="3060553"/>
            <a:ext cx="0" cy="2481679"/>
          </a:xfrm>
          <a:prstGeom prst="line">
            <a:avLst/>
          </a:prstGeom>
          <a:ln>
            <a:solidFill>
              <a:srgbClr val="FFFFFF"/>
            </a:solidFill>
          </a:ln>
          <a:effectLst/>
        </p:spPr>
        <p:style>
          <a:lnRef idx="3">
            <a:schemeClr val="accent3"/>
          </a:lnRef>
          <a:fillRef idx="0">
            <a:schemeClr val="accent3"/>
          </a:fillRef>
          <a:effectRef idx="2">
            <a:schemeClr val="accent3"/>
          </a:effectRef>
          <a:fontRef idx="minor">
            <a:schemeClr val="tx1"/>
          </a:fontRef>
        </p:style>
      </p:cxnSp>
      <p:sp>
        <p:nvSpPr>
          <p:cNvPr id="18" name="Title 1"/>
          <p:cNvSpPr>
            <a:spLocks noGrp="1"/>
          </p:cNvSpPr>
          <p:nvPr>
            <p:ph type="title" hasCustomPrompt="1"/>
          </p:nvPr>
        </p:nvSpPr>
        <p:spPr>
          <a:xfrm>
            <a:off x="870855" y="3152569"/>
            <a:ext cx="5987146" cy="1290386"/>
          </a:xfrm>
        </p:spPr>
        <p:txBody>
          <a:bodyPr>
            <a:noAutofit/>
          </a:bodyPr>
          <a:lstStyle>
            <a:lvl1pPr algn="l">
              <a:defRPr sz="3000" cap="all"/>
            </a:lvl1pPr>
          </a:lstStyle>
          <a:p>
            <a:r>
              <a:rPr lang="en-US" dirty="0"/>
              <a:t>PRESENTATION TITLE</a:t>
            </a:r>
            <a:br>
              <a:rPr lang="en-US" dirty="0"/>
            </a:br>
            <a:r>
              <a:rPr lang="en-US" dirty="0"/>
              <a:t>UP TO TWO LINES</a:t>
            </a:r>
          </a:p>
        </p:txBody>
      </p:sp>
      <p:sp>
        <p:nvSpPr>
          <p:cNvPr id="25" name="Subtitle 2"/>
          <p:cNvSpPr>
            <a:spLocks noGrp="1"/>
          </p:cNvSpPr>
          <p:nvPr>
            <p:ph type="subTitle" idx="1" hasCustomPrompt="1"/>
          </p:nvPr>
        </p:nvSpPr>
        <p:spPr>
          <a:xfrm>
            <a:off x="870856" y="4470733"/>
            <a:ext cx="5415645" cy="1071499"/>
          </a:xfrm>
        </p:spPr>
        <p:txBody>
          <a:bodyPr>
            <a:normAutofit/>
          </a:bodyPr>
          <a:lstStyle>
            <a:lvl1pPr marL="0" indent="0" algn="l">
              <a:buNone/>
              <a:defRPr sz="1875" baseline="0">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Presentation subhead goes here, and can also be up to two lines long.</a:t>
            </a:r>
          </a:p>
        </p:txBody>
      </p:sp>
      <p:sp>
        <p:nvSpPr>
          <p:cNvPr id="13" name="Text Placeholder 2"/>
          <p:cNvSpPr>
            <a:spLocks noGrp="1"/>
          </p:cNvSpPr>
          <p:nvPr>
            <p:ph type="body" idx="10" hasCustomPrompt="1"/>
          </p:nvPr>
        </p:nvSpPr>
        <p:spPr>
          <a:xfrm>
            <a:off x="870855" y="5751977"/>
            <a:ext cx="7772400" cy="476105"/>
          </a:xfrm>
        </p:spPr>
        <p:txBody>
          <a:bodyPr anchor="t">
            <a:normAutofit/>
          </a:bodyPr>
          <a:lstStyle>
            <a:lvl1pPr marL="0" indent="0">
              <a:buNone/>
              <a:defRPr sz="105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Author: John Smith | April 30, 2017</a:t>
            </a:r>
          </a:p>
        </p:txBody>
      </p:sp>
      <p:sp>
        <p:nvSpPr>
          <p:cNvPr id="7" name="TextBox 6"/>
          <p:cNvSpPr txBox="1"/>
          <p:nvPr/>
        </p:nvSpPr>
        <p:spPr>
          <a:xfrm>
            <a:off x="4733039" y="6227490"/>
            <a:ext cx="3992283" cy="207749"/>
          </a:xfrm>
          <a:prstGeom prst="rect">
            <a:avLst/>
          </a:prstGeom>
          <a:noFill/>
        </p:spPr>
        <p:txBody>
          <a:bodyPr wrap="square" rtlCol="0" anchor="ctr">
            <a:spAutoFit/>
          </a:bodyPr>
          <a:lstStyle/>
          <a:p>
            <a:pPr algn="r"/>
            <a:r>
              <a:rPr lang="en-US" sz="750" kern="1200" dirty="0">
                <a:solidFill>
                  <a:schemeClr val="tx1"/>
                </a:solidFill>
                <a:effectLst/>
                <a:latin typeface="+mn-lt"/>
                <a:ea typeface="+mn-ea"/>
                <a:cs typeface="+mn-cs"/>
              </a:rPr>
              <a:t>© 2017 American Psychiatric Association. All rights reserved. </a:t>
            </a:r>
          </a:p>
        </p:txBody>
      </p:sp>
    </p:spTree>
    <p:extLst>
      <p:ext uri="{BB962C8B-B14F-4D97-AF65-F5344CB8AC3E}">
        <p14:creationId xmlns:p14="http://schemas.microsoft.com/office/powerpoint/2010/main" val="325959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TITLE">
    <p:spTree>
      <p:nvGrpSpPr>
        <p:cNvPr id="1" name=""/>
        <p:cNvGrpSpPr/>
        <p:nvPr/>
      </p:nvGrpSpPr>
      <p:grpSpPr>
        <a:xfrm>
          <a:off x="0" y="0"/>
          <a:ext cx="0" cy="0"/>
          <a:chOff x="0" y="0"/>
          <a:chExt cx="0" cy="0"/>
        </a:xfrm>
      </p:grpSpPr>
      <p:pic>
        <p:nvPicPr>
          <p:cNvPr id="2" name="Picture 1" descr="brain.png"/>
          <p:cNvPicPr>
            <a:picLocks noChangeAspect="1"/>
          </p:cNvPicPr>
          <p:nvPr/>
        </p:nvPicPr>
        <p:blipFill rotWithShape="1">
          <a:blip r:embed="rId2" cstate="print">
            <a:extLst>
              <a:ext uri="{28A0092B-C50C-407E-A947-70E740481C1C}">
                <a14:useLocalDpi xmlns:a14="http://schemas.microsoft.com/office/drawing/2010/main" val="0"/>
              </a:ext>
            </a:extLst>
          </a:blip>
          <a:srcRect l="12971" t="10187" b="27721"/>
          <a:stretch/>
        </p:blipFill>
        <p:spPr>
          <a:xfrm>
            <a:off x="1" y="0"/>
            <a:ext cx="8432187" cy="6858000"/>
          </a:xfrm>
          <a:prstGeom prst="rect">
            <a:avLst/>
          </a:prstGeom>
        </p:spPr>
      </p:pic>
      <p:sp>
        <p:nvSpPr>
          <p:cNvPr id="11" name="Rectangle 10"/>
          <p:cNvSpPr/>
          <p:nvPr/>
        </p:nvSpPr>
        <p:spPr>
          <a:xfrm>
            <a:off x="-71120" y="3348182"/>
            <a:ext cx="9144000" cy="2286000"/>
          </a:xfrm>
          <a:prstGeom prst="rect">
            <a:avLst/>
          </a:prstGeom>
          <a:solidFill>
            <a:schemeClr val="tx1">
              <a:alpha val="1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4" name="Title 1"/>
          <p:cNvSpPr>
            <a:spLocks noGrp="1"/>
          </p:cNvSpPr>
          <p:nvPr>
            <p:ph type="title" hasCustomPrompt="1"/>
          </p:nvPr>
        </p:nvSpPr>
        <p:spPr>
          <a:xfrm>
            <a:off x="870855" y="3348182"/>
            <a:ext cx="5987146" cy="2286000"/>
          </a:xfrm>
        </p:spPr>
        <p:txBody>
          <a:bodyPr>
            <a:normAutofit/>
          </a:bodyPr>
          <a:lstStyle>
            <a:lvl1pPr algn="l">
              <a:defRPr sz="3000" cap="all"/>
            </a:lvl1pPr>
          </a:lstStyle>
          <a:p>
            <a:r>
              <a:rPr lang="en-US" dirty="0"/>
              <a:t>SECTION TITLE</a:t>
            </a:r>
          </a:p>
        </p:txBody>
      </p:sp>
    </p:spTree>
    <p:extLst>
      <p:ext uri="{BB962C8B-B14F-4D97-AF65-F5344CB8AC3E}">
        <p14:creationId xmlns:p14="http://schemas.microsoft.com/office/powerpoint/2010/main" val="62085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WHITE BKG">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148443"/>
            <a:ext cx="9144000" cy="386138"/>
          </a:xfrm>
          <a:prstGeom prst="rect">
            <a:avLst/>
          </a:prstGeom>
          <a:solidFill>
            <a:srgbClr val="0033A3"/>
          </a:solidFill>
          <a:ln>
            <a:noFill/>
          </a:ln>
          <a:effectLst/>
        </p:spPr>
        <p:style>
          <a:lnRef idx="3">
            <a:schemeClr val="lt1"/>
          </a:lnRef>
          <a:fillRef idx="1">
            <a:schemeClr val="accent6"/>
          </a:fillRef>
          <a:effectRef idx="1">
            <a:schemeClr val="accent6"/>
          </a:effectRef>
          <a:fontRef idx="minor">
            <a:schemeClr val="lt1"/>
          </a:fontRef>
        </p:style>
        <p:txBody>
          <a:bodyPr rtlCol="0" anchor="b"/>
          <a:lstStyle/>
          <a:p>
            <a:pPr algn="ctr"/>
            <a:endParaRPr lang="en-US" sz="1350"/>
          </a:p>
        </p:txBody>
      </p:sp>
      <p:pic>
        <p:nvPicPr>
          <p:cNvPr id="18" name="Picture 17"/>
          <p:cNvPicPr>
            <a:picLocks noChangeAspect="1"/>
          </p:cNvPicPr>
          <p:nvPr/>
        </p:nvPicPr>
        <p:blipFill>
          <a:blip r:embed="rId2" cstate="print"/>
          <a:stretch>
            <a:fillRect/>
          </a:stretch>
        </p:blipFill>
        <p:spPr>
          <a:xfrm>
            <a:off x="6729182" y="266701"/>
            <a:ext cx="2103359" cy="692293"/>
          </a:xfrm>
          <a:prstGeom prst="rect">
            <a:avLst/>
          </a:prstGeom>
        </p:spPr>
      </p:pic>
      <p:cxnSp>
        <p:nvCxnSpPr>
          <p:cNvPr id="19" name="Straight Connector 18"/>
          <p:cNvCxnSpPr/>
          <p:nvPr/>
        </p:nvCxnSpPr>
        <p:spPr>
          <a:xfrm>
            <a:off x="0" y="1016249"/>
            <a:ext cx="6517502" cy="0"/>
          </a:xfrm>
          <a:prstGeom prst="line">
            <a:avLst/>
          </a:prstGeom>
          <a:ln>
            <a:solidFill>
              <a:srgbClr val="003399"/>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733039" y="6227490"/>
            <a:ext cx="3992283" cy="207749"/>
          </a:xfrm>
          <a:prstGeom prst="rect">
            <a:avLst/>
          </a:prstGeom>
          <a:noFill/>
        </p:spPr>
        <p:txBody>
          <a:bodyPr wrap="square" rtlCol="0" anchor="ctr">
            <a:spAutoFit/>
          </a:bodyPr>
          <a:lstStyle/>
          <a:p>
            <a:pPr algn="r"/>
            <a:r>
              <a:rPr lang="en-US" sz="750" kern="1200" dirty="0">
                <a:solidFill>
                  <a:schemeClr val="bg1"/>
                </a:solidFill>
                <a:effectLst/>
                <a:latin typeface="+mn-lt"/>
                <a:ea typeface="+mn-ea"/>
                <a:cs typeface="+mn-cs"/>
              </a:rPr>
              <a:t>© 2017 American Psychiatric Association. All rights reserved. </a:t>
            </a:r>
          </a:p>
        </p:txBody>
      </p:sp>
      <p:sp>
        <p:nvSpPr>
          <p:cNvPr id="23" name="Title 1"/>
          <p:cNvSpPr>
            <a:spLocks noGrp="1"/>
          </p:cNvSpPr>
          <p:nvPr>
            <p:ph type="title" hasCustomPrompt="1"/>
          </p:nvPr>
        </p:nvSpPr>
        <p:spPr>
          <a:xfrm>
            <a:off x="457201" y="307790"/>
            <a:ext cx="6060302" cy="586541"/>
          </a:xfrm>
        </p:spPr>
        <p:txBody>
          <a:bodyPr>
            <a:normAutofit/>
          </a:bodyPr>
          <a:lstStyle>
            <a:lvl1pPr algn="l">
              <a:defRPr sz="1800" cap="all">
                <a:solidFill>
                  <a:srgbClr val="003399"/>
                </a:solidFill>
              </a:defRPr>
            </a:lvl1pPr>
          </a:lstStyle>
          <a:p>
            <a:r>
              <a:rPr lang="en-US" dirty="0"/>
              <a:t>SECTION TITLE</a:t>
            </a:r>
          </a:p>
        </p:txBody>
      </p:sp>
      <p:sp>
        <p:nvSpPr>
          <p:cNvPr id="28" name="Content Placeholder 25"/>
          <p:cNvSpPr>
            <a:spLocks noGrp="1"/>
          </p:cNvSpPr>
          <p:nvPr>
            <p:ph sz="quarter" idx="13"/>
          </p:nvPr>
        </p:nvSpPr>
        <p:spPr>
          <a:xfrm>
            <a:off x="457200" y="1361440"/>
            <a:ext cx="7815262" cy="45719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p:nvSpPr>
        <p:spPr>
          <a:xfrm>
            <a:off x="457200" y="6149138"/>
            <a:ext cx="2133600" cy="365125"/>
          </a:xfrm>
          <a:prstGeom prst="rect">
            <a:avLst/>
          </a:prstGeom>
        </p:spPr>
        <p:txBody>
          <a:bodyPr vert="horz" lIns="68580" tIns="34290" rIns="68580" bIns="3429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z="750" smtClean="0">
                <a:solidFill>
                  <a:schemeClr val="bg1"/>
                </a:solidFill>
              </a:rPr>
              <a:pPr/>
              <a:t>‹#›</a:t>
            </a:fld>
            <a:endParaRPr lang="en-US" sz="750" dirty="0">
              <a:solidFill>
                <a:schemeClr val="bg1"/>
              </a:solidFill>
            </a:endParaRPr>
          </a:p>
        </p:txBody>
      </p:sp>
    </p:spTree>
    <p:extLst>
      <p:ext uri="{BB962C8B-B14F-4D97-AF65-F5344CB8AC3E}">
        <p14:creationId xmlns:p14="http://schemas.microsoft.com/office/powerpoint/2010/main" val="8303533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UE BKG">
    <p:spTree>
      <p:nvGrpSpPr>
        <p:cNvPr id="1" name=""/>
        <p:cNvGrpSpPr/>
        <p:nvPr/>
      </p:nvGrpSpPr>
      <p:grpSpPr>
        <a:xfrm>
          <a:off x="0" y="0"/>
          <a:ext cx="0" cy="0"/>
          <a:chOff x="0" y="0"/>
          <a:chExt cx="0" cy="0"/>
        </a:xfrm>
      </p:grpSpPr>
      <p:sp>
        <p:nvSpPr>
          <p:cNvPr id="10" name="Rectangle 9"/>
          <p:cNvSpPr/>
          <p:nvPr/>
        </p:nvSpPr>
        <p:spPr>
          <a:xfrm>
            <a:off x="0" y="6148443"/>
            <a:ext cx="9144000" cy="386138"/>
          </a:xfrm>
          <a:prstGeom prst="rect">
            <a:avLst/>
          </a:prstGeom>
          <a:solidFill>
            <a:srgbClr val="FFFFFF"/>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1350"/>
          </a:p>
        </p:txBody>
      </p:sp>
      <p:sp>
        <p:nvSpPr>
          <p:cNvPr id="5" name="Title 1"/>
          <p:cNvSpPr>
            <a:spLocks noGrp="1"/>
          </p:cNvSpPr>
          <p:nvPr>
            <p:ph type="title" hasCustomPrompt="1"/>
          </p:nvPr>
        </p:nvSpPr>
        <p:spPr>
          <a:xfrm>
            <a:off x="457201" y="307790"/>
            <a:ext cx="6060302" cy="586541"/>
          </a:xfrm>
        </p:spPr>
        <p:txBody>
          <a:bodyPr>
            <a:normAutofit/>
          </a:bodyPr>
          <a:lstStyle>
            <a:lvl1pPr algn="l">
              <a:defRPr sz="1800" cap="all"/>
            </a:lvl1pPr>
          </a:lstStyle>
          <a:p>
            <a:r>
              <a:rPr lang="en-US" dirty="0"/>
              <a:t>SECTION TITLE</a:t>
            </a:r>
          </a:p>
        </p:txBody>
      </p:sp>
      <p:cxnSp>
        <p:nvCxnSpPr>
          <p:cNvPr id="8" name="Straight Connector 7"/>
          <p:cNvCxnSpPr/>
          <p:nvPr/>
        </p:nvCxnSpPr>
        <p:spPr>
          <a:xfrm>
            <a:off x="0" y="1006089"/>
            <a:ext cx="6517502" cy="56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33039" y="6230653"/>
            <a:ext cx="3992283" cy="207749"/>
          </a:xfrm>
          <a:prstGeom prst="rect">
            <a:avLst/>
          </a:prstGeom>
          <a:noFill/>
        </p:spPr>
        <p:txBody>
          <a:bodyPr wrap="square" rtlCol="0" anchor="ctr">
            <a:spAutoFit/>
          </a:bodyPr>
          <a:lstStyle/>
          <a:p>
            <a:pPr algn="r"/>
            <a:r>
              <a:rPr lang="en-US" sz="750" kern="1200" dirty="0">
                <a:solidFill>
                  <a:schemeClr val="bg2"/>
                </a:solidFill>
                <a:effectLst/>
                <a:latin typeface="+mn-lt"/>
                <a:ea typeface="+mn-ea"/>
                <a:cs typeface="+mn-cs"/>
              </a:rPr>
              <a:t>© 2017 American Psychiatric Association. All rights reserved. </a:t>
            </a:r>
          </a:p>
        </p:txBody>
      </p:sp>
      <p:sp>
        <p:nvSpPr>
          <p:cNvPr id="7" name="Rectangle 6"/>
          <p:cNvSpPr/>
          <p:nvPr/>
        </p:nvSpPr>
        <p:spPr>
          <a:xfrm>
            <a:off x="6517503" y="995680"/>
            <a:ext cx="2626498" cy="27432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2" name="Content Placeholder 25"/>
          <p:cNvSpPr>
            <a:spLocks noGrp="1"/>
          </p:cNvSpPr>
          <p:nvPr>
            <p:ph sz="quarter" idx="13"/>
          </p:nvPr>
        </p:nvSpPr>
        <p:spPr>
          <a:xfrm>
            <a:off x="457200" y="1361440"/>
            <a:ext cx="7815262" cy="45719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txBox="1">
            <a:spLocks/>
          </p:cNvSpPr>
          <p:nvPr/>
        </p:nvSpPr>
        <p:spPr>
          <a:xfrm>
            <a:off x="457200" y="6149138"/>
            <a:ext cx="2133600" cy="365125"/>
          </a:xfrm>
          <a:prstGeom prst="rect">
            <a:avLst/>
          </a:prstGeom>
        </p:spPr>
        <p:txBody>
          <a:bodyPr vert="horz" lIns="68580" tIns="34290" rIns="68580" bIns="3429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z="750" smtClean="0">
                <a:solidFill>
                  <a:schemeClr val="bg2"/>
                </a:solidFill>
              </a:rPr>
              <a:pPr/>
              <a:t>‹#›</a:t>
            </a:fld>
            <a:endParaRPr lang="en-US" sz="750" dirty="0">
              <a:solidFill>
                <a:schemeClr val="bg2"/>
              </a:solidFill>
            </a:endParaRPr>
          </a:p>
        </p:txBody>
      </p:sp>
    </p:spTree>
    <p:extLst>
      <p:ext uri="{BB962C8B-B14F-4D97-AF65-F5344CB8AC3E}">
        <p14:creationId xmlns:p14="http://schemas.microsoft.com/office/powerpoint/2010/main" val="366672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grpSp>
        <p:nvGrpSpPr>
          <p:cNvPr id="8213" name="Group 21"/>
          <p:cNvGrpSpPr>
            <a:grpSpLocks/>
          </p:cNvGrpSpPr>
          <p:nvPr/>
        </p:nvGrpSpPr>
        <p:grpSpPr bwMode="auto">
          <a:xfrm>
            <a:off x="0" y="0"/>
            <a:ext cx="5867400" cy="6858000"/>
            <a:chOff x="0" y="0"/>
            <a:chExt cx="3696" cy="4320"/>
          </a:xfrm>
          <a:solidFill>
            <a:srgbClr val="000099"/>
          </a:solidFill>
        </p:grpSpPr>
        <p:sp>
          <p:nvSpPr>
            <p:cNvPr id="8194" name="Rectangle 2"/>
            <p:cNvSpPr>
              <a:spLocks noChangeArrowheads="1"/>
            </p:cNvSpPr>
            <p:nvPr/>
          </p:nvSpPr>
          <p:spPr bwMode="auto">
            <a:xfrm>
              <a:off x="0" y="0"/>
              <a:ext cx="2880" cy="432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1800">
                <a:latin typeface="Times New Roman" charset="0"/>
              </a:endParaRPr>
            </a:p>
          </p:txBody>
        </p:sp>
        <p:sp>
          <p:nvSpPr>
            <p:cNvPr id="8195" name="AutoShape 3"/>
            <p:cNvSpPr>
              <a:spLocks noChangeArrowheads="1"/>
            </p:cNvSpPr>
            <p:nvPr/>
          </p:nvSpPr>
          <p:spPr bwMode="white">
            <a:xfrm>
              <a:off x="432" y="624"/>
              <a:ext cx="3264" cy="1200"/>
            </a:xfrm>
            <a:prstGeom prst="roundRect">
              <a:avLst>
                <a:gd name="adj" fmla="val 5000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1800">
                <a:latin typeface="Times New Roman" charset="0"/>
              </a:endParaRPr>
            </a:p>
          </p:txBody>
        </p:sp>
      </p:grpSp>
      <p:grpSp>
        <p:nvGrpSpPr>
          <p:cNvPr id="8210" name="Group 18"/>
          <p:cNvGrpSpPr>
            <a:grpSpLocks/>
          </p:cNvGrpSpPr>
          <p:nvPr/>
        </p:nvGrpSpPr>
        <p:grpSpPr bwMode="auto">
          <a:xfrm>
            <a:off x="3632200" y="4889500"/>
            <a:ext cx="4876800" cy="319088"/>
            <a:chOff x="2288" y="3080"/>
            <a:chExt cx="3072" cy="201"/>
          </a:xfrm>
          <a:solidFill>
            <a:schemeClr val="bg1">
              <a:lumMod val="50000"/>
            </a:schemeClr>
          </a:solidFill>
        </p:grpSpPr>
        <p:sp>
          <p:nvSpPr>
            <p:cNvPr id="8204" name="AutoShape 12"/>
            <p:cNvSpPr>
              <a:spLocks noChangeArrowheads="1"/>
            </p:cNvSpPr>
            <p:nvPr/>
          </p:nvSpPr>
          <p:spPr bwMode="auto">
            <a:xfrm flipH="1">
              <a:off x="2288" y="3080"/>
              <a:ext cx="2914" cy="200"/>
            </a:xfrm>
            <a:prstGeom prst="roundRect">
              <a:avLst>
                <a:gd name="adj" fmla="val 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8205" name="AutoShape 13"/>
            <p:cNvSpPr>
              <a:spLocks noChangeArrowheads="1"/>
            </p:cNvSpPr>
            <p:nvPr/>
          </p:nvSpPr>
          <p:spPr bwMode="auto">
            <a:xfrm>
              <a:off x="5196" y="3080"/>
              <a:ext cx="164" cy="201"/>
            </a:xfrm>
            <a:prstGeom prst="flowChartDelay">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sp>
        <p:nvSpPr>
          <p:cNvPr id="8197" name="Rectangle 5"/>
          <p:cNvSpPr>
            <a:spLocks noGrp="1" noChangeArrowheads="1"/>
          </p:cNvSpPr>
          <p:nvPr>
            <p:ph type="subTitle" idx="1"/>
          </p:nvPr>
        </p:nvSpPr>
        <p:spPr>
          <a:xfrm>
            <a:off x="4673601" y="2927350"/>
            <a:ext cx="4013200" cy="1822450"/>
          </a:xfrm>
        </p:spPr>
        <p:txBody>
          <a:bodyPr anchor="b"/>
          <a:lstStyle>
            <a:lvl1pPr marL="0" indent="0">
              <a:buFont typeface="Wingdings" pitchFamily="2" charset="2"/>
              <a:buNone/>
              <a:defRPr>
                <a:solidFill>
                  <a:srgbClr val="000099"/>
                </a:solidFill>
              </a:defRPr>
            </a:lvl1pPr>
          </a:lstStyle>
          <a:p>
            <a:pPr lvl="0"/>
            <a:r>
              <a:rPr lang="en-US" noProof="0"/>
              <a:t>Click to edit Master subtitle style</a:t>
            </a:r>
            <a:endParaRPr lang="en-US" noProof="0" dirty="0"/>
          </a:p>
        </p:txBody>
      </p:sp>
      <p:sp>
        <p:nvSpPr>
          <p:cNvPr id="8211" name="AutoShape 19"/>
          <p:cNvSpPr>
            <a:spLocks noGrp="1" noChangeArrowheads="1"/>
          </p:cNvSpPr>
          <p:nvPr>
            <p:ph type="ctrTitle" sz="quarter"/>
          </p:nvPr>
        </p:nvSpPr>
        <p:spPr>
          <a:xfrm>
            <a:off x="685800" y="990600"/>
            <a:ext cx="8229600" cy="1905000"/>
          </a:xfrm>
          <a:prstGeom prst="roundRect">
            <a:avLst>
              <a:gd name="adj" fmla="val 50000"/>
            </a:avLst>
          </a:prstGeom>
          <a:solidFill>
            <a:schemeClr val="bg1">
              <a:lumMod val="50000"/>
            </a:schemeClr>
          </a:solidFill>
        </p:spPr>
        <p:txBody>
          <a:bodyPr anchor="ctr"/>
          <a:lstStyle>
            <a:lvl1pPr algn="ctr">
              <a:defRPr>
                <a:solidFill>
                  <a:srgbClr val="000099"/>
                </a:solidFill>
              </a:defRPr>
            </a:lvl1pPr>
          </a:lstStyle>
          <a:p>
            <a:pPr lvl="0"/>
            <a:r>
              <a:rPr lang="en-US" noProof="0"/>
              <a:t>Click to edit Master title style</a:t>
            </a:r>
            <a:endParaRPr lang="en-US" noProof="0" dirty="0"/>
          </a:p>
        </p:txBody>
      </p:sp>
    </p:spTree>
    <p:extLst>
      <p:ext uri="{BB962C8B-B14F-4D97-AF65-F5344CB8AC3E}">
        <p14:creationId xmlns:p14="http://schemas.microsoft.com/office/powerpoint/2010/main" val="845877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092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57200" y="6147178"/>
            <a:ext cx="2133600" cy="365125"/>
          </a:xfrm>
          <a:prstGeom prst="rect">
            <a:avLst/>
          </a:prstGeom>
        </p:spPr>
        <p:txBody>
          <a:bodyPr vert="horz" lIns="91440" tIns="45720" rIns="91440" bIns="45720" rtlCol="0" anchor="ctr"/>
          <a:lstStyle>
            <a:lvl1pPr algn="l">
              <a:defRPr sz="750">
                <a:solidFill>
                  <a:schemeClr val="tx1">
                    <a:tint val="75000"/>
                  </a:schemeClr>
                </a:solidFill>
              </a:defRPr>
            </a:lvl1pPr>
          </a:lstStyle>
          <a:p>
            <a:fld id="{F6083718-E9BF-4ED3-8833-AA8EC38CF632}" type="slidenum">
              <a:rPr lang="en-US" smtClean="0"/>
              <a:pPr/>
              <a:t>‹#›</a:t>
            </a:fld>
            <a:endParaRPr lang="en-US"/>
          </a:p>
        </p:txBody>
      </p:sp>
      <p:pic>
        <p:nvPicPr>
          <p:cNvPr id="7" name="Picture 6"/>
          <p:cNvPicPr>
            <a:picLocks noChangeAspect="1"/>
          </p:cNvPicPr>
          <p:nvPr/>
        </p:nvPicPr>
        <p:blipFill>
          <a:blip r:embed="rId8" cstate="print"/>
          <a:stretch>
            <a:fillRect/>
          </a:stretch>
        </p:blipFill>
        <p:spPr>
          <a:xfrm>
            <a:off x="6717551" y="272678"/>
            <a:ext cx="2148066" cy="892818"/>
          </a:xfrm>
          <a:prstGeom prst="rect">
            <a:avLst/>
          </a:prstGeom>
        </p:spPr>
      </p:pic>
    </p:spTree>
    <p:extLst>
      <p:ext uri="{BB962C8B-B14F-4D97-AF65-F5344CB8AC3E}">
        <p14:creationId xmlns:p14="http://schemas.microsoft.com/office/powerpoint/2010/main" val="17805105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342900" rtl="0" eaLnBrk="1" latinLnBrk="0" hangingPunct="1">
        <a:spcBef>
          <a:spcPct val="0"/>
        </a:spcBef>
        <a:buNone/>
        <a:defRPr sz="18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15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12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2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9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9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s://www.appi.org/American_Psychiatric_Association_Practice_Guideline_for_the_Pharmacological_Treatment_of_Patients_With_Alcohol_Use_Disorder" TargetMode="External"/><Relationship Id="rId2" Type="http://schemas.openxmlformats.org/officeDocument/2006/relationships/hyperlink" Target="https://psychiatryonline.org/doi/book/10.1176/appi.books.9781615371969" TargetMode="External"/><Relationship Id="rId1" Type="http://schemas.openxmlformats.org/officeDocument/2006/relationships/slideLayout" Target="../slideLayouts/slideLayout3.xml"/><Relationship Id="rId4" Type="http://schemas.openxmlformats.org/officeDocument/2006/relationships/hyperlink" Target="http://apapsy.ch/aud-guideline"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957" y="2794817"/>
            <a:ext cx="5987146" cy="1666527"/>
          </a:xfrm>
        </p:spPr>
        <p:txBody>
          <a:bodyPr>
            <a:normAutofit fontScale="90000"/>
          </a:bodyPr>
          <a:lstStyle/>
          <a:p>
            <a:r>
              <a:rPr lang="en-US" b="1" dirty="0"/>
              <a:t>APA Practice Guideline for the Pharmacological Treatment of Patients With alcohol use disorder</a:t>
            </a:r>
          </a:p>
        </p:txBody>
      </p:sp>
      <p:sp>
        <p:nvSpPr>
          <p:cNvPr id="9" name="Text Placeholder 8">
            <a:extLst>
              <a:ext uri="{FF2B5EF4-FFF2-40B4-BE49-F238E27FC236}">
                <a16:creationId xmlns:a16="http://schemas.microsoft.com/office/drawing/2014/main" id="{1A606D6A-E0B2-4D93-9BBD-259DBF0E104D}"/>
              </a:ext>
            </a:extLst>
          </p:cNvPr>
          <p:cNvSpPr>
            <a:spLocks noGrp="1"/>
          </p:cNvSpPr>
          <p:nvPr>
            <p:ph type="body" idx="10"/>
          </p:nvPr>
        </p:nvSpPr>
        <p:spPr>
          <a:xfrm>
            <a:off x="735387" y="4431196"/>
            <a:ext cx="7772400" cy="476105"/>
          </a:xfrm>
        </p:spPr>
        <p:txBody>
          <a:bodyPr>
            <a:noAutofit/>
          </a:bodyPr>
          <a:lstStyle/>
          <a:p>
            <a:r>
              <a:rPr lang="en-US" sz="1800" b="1" dirty="0"/>
              <a:t>December 2017</a:t>
            </a:r>
          </a:p>
        </p:txBody>
      </p:sp>
      <p:pic>
        <p:nvPicPr>
          <p:cNvPr id="5" name="Picture 4">
            <a:extLst>
              <a:ext uri="{FF2B5EF4-FFF2-40B4-BE49-F238E27FC236}">
                <a16:creationId xmlns:a16="http://schemas.microsoft.com/office/drawing/2014/main" id="{02045EA2-B2D4-4826-8EB3-D58DCF52F9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20089" y="3087479"/>
            <a:ext cx="1854173" cy="2418132"/>
          </a:xfrm>
          <a:prstGeom prst="rect">
            <a:avLst/>
          </a:prstGeom>
        </p:spPr>
      </p:pic>
    </p:spTree>
    <p:extLst>
      <p:ext uri="{BB962C8B-B14F-4D97-AF65-F5344CB8AC3E}">
        <p14:creationId xmlns:p14="http://schemas.microsoft.com/office/powerpoint/2010/main" val="463048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642A3-B68E-46C4-B1FE-FF632F2EBDFD}"/>
              </a:ext>
            </a:extLst>
          </p:cNvPr>
          <p:cNvSpPr>
            <a:spLocks noGrp="1"/>
          </p:cNvSpPr>
          <p:nvPr>
            <p:ph type="title"/>
          </p:nvPr>
        </p:nvSpPr>
        <p:spPr/>
        <p:txBody>
          <a:bodyPr>
            <a:noAutofit/>
          </a:bodyPr>
          <a:lstStyle/>
          <a:p>
            <a:r>
              <a:rPr lang="en-US" sz="2400" dirty="0"/>
              <a:t>Rating the strength of recommendation and research evidence</a:t>
            </a:r>
          </a:p>
        </p:txBody>
      </p:sp>
      <p:sp>
        <p:nvSpPr>
          <p:cNvPr id="3" name="Content Placeholder 2">
            <a:extLst>
              <a:ext uri="{FF2B5EF4-FFF2-40B4-BE49-F238E27FC236}">
                <a16:creationId xmlns:a16="http://schemas.microsoft.com/office/drawing/2014/main" id="{547BC586-B2FB-499F-9678-308B97D52400}"/>
              </a:ext>
            </a:extLst>
          </p:cNvPr>
          <p:cNvSpPr>
            <a:spLocks noGrp="1"/>
          </p:cNvSpPr>
          <p:nvPr>
            <p:ph sz="quarter" idx="13"/>
          </p:nvPr>
        </p:nvSpPr>
        <p:spPr/>
        <p:txBody>
          <a:bodyPr>
            <a:normAutofit/>
          </a:bodyPr>
          <a:lstStyle/>
          <a:p>
            <a:pPr marL="0" indent="0">
              <a:spcBef>
                <a:spcPts val="0"/>
              </a:spcBef>
              <a:spcAft>
                <a:spcPts val="600"/>
              </a:spcAft>
              <a:buNone/>
            </a:pPr>
            <a:r>
              <a:rPr lang="en-US" sz="1800" u="sng" dirty="0">
                <a:cs typeface="Arial" panose="020B0604020202020204" pitchFamily="34" charset="0"/>
              </a:rPr>
              <a:t>Strength of evidence</a:t>
            </a:r>
            <a:r>
              <a:rPr lang="en-US" sz="1800" dirty="0">
                <a:cs typeface="Arial" panose="020B0604020202020204" pitchFamily="34" charset="0"/>
              </a:rPr>
              <a:t> describes the level of confidence that findings from scientific observation and testing of an intervention reflect a true effect. </a:t>
            </a:r>
          </a:p>
          <a:p>
            <a:pPr marL="257175" lvl="1" indent="-257175">
              <a:spcBef>
                <a:spcPts val="0"/>
              </a:spcBef>
              <a:spcAft>
                <a:spcPts val="600"/>
              </a:spcAft>
              <a:buClr>
                <a:srgbClr val="7A0000"/>
              </a:buClr>
              <a:buFont typeface="Arial" panose="020B0604020202020204" pitchFamily="34" charset="0"/>
              <a:buChar char="•"/>
            </a:pPr>
            <a:r>
              <a:rPr lang="en-US" sz="1800" dirty="0">
                <a:solidFill>
                  <a:srgbClr val="C00000"/>
                </a:solidFill>
                <a:cs typeface="Arial" panose="020B0604020202020204" pitchFamily="34" charset="0"/>
              </a:rPr>
              <a:t>A = High confidence. </a:t>
            </a:r>
            <a:r>
              <a:rPr lang="en-US" sz="1800" dirty="0">
                <a:cs typeface="Arial" panose="020B0604020202020204" pitchFamily="34" charset="0"/>
              </a:rPr>
              <a:t>Further research is very unlikely to change the estimate of effect.</a:t>
            </a:r>
          </a:p>
          <a:p>
            <a:pPr marL="257175" lvl="1" indent="-257175">
              <a:spcBef>
                <a:spcPts val="0"/>
              </a:spcBef>
              <a:spcAft>
                <a:spcPts val="600"/>
              </a:spcAft>
              <a:buClr>
                <a:srgbClr val="7A0000"/>
              </a:buClr>
              <a:buFont typeface="Arial" panose="020B0604020202020204" pitchFamily="34" charset="0"/>
              <a:buChar char="•"/>
            </a:pPr>
            <a:r>
              <a:rPr lang="en-US" sz="1800" dirty="0">
                <a:solidFill>
                  <a:srgbClr val="C00000"/>
                </a:solidFill>
                <a:cs typeface="Arial" panose="020B0604020202020204" pitchFamily="34" charset="0"/>
              </a:rPr>
              <a:t>B = Moderate confidence. </a:t>
            </a:r>
            <a:r>
              <a:rPr lang="en-US" sz="1800" dirty="0">
                <a:cs typeface="Arial" panose="020B0604020202020204" pitchFamily="34" charset="0"/>
              </a:rPr>
              <a:t>Further research may change the estimate of effect and our confidence in it.</a:t>
            </a:r>
          </a:p>
          <a:p>
            <a:pPr marL="257175" lvl="1" indent="-257175">
              <a:spcBef>
                <a:spcPts val="0"/>
              </a:spcBef>
              <a:spcAft>
                <a:spcPts val="600"/>
              </a:spcAft>
              <a:buClr>
                <a:srgbClr val="7A0000"/>
              </a:buClr>
              <a:buFont typeface="Arial" panose="020B0604020202020204" pitchFamily="34" charset="0"/>
              <a:buChar char="•"/>
            </a:pPr>
            <a:r>
              <a:rPr lang="en-US" sz="1800" dirty="0">
                <a:solidFill>
                  <a:srgbClr val="C00000"/>
                </a:solidFill>
                <a:cs typeface="Arial" panose="020B0604020202020204" pitchFamily="34" charset="0"/>
              </a:rPr>
              <a:t>C= Low confidence. </a:t>
            </a:r>
            <a:r>
              <a:rPr lang="en-US" sz="1800" dirty="0">
                <a:cs typeface="Arial" panose="020B0604020202020204" pitchFamily="34" charset="0"/>
              </a:rPr>
              <a:t>Further research is likely to change the estimate of effect and our confidence in it.</a:t>
            </a:r>
          </a:p>
          <a:p>
            <a:pPr marL="0" indent="0">
              <a:spcBef>
                <a:spcPts val="0"/>
              </a:spcBef>
              <a:spcAft>
                <a:spcPts val="600"/>
              </a:spcAft>
              <a:buNone/>
            </a:pPr>
            <a:endParaRPr lang="en-US" sz="1800" dirty="0">
              <a:cs typeface="Arial" panose="020B0604020202020204" pitchFamily="34" charset="0"/>
            </a:endParaRPr>
          </a:p>
          <a:p>
            <a:pPr marL="0" indent="0">
              <a:spcBef>
                <a:spcPts val="0"/>
              </a:spcBef>
              <a:spcAft>
                <a:spcPts val="600"/>
              </a:spcAft>
              <a:buNone/>
            </a:pPr>
            <a:r>
              <a:rPr lang="en-US" sz="1800" dirty="0">
                <a:cs typeface="Arial" panose="020B0604020202020204" pitchFamily="34" charset="0"/>
              </a:rPr>
              <a:t>Strength of evidence is </a:t>
            </a:r>
            <a:r>
              <a:rPr lang="en-US" sz="1800" u="sng" dirty="0">
                <a:cs typeface="Arial" panose="020B0604020202020204" pitchFamily="34" charset="0"/>
              </a:rPr>
              <a:t>not the same as the magnitude of the effect</a:t>
            </a:r>
            <a:r>
              <a:rPr lang="en-US" sz="1800" dirty="0">
                <a:cs typeface="Arial" panose="020B0604020202020204" pitchFamily="34" charset="0"/>
              </a:rPr>
              <a:t> as a result of the intervention.  </a:t>
            </a:r>
          </a:p>
          <a:p>
            <a:pPr>
              <a:spcAft>
                <a:spcPts val="600"/>
              </a:spcAft>
            </a:pPr>
            <a:endParaRPr lang="en-US" sz="1800" dirty="0"/>
          </a:p>
        </p:txBody>
      </p:sp>
    </p:spTree>
    <p:extLst>
      <p:ext uri="{BB962C8B-B14F-4D97-AF65-F5344CB8AC3E}">
        <p14:creationId xmlns:p14="http://schemas.microsoft.com/office/powerpoint/2010/main" val="222492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Assessment &amp; determination of treatment goals – assessment of Substance use</a:t>
            </a:r>
          </a:p>
        </p:txBody>
      </p:sp>
      <p:sp>
        <p:nvSpPr>
          <p:cNvPr id="3" name="Content Placeholder 2"/>
          <p:cNvSpPr>
            <a:spLocks noGrp="1"/>
          </p:cNvSpPr>
          <p:nvPr>
            <p:ph sz="quarter" idx="13"/>
          </p:nvPr>
        </p:nvSpPr>
        <p:spPr>
          <a:xfrm>
            <a:off x="401540" y="1293164"/>
            <a:ext cx="8065565" cy="4846379"/>
          </a:xfrm>
        </p:spPr>
        <p:txBody>
          <a:bodyPr>
            <a:noAutofit/>
          </a:bodyPr>
          <a:lstStyle/>
          <a:p>
            <a:pPr marL="0" indent="0">
              <a:spcAft>
                <a:spcPts val="600"/>
              </a:spcAft>
              <a:buNone/>
            </a:pPr>
            <a:r>
              <a:rPr lang="en-US" sz="2200" b="1" dirty="0"/>
              <a:t>Statement 1: APA </a:t>
            </a:r>
            <a:r>
              <a:rPr lang="en-US" sz="2200" b="1" i="1" dirty="0"/>
              <a:t>recommends</a:t>
            </a:r>
            <a:r>
              <a:rPr lang="en-US" sz="2200" b="1" dirty="0"/>
              <a:t> (1C) that the initial psychiatric evaluation of a patient with suspected alcohol use disorder include assessment of current and past use of tobacco and alcohol as well as any misuse of other substances, including prescribed or over-the-counter medications or supplements.</a:t>
            </a:r>
          </a:p>
          <a:p>
            <a:pPr>
              <a:spcAft>
                <a:spcPts val="600"/>
              </a:spcAft>
            </a:pPr>
            <a:r>
              <a:rPr lang="en-US" sz="1800" dirty="0"/>
              <a:t>Rationale:</a:t>
            </a:r>
          </a:p>
          <a:p>
            <a:pPr lvl="1">
              <a:spcAft>
                <a:spcPts val="600"/>
              </a:spcAft>
            </a:pPr>
            <a:r>
              <a:rPr lang="en-US" sz="1800" dirty="0"/>
              <a:t>Establish baseline level and pattern of symptoms to assess later treatment response</a:t>
            </a:r>
          </a:p>
          <a:p>
            <a:pPr lvl="1">
              <a:spcAft>
                <a:spcPts val="600"/>
              </a:spcAft>
            </a:pPr>
            <a:r>
              <a:rPr lang="en-US" sz="1800" dirty="0"/>
              <a:t>Develop a treatment plan to reduce symptoms, morbidity, and mortality</a:t>
            </a:r>
          </a:p>
          <a:p>
            <a:pPr>
              <a:spcAft>
                <a:spcPts val="600"/>
              </a:spcAft>
            </a:pPr>
            <a:r>
              <a:rPr lang="en-US" sz="1800" dirty="0"/>
              <a:t>Implementation:</a:t>
            </a:r>
          </a:p>
          <a:p>
            <a:pPr lvl="1">
              <a:spcAft>
                <a:spcPts val="600"/>
              </a:spcAft>
            </a:pPr>
            <a:r>
              <a:rPr lang="en-US" sz="1800" dirty="0"/>
              <a:t>Obtain via face-to-face evaluation, review of medical records, and/or history (including from collateral informants)</a:t>
            </a:r>
          </a:p>
          <a:p>
            <a:pPr lvl="1">
              <a:spcAft>
                <a:spcPts val="600"/>
              </a:spcAft>
            </a:pPr>
            <a:endParaRPr lang="en-US" sz="2000" dirty="0"/>
          </a:p>
        </p:txBody>
      </p:sp>
    </p:spTree>
    <p:extLst>
      <p:ext uri="{BB962C8B-B14F-4D97-AF65-F5344CB8AC3E}">
        <p14:creationId xmlns:p14="http://schemas.microsoft.com/office/powerpoint/2010/main" val="414979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(continued)</a:t>
            </a:r>
          </a:p>
        </p:txBody>
      </p:sp>
      <p:sp>
        <p:nvSpPr>
          <p:cNvPr id="3" name="Content Placeholder 2"/>
          <p:cNvSpPr>
            <a:spLocks noGrp="1"/>
          </p:cNvSpPr>
          <p:nvPr>
            <p:ph sz="quarter" idx="13"/>
          </p:nvPr>
        </p:nvSpPr>
        <p:spPr>
          <a:xfrm>
            <a:off x="457200" y="1113184"/>
            <a:ext cx="8348870" cy="5068956"/>
          </a:xfrm>
        </p:spPr>
        <p:txBody>
          <a:bodyPr>
            <a:normAutofit fontScale="25000" lnSpcReduction="20000"/>
          </a:bodyPr>
          <a:lstStyle/>
          <a:p>
            <a:r>
              <a:rPr lang="en-US" sz="7200" dirty="0"/>
              <a:t>AUD Symptoms:</a:t>
            </a:r>
          </a:p>
          <a:p>
            <a:pPr lvl="1">
              <a:buFont typeface="Wingdings" charset="2"/>
              <a:buChar char="q"/>
            </a:pPr>
            <a:r>
              <a:rPr lang="en-US" sz="6000" dirty="0"/>
              <a:t>Alcohol is often taken in larger amounts or over a longer period than was intended.</a:t>
            </a:r>
          </a:p>
          <a:p>
            <a:pPr lvl="1">
              <a:buFont typeface="Wingdings" charset="2"/>
              <a:buChar char="q"/>
            </a:pPr>
            <a:r>
              <a:rPr lang="en-US" sz="6000" dirty="0"/>
              <a:t>There is a persistent desire or unsuccessful efforts to cut down or control alcohol use.</a:t>
            </a:r>
          </a:p>
          <a:p>
            <a:pPr lvl="1">
              <a:buFont typeface="Wingdings" charset="2"/>
              <a:buChar char="q"/>
            </a:pPr>
            <a:r>
              <a:rPr lang="en-US" sz="6000" dirty="0"/>
              <a:t>A great deal of time is spent in activities to obtain alcohol, use alcohol, or recover from its use.</a:t>
            </a:r>
          </a:p>
          <a:p>
            <a:pPr lvl="1">
              <a:buFont typeface="Wingdings" charset="2"/>
              <a:buChar char="q"/>
            </a:pPr>
            <a:r>
              <a:rPr lang="en-US" sz="6000" dirty="0"/>
              <a:t>Craving, or a strong desire or urge to use alcohol. </a:t>
            </a:r>
          </a:p>
          <a:p>
            <a:pPr lvl="1">
              <a:buFont typeface="Wingdings" charset="2"/>
              <a:buChar char="q"/>
            </a:pPr>
            <a:r>
              <a:rPr lang="en-US" sz="6000" dirty="0"/>
              <a:t>Recurrent alcohol use resulting in a failure to fulfill major role obligations at work, school, or home.</a:t>
            </a:r>
          </a:p>
          <a:p>
            <a:pPr lvl="1">
              <a:buFont typeface="Wingdings" charset="2"/>
              <a:buChar char="q"/>
            </a:pPr>
            <a:r>
              <a:rPr lang="en-US" sz="6000" dirty="0"/>
              <a:t>Continued alcohol use despite having persistent or recurrent social or interpersonal problems caused or exacerbated by the effects of alcohol.</a:t>
            </a:r>
          </a:p>
          <a:p>
            <a:pPr lvl="1">
              <a:buFont typeface="Wingdings" charset="2"/>
              <a:buChar char="q"/>
            </a:pPr>
            <a:r>
              <a:rPr lang="en-US" sz="6000" dirty="0"/>
              <a:t>Important social, occupational, or recreational activities are given up or reduced because of alcohol use.</a:t>
            </a:r>
          </a:p>
          <a:p>
            <a:pPr lvl="1">
              <a:buFont typeface="Wingdings" charset="2"/>
              <a:buChar char="q"/>
            </a:pPr>
            <a:r>
              <a:rPr lang="en-US" sz="6000" dirty="0"/>
              <a:t>Recurrent alcohol use in situations in which it is physically hazardous.</a:t>
            </a:r>
          </a:p>
          <a:p>
            <a:pPr lvl="1">
              <a:buFont typeface="Wingdings" charset="2"/>
              <a:buChar char="q"/>
            </a:pPr>
            <a:r>
              <a:rPr lang="en-US" sz="6000" dirty="0"/>
              <a:t>Alcohol use is continued despite knowledge of having a persistent or recurrent physical or psychological problem that is likely to have been caused or exacerbated by alcohol.</a:t>
            </a:r>
          </a:p>
          <a:p>
            <a:pPr lvl="1">
              <a:buFont typeface="Wingdings" charset="2"/>
              <a:buChar char="q"/>
            </a:pPr>
            <a:r>
              <a:rPr lang="en-US" sz="6000" dirty="0"/>
              <a:t>Tolerance, as defined by either of the following:</a:t>
            </a:r>
          </a:p>
          <a:p>
            <a:pPr lvl="2">
              <a:buFont typeface="Wingdings" charset="2"/>
              <a:buChar char="q"/>
            </a:pPr>
            <a:r>
              <a:rPr lang="en-US" sz="6000" dirty="0"/>
              <a:t>A need for markedly increased amounts of alcohol to achieve intoxication or desired effect.</a:t>
            </a:r>
          </a:p>
          <a:p>
            <a:pPr lvl="2">
              <a:buFont typeface="Wingdings" charset="2"/>
              <a:buChar char="q"/>
            </a:pPr>
            <a:r>
              <a:rPr lang="en-US" sz="6000" dirty="0"/>
              <a:t>A markedly diminished effect with continued use of the same amount of alcohol.</a:t>
            </a:r>
          </a:p>
          <a:p>
            <a:pPr lvl="1">
              <a:buFont typeface="Wingdings" charset="2"/>
              <a:buChar char="q"/>
            </a:pPr>
            <a:r>
              <a:rPr lang="en-US" sz="6000" dirty="0"/>
              <a:t>Withdrawal, as manifested by either of the following:</a:t>
            </a:r>
          </a:p>
          <a:p>
            <a:pPr lvl="2">
              <a:buFont typeface="Wingdings" charset="2"/>
              <a:buChar char="q"/>
            </a:pPr>
            <a:r>
              <a:rPr lang="en-US" sz="6000" dirty="0"/>
              <a:t>The characteristic withdrawal syndrome for alcohol.</a:t>
            </a:r>
          </a:p>
          <a:p>
            <a:pPr lvl="2">
              <a:buFont typeface="Wingdings" charset="2"/>
              <a:buChar char="q"/>
            </a:pPr>
            <a:r>
              <a:rPr lang="en-US" sz="6000" dirty="0"/>
              <a:t>Alcohol (or a closely related substance, such as a benzodiazepine) is taken to relive or avoid withdrawal symptoms.</a:t>
            </a:r>
          </a:p>
          <a:p>
            <a:pPr lvl="1"/>
            <a:endParaRPr lang="en-US" sz="1300" dirty="0"/>
          </a:p>
          <a:p>
            <a:pPr marL="342900" lvl="1" indent="0">
              <a:buNone/>
            </a:pPr>
            <a:r>
              <a:rPr lang="en-US" sz="5600" dirty="0"/>
              <a:t>American Psychiatric Association: Diagnostic and Statistical Manual of Mental Disorders, 5th Edition. Arlington, VA, American Psychiatric Publishing, 2013</a:t>
            </a:r>
          </a:p>
        </p:txBody>
      </p:sp>
    </p:spTree>
    <p:extLst>
      <p:ext uri="{BB962C8B-B14F-4D97-AF65-F5344CB8AC3E}">
        <p14:creationId xmlns:p14="http://schemas.microsoft.com/office/powerpoint/2010/main" val="447827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F600-BB5F-4598-95A7-CEB461523521}"/>
              </a:ext>
            </a:extLst>
          </p:cNvPr>
          <p:cNvSpPr>
            <a:spLocks noGrp="1"/>
          </p:cNvSpPr>
          <p:nvPr>
            <p:ph type="title"/>
          </p:nvPr>
        </p:nvSpPr>
        <p:spPr/>
        <p:txBody>
          <a:bodyPr>
            <a:normAutofit/>
          </a:bodyPr>
          <a:lstStyle/>
          <a:p>
            <a:r>
              <a:rPr lang="en-US" sz="2400" dirty="0"/>
              <a:t>Assessment (continued)</a:t>
            </a:r>
          </a:p>
        </p:txBody>
      </p:sp>
      <p:sp>
        <p:nvSpPr>
          <p:cNvPr id="3" name="Content Placeholder 2">
            <a:extLst>
              <a:ext uri="{FF2B5EF4-FFF2-40B4-BE49-F238E27FC236}">
                <a16:creationId xmlns:a16="http://schemas.microsoft.com/office/drawing/2014/main" id="{2248917E-5780-4C78-976F-7531F92266E6}"/>
              </a:ext>
            </a:extLst>
          </p:cNvPr>
          <p:cNvSpPr>
            <a:spLocks noGrp="1"/>
          </p:cNvSpPr>
          <p:nvPr>
            <p:ph sz="quarter" idx="13"/>
          </p:nvPr>
        </p:nvSpPr>
        <p:spPr/>
        <p:txBody>
          <a:bodyPr>
            <a:normAutofit/>
          </a:bodyPr>
          <a:lstStyle/>
          <a:p>
            <a:r>
              <a:rPr lang="en-US" sz="2900" dirty="0"/>
              <a:t>AUD Severity:</a:t>
            </a:r>
          </a:p>
          <a:p>
            <a:pPr lvl="1"/>
            <a:r>
              <a:rPr lang="en-US" sz="2600" dirty="0"/>
              <a:t>Mild: presence of two - three symptoms</a:t>
            </a:r>
          </a:p>
          <a:p>
            <a:pPr lvl="1"/>
            <a:r>
              <a:rPr lang="en-US" sz="2600" dirty="0"/>
              <a:t>Moderate: presence of four - five symptoms</a:t>
            </a:r>
          </a:p>
          <a:p>
            <a:pPr lvl="1"/>
            <a:r>
              <a:rPr lang="en-US" sz="2600" dirty="0"/>
              <a:t>Severe: presence of six or more symptoms</a:t>
            </a:r>
          </a:p>
          <a:p>
            <a:pPr marL="342900" lvl="1" indent="0">
              <a:buNone/>
            </a:pPr>
            <a:endParaRPr lang="en-US" sz="2600" dirty="0"/>
          </a:p>
          <a:p>
            <a:pPr marL="342900" lvl="1" indent="0">
              <a:buNone/>
            </a:pPr>
            <a:r>
              <a:rPr lang="en-US" sz="1400" dirty="0"/>
              <a:t>American Psychiatric Association: Diagnostic and Statistical Manual of Mental Disorders, 5th Edition. Arlington, VA, American Psychiatric Publishing, 2013</a:t>
            </a:r>
          </a:p>
          <a:p>
            <a:pPr marL="342900" lvl="1" indent="0">
              <a:buNone/>
            </a:pPr>
            <a:endParaRPr lang="en-US" sz="2600" dirty="0"/>
          </a:p>
          <a:p>
            <a:endParaRPr lang="en-US" dirty="0"/>
          </a:p>
        </p:txBody>
      </p:sp>
    </p:spTree>
    <p:extLst>
      <p:ext uri="{BB962C8B-B14F-4D97-AF65-F5344CB8AC3E}">
        <p14:creationId xmlns:p14="http://schemas.microsoft.com/office/powerpoint/2010/main" val="3715684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Assessment - Use of quantitative behavioral measures</a:t>
            </a:r>
          </a:p>
        </p:txBody>
      </p:sp>
      <p:sp>
        <p:nvSpPr>
          <p:cNvPr id="3" name="Content Placeholder 2"/>
          <p:cNvSpPr>
            <a:spLocks noGrp="1"/>
          </p:cNvSpPr>
          <p:nvPr>
            <p:ph sz="quarter" idx="13"/>
          </p:nvPr>
        </p:nvSpPr>
        <p:spPr>
          <a:xfrm>
            <a:off x="457201" y="1234220"/>
            <a:ext cx="7815262" cy="4571999"/>
          </a:xfrm>
        </p:spPr>
        <p:txBody>
          <a:bodyPr>
            <a:normAutofit lnSpcReduction="10000"/>
          </a:bodyPr>
          <a:lstStyle/>
          <a:p>
            <a:pPr marL="0" indent="0">
              <a:spcAft>
                <a:spcPts val="600"/>
              </a:spcAft>
              <a:buNone/>
            </a:pPr>
            <a:r>
              <a:rPr lang="en-US" sz="2200" b="1" dirty="0"/>
              <a:t>Statement 2: APA </a:t>
            </a:r>
            <a:r>
              <a:rPr lang="en-US" sz="2200" b="1" i="1" dirty="0"/>
              <a:t>recommends</a:t>
            </a:r>
            <a:r>
              <a:rPr lang="en-US" sz="2200" b="1" dirty="0"/>
              <a:t> (1C) that the initial psychiatric evaluation of a patient with suspected alcohol use disorder include a quantitative behavioral measure to detect the presence of alcohol misuse and assess its severity.</a:t>
            </a:r>
          </a:p>
          <a:p>
            <a:pPr>
              <a:spcAft>
                <a:spcPts val="600"/>
              </a:spcAft>
            </a:pPr>
            <a:r>
              <a:rPr lang="en-US" sz="1800" dirty="0"/>
              <a:t>Rationale:</a:t>
            </a:r>
          </a:p>
          <a:p>
            <a:pPr lvl="1">
              <a:spcAft>
                <a:spcPts val="600"/>
              </a:spcAft>
            </a:pPr>
            <a:r>
              <a:rPr lang="en-US" sz="1800" dirty="0"/>
              <a:t>Establish baseline information on alcohol misuse and its severity </a:t>
            </a:r>
          </a:p>
          <a:p>
            <a:pPr lvl="1">
              <a:spcAft>
                <a:spcPts val="600"/>
              </a:spcAft>
            </a:pPr>
            <a:r>
              <a:rPr lang="en-US" sz="1800" dirty="0"/>
              <a:t>Help in tracking treatment effects</a:t>
            </a:r>
          </a:p>
          <a:p>
            <a:pPr lvl="1">
              <a:spcAft>
                <a:spcPts val="600"/>
              </a:spcAft>
            </a:pPr>
            <a:r>
              <a:rPr lang="en-US" sz="1800" dirty="0"/>
              <a:t>Improve consistency of information obtained</a:t>
            </a:r>
          </a:p>
          <a:p>
            <a:pPr>
              <a:spcAft>
                <a:spcPts val="600"/>
              </a:spcAft>
            </a:pPr>
            <a:r>
              <a:rPr lang="en-US" sz="1800" dirty="0">
                <a:solidFill>
                  <a:prstClr val="black"/>
                </a:solidFill>
              </a:rPr>
              <a:t>Implementation:</a:t>
            </a:r>
          </a:p>
          <a:p>
            <a:pPr lvl="1">
              <a:spcAft>
                <a:spcPts val="600"/>
              </a:spcAft>
            </a:pPr>
            <a:r>
              <a:rPr lang="en-US" sz="1800" dirty="0">
                <a:solidFill>
                  <a:prstClr val="black"/>
                </a:solidFill>
              </a:rPr>
              <a:t>Consider choosing a scale based on patient age, clinical setting, time available for administration, and therapeutic objective</a:t>
            </a:r>
          </a:p>
          <a:p>
            <a:pPr lvl="1">
              <a:spcAft>
                <a:spcPts val="600"/>
              </a:spcAft>
            </a:pPr>
            <a:r>
              <a:rPr lang="en-US" sz="1800" dirty="0">
                <a:solidFill>
                  <a:prstClr val="black"/>
                </a:solidFill>
              </a:rPr>
              <a:t>Example measures: CAGE, CRAFT, AUDIT, AUDIT-C</a:t>
            </a:r>
          </a:p>
          <a:p>
            <a:pPr lvl="1">
              <a:spcAft>
                <a:spcPts val="600"/>
              </a:spcAft>
            </a:pPr>
            <a:endParaRPr lang="en-US" sz="1800" dirty="0">
              <a:solidFill>
                <a:prstClr val="black"/>
              </a:solidFill>
            </a:endParaRPr>
          </a:p>
        </p:txBody>
      </p:sp>
    </p:spTree>
    <p:extLst>
      <p:ext uri="{BB962C8B-B14F-4D97-AF65-F5344CB8AC3E}">
        <p14:creationId xmlns:p14="http://schemas.microsoft.com/office/powerpoint/2010/main" val="1955205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Assessment - quantitative behavioral measures (continued)</a:t>
            </a:r>
          </a:p>
        </p:txBody>
      </p:sp>
      <p:sp>
        <p:nvSpPr>
          <p:cNvPr id="3" name="Content Placeholder 2"/>
          <p:cNvSpPr>
            <a:spLocks noGrp="1"/>
          </p:cNvSpPr>
          <p:nvPr>
            <p:ph sz="quarter" idx="13"/>
          </p:nvPr>
        </p:nvSpPr>
        <p:spPr>
          <a:xfrm>
            <a:off x="457200" y="1140178"/>
            <a:ext cx="7815262" cy="5340135"/>
          </a:xfrm>
        </p:spPr>
        <p:txBody>
          <a:bodyPr>
            <a:normAutofit fontScale="62500" lnSpcReduction="20000"/>
          </a:bodyPr>
          <a:lstStyle/>
          <a:p>
            <a:pPr lvl="1"/>
            <a:r>
              <a:rPr lang="en-US" sz="2900" dirty="0"/>
              <a:t>AUDIT-C Questionnaire</a:t>
            </a:r>
          </a:p>
          <a:p>
            <a:pPr marL="1143000" lvl="2" indent="-457200">
              <a:buFont typeface="+mj-lt"/>
              <a:buAutoNum type="arabicPeriod"/>
            </a:pPr>
            <a:r>
              <a:rPr lang="en-US" sz="2600" dirty="0"/>
              <a:t>How often do you have a drink containing alcohol?</a:t>
            </a:r>
          </a:p>
          <a:p>
            <a:pPr marL="1371600" lvl="4" indent="0">
              <a:buNone/>
            </a:pPr>
            <a:r>
              <a:rPr lang="en-US" sz="2200" dirty="0"/>
              <a:t>[0] Never</a:t>
            </a:r>
          </a:p>
          <a:p>
            <a:pPr marL="1371600" lvl="4" indent="0">
              <a:buNone/>
            </a:pPr>
            <a:r>
              <a:rPr lang="en-US" sz="2200" dirty="0"/>
              <a:t>[1] Monthly or less</a:t>
            </a:r>
          </a:p>
          <a:p>
            <a:pPr marL="1371600" lvl="4" indent="0">
              <a:buNone/>
            </a:pPr>
            <a:r>
              <a:rPr lang="en-US" sz="2200" dirty="0"/>
              <a:t>[2] 2-4 times a month</a:t>
            </a:r>
          </a:p>
          <a:p>
            <a:pPr marL="1371600" lvl="4" indent="0">
              <a:buNone/>
            </a:pPr>
            <a:r>
              <a:rPr lang="en-US" sz="2200" dirty="0"/>
              <a:t>[3] 2-3 times a week</a:t>
            </a:r>
          </a:p>
          <a:p>
            <a:pPr marL="1371600" lvl="4" indent="0">
              <a:buNone/>
            </a:pPr>
            <a:r>
              <a:rPr lang="en-US" sz="2200" dirty="0"/>
              <a:t>[4] 4 or more times a week</a:t>
            </a:r>
          </a:p>
          <a:p>
            <a:pPr marL="1200150" lvl="2" indent="-514350">
              <a:buFont typeface="+mj-lt"/>
              <a:buAutoNum type="arabicPeriod" startAt="2"/>
            </a:pPr>
            <a:r>
              <a:rPr lang="en-US" sz="2600" dirty="0"/>
              <a:t>How many standard drinks containing alcohol do you have on a typical day?</a:t>
            </a:r>
          </a:p>
          <a:p>
            <a:pPr marL="1371600" lvl="4" indent="0">
              <a:buNone/>
            </a:pPr>
            <a:r>
              <a:rPr lang="en-US" sz="2300" dirty="0"/>
              <a:t>[0] 1 or 2</a:t>
            </a:r>
          </a:p>
          <a:p>
            <a:pPr marL="1371600" lvl="4" indent="0">
              <a:buNone/>
            </a:pPr>
            <a:r>
              <a:rPr lang="en-US" sz="2300" dirty="0"/>
              <a:t>[1] 3 or 4</a:t>
            </a:r>
          </a:p>
          <a:p>
            <a:pPr marL="1371600" lvl="4" indent="0">
              <a:buNone/>
            </a:pPr>
            <a:r>
              <a:rPr lang="en-US" sz="2300" dirty="0"/>
              <a:t>[2] 5 or 6</a:t>
            </a:r>
          </a:p>
          <a:p>
            <a:pPr marL="1371600" lvl="4" indent="0">
              <a:buNone/>
            </a:pPr>
            <a:r>
              <a:rPr lang="en-US" sz="2300" dirty="0"/>
              <a:t>[3] 7 to 9</a:t>
            </a:r>
          </a:p>
          <a:p>
            <a:pPr marL="1371600" lvl="4" indent="0">
              <a:buNone/>
            </a:pPr>
            <a:r>
              <a:rPr lang="en-US" sz="2300" dirty="0"/>
              <a:t>[4] 10 or more</a:t>
            </a:r>
          </a:p>
          <a:p>
            <a:pPr marL="1200150" lvl="2" indent="-514350">
              <a:buFont typeface="+mj-lt"/>
              <a:buAutoNum type="arabicPeriod" startAt="3"/>
            </a:pPr>
            <a:r>
              <a:rPr lang="en-US" sz="2600" dirty="0"/>
              <a:t>How often do you have six or more drinks on one occasion?</a:t>
            </a:r>
          </a:p>
          <a:p>
            <a:pPr marL="1371600" lvl="4" indent="0">
              <a:buNone/>
            </a:pPr>
            <a:r>
              <a:rPr lang="en-US" sz="2300" dirty="0"/>
              <a:t>[0] Never</a:t>
            </a:r>
          </a:p>
          <a:p>
            <a:pPr marL="1371600" lvl="4" indent="0">
              <a:buNone/>
            </a:pPr>
            <a:r>
              <a:rPr lang="en-US" sz="2300" dirty="0"/>
              <a:t>[1] Less than monthly</a:t>
            </a:r>
          </a:p>
          <a:p>
            <a:pPr marL="1371600" lvl="4" indent="0">
              <a:buNone/>
            </a:pPr>
            <a:r>
              <a:rPr lang="en-US" sz="2300" dirty="0"/>
              <a:t>[2] Monthly</a:t>
            </a:r>
          </a:p>
          <a:p>
            <a:pPr marL="1371600" lvl="4" indent="0">
              <a:buNone/>
            </a:pPr>
            <a:r>
              <a:rPr lang="en-US" sz="2300" dirty="0"/>
              <a:t>[3] Weekly</a:t>
            </a:r>
          </a:p>
          <a:p>
            <a:pPr marL="1371600" lvl="4" indent="0">
              <a:buNone/>
            </a:pPr>
            <a:r>
              <a:rPr lang="en-US" sz="2300" dirty="0"/>
              <a:t>[4] Daily or almost daily</a:t>
            </a:r>
          </a:p>
          <a:p>
            <a:pPr marL="685800" lvl="2" indent="0">
              <a:buNone/>
            </a:pPr>
            <a:endParaRPr lang="en-US" sz="2600" dirty="0"/>
          </a:p>
          <a:p>
            <a:pPr marL="685800" lvl="2" indent="0">
              <a:buNone/>
            </a:pPr>
            <a:r>
              <a:rPr lang="en-US" sz="1900" dirty="0"/>
              <a:t>Bush K, </a:t>
            </a:r>
            <a:r>
              <a:rPr lang="en-US" sz="1900" dirty="0" err="1"/>
              <a:t>Kivlahan</a:t>
            </a:r>
            <a:r>
              <a:rPr lang="en-US" sz="1900" dirty="0"/>
              <a:t> DR, </a:t>
            </a:r>
            <a:r>
              <a:rPr lang="en-US" sz="1900" dirty="0" err="1"/>
              <a:t>McDonell</a:t>
            </a:r>
            <a:r>
              <a:rPr lang="en-US" sz="1900" dirty="0"/>
              <a:t> MB, </a:t>
            </a:r>
            <a:r>
              <a:rPr lang="en-US" sz="1900" dirty="0" err="1"/>
              <a:t>Fihn</a:t>
            </a:r>
            <a:r>
              <a:rPr lang="en-US" sz="1900" dirty="0"/>
              <a:t> SD, Bradley KA, Ambulatory Care Quality Improvement Project. The AUDIT alcohol consumption questions (AUDIT-C)—an effective brief screening test for problem drinking. Arch Intern Med. 1998;58:1789–1795.</a:t>
            </a:r>
          </a:p>
          <a:p>
            <a:pPr lvl="2">
              <a:buFont typeface="Wingdings" charset="2"/>
              <a:buChar char="q"/>
            </a:pPr>
            <a:endParaRPr lang="en-US" sz="2000" dirty="0"/>
          </a:p>
        </p:txBody>
      </p:sp>
      <p:pic>
        <p:nvPicPr>
          <p:cNvPr id="5" name="Picture 4"/>
          <p:cNvPicPr>
            <a:picLocks noChangeAspect="1"/>
          </p:cNvPicPr>
          <p:nvPr/>
        </p:nvPicPr>
        <p:blipFill>
          <a:blip r:embed="rId2" cstate="print">
            <a:alphaModFix amt="57000"/>
            <a:extLst>
              <a:ext uri="{28A0092B-C50C-407E-A947-70E740481C1C}">
                <a14:useLocalDpi xmlns:a14="http://schemas.microsoft.com/office/drawing/2010/main" val="0"/>
              </a:ext>
            </a:extLst>
          </a:blip>
          <a:stretch>
            <a:fillRect/>
          </a:stretch>
        </p:blipFill>
        <p:spPr>
          <a:xfrm>
            <a:off x="7505417" y="3516582"/>
            <a:ext cx="1278078" cy="1665018"/>
          </a:xfrm>
          <a:prstGeom prst="rect">
            <a:avLst/>
          </a:prstGeom>
        </p:spPr>
      </p:pic>
    </p:spTree>
    <p:extLst>
      <p:ext uri="{BB962C8B-B14F-4D97-AF65-F5344CB8AC3E}">
        <p14:creationId xmlns:p14="http://schemas.microsoft.com/office/powerpoint/2010/main" val="697390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Assessment - Use of physiological biomarkers</a:t>
            </a:r>
          </a:p>
        </p:txBody>
      </p:sp>
      <p:sp>
        <p:nvSpPr>
          <p:cNvPr id="3" name="Content Placeholder 2"/>
          <p:cNvSpPr>
            <a:spLocks noGrp="1"/>
          </p:cNvSpPr>
          <p:nvPr>
            <p:ph sz="quarter" idx="13"/>
          </p:nvPr>
        </p:nvSpPr>
        <p:spPr>
          <a:xfrm>
            <a:off x="457200" y="1163782"/>
            <a:ext cx="8235538" cy="4987636"/>
          </a:xfrm>
        </p:spPr>
        <p:txBody>
          <a:bodyPr>
            <a:normAutofit lnSpcReduction="10000"/>
          </a:bodyPr>
          <a:lstStyle/>
          <a:p>
            <a:pPr marL="0" indent="0">
              <a:spcAft>
                <a:spcPts val="600"/>
              </a:spcAft>
              <a:buNone/>
            </a:pPr>
            <a:r>
              <a:rPr lang="en-US" sz="2200" b="1" dirty="0"/>
              <a:t>Statement 3: APA </a:t>
            </a:r>
            <a:r>
              <a:rPr lang="en-US" sz="2200" b="1" i="1" dirty="0"/>
              <a:t>suggests</a:t>
            </a:r>
            <a:r>
              <a:rPr lang="en-US" sz="2200" b="1" dirty="0"/>
              <a:t> (2C) that physiological biomarkers be used to identify persistently elevated levels of alcohol consumption as part of the initial evaluation of patients with alcohol use disorder or in the treatment of individuals who have an indication for ongoing monitoring of their alcohol use.</a:t>
            </a:r>
          </a:p>
          <a:p>
            <a:pPr>
              <a:spcAft>
                <a:spcPts val="600"/>
              </a:spcAft>
            </a:pPr>
            <a:r>
              <a:rPr lang="en-US" sz="1800" dirty="0"/>
              <a:t>Rationale:</a:t>
            </a:r>
          </a:p>
          <a:p>
            <a:pPr lvl="1">
              <a:spcAft>
                <a:spcPts val="600"/>
              </a:spcAft>
            </a:pPr>
            <a:r>
              <a:rPr lang="en-US" sz="1800" dirty="0"/>
              <a:t>Help in determining the initial symptom severity and identifying relapses </a:t>
            </a:r>
          </a:p>
          <a:p>
            <a:pPr lvl="1">
              <a:spcAft>
                <a:spcPts val="600"/>
              </a:spcAft>
            </a:pPr>
            <a:r>
              <a:rPr lang="en-US" sz="1800" dirty="0"/>
              <a:t>Detect physiological damage with some of the indirect biomarkers (e.g., AST, ALT, GGT, CDT, MCV)</a:t>
            </a:r>
          </a:p>
          <a:p>
            <a:pPr lvl="1">
              <a:spcAft>
                <a:spcPts val="600"/>
              </a:spcAft>
            </a:pPr>
            <a:r>
              <a:rPr lang="en-US" sz="1800" dirty="0"/>
              <a:t>Help to emphasize the medical nature of AUD and potentially reduce stigma</a:t>
            </a:r>
          </a:p>
          <a:p>
            <a:pPr>
              <a:spcAft>
                <a:spcPts val="600"/>
              </a:spcAft>
            </a:pPr>
            <a:r>
              <a:rPr lang="en-US" sz="1800" dirty="0"/>
              <a:t>Implementation:</a:t>
            </a:r>
          </a:p>
          <a:p>
            <a:pPr lvl="1">
              <a:spcAft>
                <a:spcPts val="600"/>
              </a:spcAft>
            </a:pPr>
            <a:r>
              <a:rPr lang="en-US" sz="1800" dirty="0"/>
              <a:t>May augment with quantitative behavioral measures and input from collateral informants</a:t>
            </a:r>
          </a:p>
          <a:p>
            <a:pPr lvl="1">
              <a:spcAft>
                <a:spcPts val="600"/>
              </a:spcAft>
            </a:pPr>
            <a:r>
              <a:rPr lang="en-US" sz="1800" dirty="0"/>
              <a:t>Can be obtained via various sources (e.g., blood, urine, hair)</a:t>
            </a:r>
          </a:p>
          <a:p>
            <a:pPr lvl="1">
              <a:spcAft>
                <a:spcPts val="600"/>
              </a:spcAft>
            </a:pPr>
            <a:endParaRPr lang="en-US" dirty="0"/>
          </a:p>
        </p:txBody>
      </p:sp>
    </p:spTree>
    <p:extLst>
      <p:ext uri="{BB962C8B-B14F-4D97-AF65-F5344CB8AC3E}">
        <p14:creationId xmlns:p14="http://schemas.microsoft.com/office/powerpoint/2010/main" val="1336844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 Biomarkers (Continued)</a:t>
            </a:r>
          </a:p>
        </p:txBody>
      </p:sp>
      <p:sp>
        <p:nvSpPr>
          <p:cNvPr id="3" name="Content Placeholder 2"/>
          <p:cNvSpPr>
            <a:spLocks noGrp="1"/>
          </p:cNvSpPr>
          <p:nvPr>
            <p:ph sz="quarter" idx="13"/>
          </p:nvPr>
        </p:nvSpPr>
        <p:spPr/>
        <p:txBody>
          <a:bodyPr>
            <a:normAutofit/>
          </a:bodyPr>
          <a:lstStyle/>
          <a:p>
            <a:pPr>
              <a:spcAft>
                <a:spcPts val="600"/>
              </a:spcAft>
              <a:buFont typeface="Arial" charset="0"/>
              <a:buChar char="•"/>
            </a:pPr>
            <a:r>
              <a:rPr lang="en-US" sz="1800" dirty="0"/>
              <a:t>Types of Biomarkers</a:t>
            </a:r>
          </a:p>
          <a:p>
            <a:pPr lvl="1">
              <a:spcAft>
                <a:spcPts val="600"/>
              </a:spcAft>
            </a:pPr>
            <a:r>
              <a:rPr lang="en-US" sz="1800" dirty="0"/>
              <a:t>Direct biomarkers measure alcohol or alcohol metabolites over a time course of hours (blood ethanol level) to days (urine/hair ethyl glucuronide)</a:t>
            </a:r>
          </a:p>
          <a:p>
            <a:pPr lvl="1">
              <a:spcAft>
                <a:spcPts val="600"/>
              </a:spcAft>
            </a:pPr>
            <a:r>
              <a:rPr lang="en-US" sz="1800" dirty="0"/>
              <a:t>Indirect biomarkers typically reflect organ damage or physiologic dysfunction resulting from more chronic, heavy alcohol use</a:t>
            </a:r>
          </a:p>
        </p:txBody>
      </p:sp>
    </p:spTree>
    <p:extLst>
      <p:ext uri="{BB962C8B-B14F-4D97-AF65-F5344CB8AC3E}">
        <p14:creationId xmlns:p14="http://schemas.microsoft.com/office/powerpoint/2010/main" val="106463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 Biomarkers (Continued)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608232865"/>
              </p:ext>
            </p:extLst>
          </p:nvPr>
        </p:nvGraphicFramePr>
        <p:xfrm>
          <a:off x="457200" y="1172819"/>
          <a:ext cx="8324851" cy="4221480"/>
        </p:xfrm>
        <a:graphic>
          <a:graphicData uri="http://schemas.openxmlformats.org/drawingml/2006/table">
            <a:tbl>
              <a:tblPr firstRow="1" bandRow="1">
                <a:tableStyleId>{5C22544A-7EE6-4342-B048-85BDC9FD1C3A}</a:tableStyleId>
              </a:tblPr>
              <a:tblGrid>
                <a:gridCol w="1333500">
                  <a:extLst>
                    <a:ext uri="{9D8B030D-6E8A-4147-A177-3AD203B41FA5}">
                      <a16:colId xmlns:a16="http://schemas.microsoft.com/office/drawing/2014/main" val="20000"/>
                    </a:ext>
                  </a:extLst>
                </a:gridCol>
                <a:gridCol w="1005578">
                  <a:extLst>
                    <a:ext uri="{9D8B030D-6E8A-4147-A177-3AD203B41FA5}">
                      <a16:colId xmlns:a16="http://schemas.microsoft.com/office/drawing/2014/main" val="20001"/>
                    </a:ext>
                  </a:extLst>
                </a:gridCol>
                <a:gridCol w="1213580">
                  <a:extLst>
                    <a:ext uri="{9D8B030D-6E8A-4147-A177-3AD203B41FA5}">
                      <a16:colId xmlns:a16="http://schemas.microsoft.com/office/drawing/2014/main" val="20002"/>
                    </a:ext>
                  </a:extLst>
                </a:gridCol>
                <a:gridCol w="1331023">
                  <a:extLst>
                    <a:ext uri="{9D8B030D-6E8A-4147-A177-3AD203B41FA5}">
                      <a16:colId xmlns:a16="http://schemas.microsoft.com/office/drawing/2014/main" val="20003"/>
                    </a:ext>
                  </a:extLst>
                </a:gridCol>
                <a:gridCol w="1370170">
                  <a:extLst>
                    <a:ext uri="{9D8B030D-6E8A-4147-A177-3AD203B41FA5}">
                      <a16:colId xmlns:a16="http://schemas.microsoft.com/office/drawing/2014/main" val="20004"/>
                    </a:ext>
                  </a:extLst>
                </a:gridCol>
                <a:gridCol w="2071000">
                  <a:extLst>
                    <a:ext uri="{9D8B030D-6E8A-4147-A177-3AD203B41FA5}">
                      <a16:colId xmlns:a16="http://schemas.microsoft.com/office/drawing/2014/main" val="20005"/>
                    </a:ext>
                  </a:extLst>
                </a:gridCol>
              </a:tblGrid>
              <a:tr h="725798">
                <a:tc>
                  <a:txBody>
                    <a:bodyPr/>
                    <a:lstStyle/>
                    <a:p>
                      <a:r>
                        <a:rPr lang="en-US" sz="1600" dirty="0"/>
                        <a:t>Biomarker</a:t>
                      </a:r>
                    </a:p>
                  </a:txBody>
                  <a:tcPr/>
                </a:tc>
                <a:tc>
                  <a:txBody>
                    <a:bodyPr/>
                    <a:lstStyle/>
                    <a:p>
                      <a:r>
                        <a:rPr lang="en-US" sz="1600" dirty="0"/>
                        <a:t>Specimen Type</a:t>
                      </a:r>
                    </a:p>
                  </a:txBody>
                  <a:tcPr/>
                </a:tc>
                <a:tc>
                  <a:txBody>
                    <a:bodyPr/>
                    <a:lstStyle/>
                    <a:p>
                      <a:r>
                        <a:rPr lang="en-US" sz="1600" dirty="0"/>
                        <a:t>Direct</a:t>
                      </a:r>
                      <a:r>
                        <a:rPr lang="en-US" sz="1600" baseline="0" dirty="0"/>
                        <a:t> or Indirect</a:t>
                      </a:r>
                      <a:endParaRPr lang="en-US" sz="1600" dirty="0"/>
                    </a:p>
                  </a:txBody>
                  <a:tcPr/>
                </a:tc>
                <a:tc>
                  <a:txBody>
                    <a:bodyPr/>
                    <a:lstStyle/>
                    <a:p>
                      <a:r>
                        <a:rPr lang="en-US" sz="1600" dirty="0"/>
                        <a:t>Time to elevation</a:t>
                      </a:r>
                    </a:p>
                  </a:txBody>
                  <a:tcPr/>
                </a:tc>
                <a:tc>
                  <a:txBody>
                    <a:bodyPr/>
                    <a:lstStyle/>
                    <a:p>
                      <a:r>
                        <a:rPr lang="en-US" sz="1600" dirty="0"/>
                        <a:t>Time to normalization after abstinence</a:t>
                      </a:r>
                    </a:p>
                  </a:txBody>
                  <a:tcPr/>
                </a:tc>
                <a:tc>
                  <a:txBody>
                    <a:bodyPr/>
                    <a:lstStyle/>
                    <a:p>
                      <a:r>
                        <a:rPr lang="en-US" sz="1600" dirty="0"/>
                        <a:t>Miscellaneous</a:t>
                      </a:r>
                    </a:p>
                  </a:txBody>
                  <a:tcPr/>
                </a:tc>
                <a:extLst>
                  <a:ext uri="{0D108BD9-81ED-4DB2-BD59-A6C34878D82A}">
                    <a16:rowId xmlns:a16="http://schemas.microsoft.com/office/drawing/2014/main" val="10000"/>
                  </a:ext>
                </a:extLst>
              </a:tr>
              <a:tr h="936514">
                <a:tc>
                  <a:txBody>
                    <a:bodyPr/>
                    <a:lstStyle/>
                    <a:p>
                      <a:r>
                        <a:rPr lang="en-US" sz="1600" b="1" dirty="0"/>
                        <a:t>Ethanol level</a:t>
                      </a:r>
                    </a:p>
                  </a:txBody>
                  <a:tcPr/>
                </a:tc>
                <a:tc>
                  <a:txBody>
                    <a:bodyPr/>
                    <a:lstStyle/>
                    <a:p>
                      <a:r>
                        <a:rPr lang="en-US" sz="1500" dirty="0"/>
                        <a:t>Serum</a:t>
                      </a:r>
                    </a:p>
                  </a:txBody>
                  <a:tcPr/>
                </a:tc>
                <a:tc>
                  <a:txBody>
                    <a:bodyPr/>
                    <a:lstStyle/>
                    <a:p>
                      <a:r>
                        <a:rPr lang="en-US" sz="1500" dirty="0"/>
                        <a:t>Direct</a:t>
                      </a:r>
                    </a:p>
                  </a:txBody>
                  <a:tcPr/>
                </a:tc>
                <a:tc>
                  <a:txBody>
                    <a:bodyPr/>
                    <a:lstStyle/>
                    <a:p>
                      <a:r>
                        <a:rPr lang="en-US" sz="1500" dirty="0"/>
                        <a:t>Minutes to</a:t>
                      </a:r>
                      <a:r>
                        <a:rPr lang="en-US" sz="1500" baseline="0" dirty="0"/>
                        <a:t> Hours</a:t>
                      </a:r>
                      <a:endParaRPr lang="en-US" sz="1500" dirty="0"/>
                    </a:p>
                  </a:txBody>
                  <a:tcPr/>
                </a:tc>
                <a:tc>
                  <a:txBody>
                    <a:bodyPr/>
                    <a:lstStyle/>
                    <a:p>
                      <a:r>
                        <a:rPr lang="en-US" sz="1500" dirty="0"/>
                        <a:t>Depends on amount consumed; usually</a:t>
                      </a:r>
                      <a:r>
                        <a:rPr lang="en-US" sz="1500" baseline="0" dirty="0"/>
                        <a:t> within hours</a:t>
                      </a:r>
                      <a:endParaRPr lang="en-US" sz="1500" dirty="0"/>
                    </a:p>
                  </a:txBody>
                  <a:tcPr/>
                </a:tc>
                <a:tc>
                  <a:txBody>
                    <a:bodyPr/>
                    <a:lstStyle/>
                    <a:p>
                      <a:endParaRPr lang="en-US" sz="1400" dirty="0"/>
                    </a:p>
                  </a:txBody>
                  <a:tcPr/>
                </a:tc>
                <a:extLst>
                  <a:ext uri="{0D108BD9-81ED-4DB2-BD59-A6C34878D82A}">
                    <a16:rowId xmlns:a16="http://schemas.microsoft.com/office/drawing/2014/main" val="10001"/>
                  </a:ext>
                </a:extLst>
              </a:tr>
              <a:tr h="1147230">
                <a:tc>
                  <a:txBody>
                    <a:bodyPr/>
                    <a:lstStyle/>
                    <a:p>
                      <a:r>
                        <a:rPr lang="en-US" sz="1600" b="1" dirty="0"/>
                        <a:t>Ethyl</a:t>
                      </a:r>
                      <a:r>
                        <a:rPr lang="en-US" sz="1600" b="1" baseline="0" dirty="0"/>
                        <a:t> glucuronide</a:t>
                      </a:r>
                      <a:endParaRPr lang="en-US" sz="1600" b="1" dirty="0"/>
                    </a:p>
                  </a:txBody>
                  <a:tcPr/>
                </a:tc>
                <a:tc>
                  <a:txBody>
                    <a:bodyPr/>
                    <a:lstStyle/>
                    <a:p>
                      <a:r>
                        <a:rPr lang="en-US" sz="1500" dirty="0"/>
                        <a:t>Serum/</a:t>
                      </a:r>
                    </a:p>
                    <a:p>
                      <a:r>
                        <a:rPr lang="en-US" sz="1500" dirty="0"/>
                        <a:t>urine/</a:t>
                      </a:r>
                    </a:p>
                    <a:p>
                      <a:r>
                        <a:rPr lang="en-US" sz="1500" dirty="0"/>
                        <a:t>hair</a:t>
                      </a:r>
                    </a:p>
                  </a:txBody>
                  <a:tcPr/>
                </a:tc>
                <a:tc>
                  <a:txBody>
                    <a:bodyPr/>
                    <a:lstStyle/>
                    <a:p>
                      <a:r>
                        <a:rPr lang="en-US" sz="1500" dirty="0"/>
                        <a:t>Direct</a:t>
                      </a:r>
                    </a:p>
                  </a:txBody>
                  <a:tcPr/>
                </a:tc>
                <a:tc>
                  <a:txBody>
                    <a:bodyPr/>
                    <a:lstStyle/>
                    <a:p>
                      <a:r>
                        <a:rPr lang="en-US" sz="1500" dirty="0"/>
                        <a:t>1-3 hours after alcohol ingestion</a:t>
                      </a:r>
                    </a:p>
                  </a:txBody>
                  <a:tcPr/>
                </a:tc>
                <a:tc>
                  <a:txBody>
                    <a:bodyPr/>
                    <a:lstStyle/>
                    <a:p>
                      <a:r>
                        <a:rPr lang="en-US" sz="1500" dirty="0"/>
                        <a:t>Urine/hair:2-3 days (urine/hair)</a:t>
                      </a:r>
                    </a:p>
                    <a:p>
                      <a:endParaRPr lang="en-US" sz="1500" dirty="0"/>
                    </a:p>
                    <a:p>
                      <a:r>
                        <a:rPr lang="en-US" sz="1500" dirty="0"/>
                        <a:t>24-48</a:t>
                      </a:r>
                      <a:r>
                        <a:rPr lang="en-US" sz="1500" baseline="0" dirty="0"/>
                        <a:t> hours (blood)</a:t>
                      </a:r>
                      <a:endParaRPr lang="en-US" sz="1500" dirty="0"/>
                    </a:p>
                  </a:txBody>
                  <a:tcPr/>
                </a:tc>
                <a:tc>
                  <a:txBody>
                    <a:bodyPr/>
                    <a:lstStyle/>
                    <a:p>
                      <a:r>
                        <a:rPr lang="en-US" sz="1500" dirty="0"/>
                        <a:t>Better</a:t>
                      </a:r>
                      <a:r>
                        <a:rPr lang="en-US" sz="1500" baseline="0" dirty="0"/>
                        <a:t> sensitivity and specificity for active heavy drinking</a:t>
                      </a:r>
                    </a:p>
                    <a:p>
                      <a:pPr marL="0" marR="0" indent="0" algn="l" defTabSz="342900" rtl="0" eaLnBrk="1" fontAlgn="auto" latinLnBrk="0" hangingPunct="1">
                        <a:lnSpc>
                          <a:spcPct val="100000"/>
                        </a:lnSpc>
                        <a:spcBef>
                          <a:spcPts val="0"/>
                        </a:spcBef>
                        <a:spcAft>
                          <a:spcPts val="0"/>
                        </a:spcAft>
                        <a:buClrTx/>
                        <a:buSzTx/>
                        <a:buFontTx/>
                        <a:buNone/>
                        <a:tabLst/>
                        <a:defRPr/>
                      </a:pPr>
                      <a:endParaRPr lang="en-US" sz="1500" baseline="0" dirty="0"/>
                    </a:p>
                    <a:p>
                      <a:pPr marL="0" marR="0" indent="0" algn="l" defTabSz="342900" rtl="0" eaLnBrk="1" fontAlgn="auto" latinLnBrk="0" hangingPunct="1">
                        <a:lnSpc>
                          <a:spcPct val="100000"/>
                        </a:lnSpc>
                        <a:spcBef>
                          <a:spcPts val="0"/>
                        </a:spcBef>
                        <a:spcAft>
                          <a:spcPts val="0"/>
                        </a:spcAft>
                        <a:buClrTx/>
                        <a:buSzTx/>
                        <a:buFontTx/>
                        <a:buNone/>
                        <a:tabLst/>
                        <a:defRPr/>
                      </a:pPr>
                      <a:r>
                        <a:rPr lang="en-US" sz="1500" baseline="0" dirty="0"/>
                        <a:t>False </a:t>
                      </a:r>
                      <a:r>
                        <a:rPr lang="en-US" sz="1500" baseline="0" dirty="0">
                          <a:sym typeface="Symbol"/>
                        </a:rPr>
                        <a:t>: </a:t>
                      </a:r>
                      <a:r>
                        <a:rPr lang="en-US" sz="1500" dirty="0"/>
                        <a:t>Alcohol containing products</a:t>
                      </a:r>
                      <a:endParaRPr lang="en-US" sz="1500" baseline="0" dirty="0">
                        <a:sym typeface="Symbol"/>
                      </a:endParaRPr>
                    </a:p>
                    <a:p>
                      <a:endParaRPr lang="en-US" sz="1500" baseline="0" dirty="0">
                        <a:sym typeface="Symbol"/>
                      </a:endParaRPr>
                    </a:p>
                    <a:p>
                      <a:r>
                        <a:rPr lang="en-US" sz="1500" baseline="0" dirty="0">
                          <a:sym typeface="Symbol"/>
                        </a:rPr>
                        <a:t>False </a:t>
                      </a:r>
                      <a:r>
                        <a:rPr lang="en-US" sz="1500" baseline="0" dirty="0">
                          <a:sym typeface="Webdings"/>
                        </a:rPr>
                        <a:t>: UTI</a:t>
                      </a:r>
                      <a:endParaRPr lang="en-US" sz="15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75012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 Biomarkers (Continued)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61561755"/>
              </p:ext>
            </p:extLst>
          </p:nvPr>
        </p:nvGraphicFramePr>
        <p:xfrm>
          <a:off x="457201" y="1100901"/>
          <a:ext cx="8372476" cy="4956427"/>
        </p:xfrm>
        <a:graphic>
          <a:graphicData uri="http://schemas.openxmlformats.org/drawingml/2006/table">
            <a:tbl>
              <a:tblPr firstRow="1" bandRow="1">
                <a:tableStyleId>{5C22544A-7EE6-4342-B048-85BDC9FD1C3A}</a:tableStyleId>
              </a:tblPr>
              <a:tblGrid>
                <a:gridCol w="1675244">
                  <a:extLst>
                    <a:ext uri="{9D8B030D-6E8A-4147-A177-3AD203B41FA5}">
                      <a16:colId xmlns:a16="http://schemas.microsoft.com/office/drawing/2014/main" val="20000"/>
                    </a:ext>
                  </a:extLst>
                </a:gridCol>
                <a:gridCol w="1153681">
                  <a:extLst>
                    <a:ext uri="{9D8B030D-6E8A-4147-A177-3AD203B41FA5}">
                      <a16:colId xmlns:a16="http://schemas.microsoft.com/office/drawing/2014/main" val="20001"/>
                    </a:ext>
                  </a:extLst>
                </a:gridCol>
                <a:gridCol w="1357793">
                  <a:extLst>
                    <a:ext uri="{9D8B030D-6E8A-4147-A177-3AD203B41FA5}">
                      <a16:colId xmlns:a16="http://schemas.microsoft.com/office/drawing/2014/main" val="20002"/>
                    </a:ext>
                  </a:extLst>
                </a:gridCol>
                <a:gridCol w="1241074">
                  <a:extLst>
                    <a:ext uri="{9D8B030D-6E8A-4147-A177-3AD203B41FA5}">
                      <a16:colId xmlns:a16="http://schemas.microsoft.com/office/drawing/2014/main" val="20003"/>
                    </a:ext>
                  </a:extLst>
                </a:gridCol>
                <a:gridCol w="1397633">
                  <a:extLst>
                    <a:ext uri="{9D8B030D-6E8A-4147-A177-3AD203B41FA5}">
                      <a16:colId xmlns:a16="http://schemas.microsoft.com/office/drawing/2014/main" val="20004"/>
                    </a:ext>
                  </a:extLst>
                </a:gridCol>
                <a:gridCol w="1547051">
                  <a:extLst>
                    <a:ext uri="{9D8B030D-6E8A-4147-A177-3AD203B41FA5}">
                      <a16:colId xmlns:a16="http://schemas.microsoft.com/office/drawing/2014/main" val="20005"/>
                    </a:ext>
                  </a:extLst>
                </a:gridCol>
              </a:tblGrid>
              <a:tr h="1052259">
                <a:tc>
                  <a:txBody>
                    <a:bodyPr/>
                    <a:lstStyle/>
                    <a:p>
                      <a:r>
                        <a:rPr lang="en-US" sz="1600" dirty="0"/>
                        <a:t>Biomarker</a:t>
                      </a:r>
                    </a:p>
                  </a:txBody>
                  <a:tcPr/>
                </a:tc>
                <a:tc>
                  <a:txBody>
                    <a:bodyPr/>
                    <a:lstStyle/>
                    <a:p>
                      <a:r>
                        <a:rPr lang="en-US" sz="1600" dirty="0"/>
                        <a:t>Specimen Type</a:t>
                      </a:r>
                    </a:p>
                  </a:txBody>
                  <a:tcPr/>
                </a:tc>
                <a:tc>
                  <a:txBody>
                    <a:bodyPr/>
                    <a:lstStyle/>
                    <a:p>
                      <a:r>
                        <a:rPr lang="en-US" sz="1600" dirty="0"/>
                        <a:t>Direct</a:t>
                      </a:r>
                      <a:r>
                        <a:rPr lang="en-US" sz="1600" baseline="0" dirty="0"/>
                        <a:t> or Indirect</a:t>
                      </a:r>
                      <a:endParaRPr lang="en-US" sz="1600" dirty="0"/>
                    </a:p>
                  </a:txBody>
                  <a:tcPr/>
                </a:tc>
                <a:tc>
                  <a:txBody>
                    <a:bodyPr/>
                    <a:lstStyle/>
                    <a:p>
                      <a:r>
                        <a:rPr lang="en-US" sz="1600" dirty="0"/>
                        <a:t>Time to elevation</a:t>
                      </a:r>
                    </a:p>
                  </a:txBody>
                  <a:tcPr/>
                </a:tc>
                <a:tc>
                  <a:txBody>
                    <a:bodyPr/>
                    <a:lstStyle/>
                    <a:p>
                      <a:r>
                        <a:rPr lang="en-US" sz="1600" dirty="0"/>
                        <a:t>Time to normalization after abstinence</a:t>
                      </a:r>
                    </a:p>
                  </a:txBody>
                  <a:tcPr/>
                </a:tc>
                <a:tc>
                  <a:txBody>
                    <a:bodyPr/>
                    <a:lstStyle/>
                    <a:p>
                      <a:r>
                        <a:rPr lang="en-US" sz="1600" dirty="0"/>
                        <a:t>Miscellaneous</a:t>
                      </a:r>
                    </a:p>
                  </a:txBody>
                  <a:tcPr/>
                </a:tc>
                <a:extLst>
                  <a:ext uri="{0D108BD9-81ED-4DB2-BD59-A6C34878D82A}">
                    <a16:rowId xmlns:a16="http://schemas.microsoft.com/office/drawing/2014/main" val="10000"/>
                  </a:ext>
                </a:extLst>
              </a:tr>
              <a:tr h="2345035">
                <a:tc>
                  <a:txBody>
                    <a:bodyPr/>
                    <a:lstStyle/>
                    <a:p>
                      <a:r>
                        <a:rPr lang="en-US" sz="1600" b="1" dirty="0"/>
                        <a:t>Ethyl</a:t>
                      </a:r>
                      <a:r>
                        <a:rPr lang="en-US" sz="1600" b="1" baseline="0" dirty="0"/>
                        <a:t> sulfate</a:t>
                      </a:r>
                      <a:endParaRPr lang="en-US" sz="1600" b="1" dirty="0"/>
                    </a:p>
                  </a:txBody>
                  <a:tcPr/>
                </a:tc>
                <a:tc>
                  <a:txBody>
                    <a:bodyPr/>
                    <a:lstStyle/>
                    <a:p>
                      <a:r>
                        <a:rPr lang="en-US" sz="1500" dirty="0"/>
                        <a:t>Urine (also whole blood or plasma)</a:t>
                      </a:r>
                    </a:p>
                  </a:txBody>
                  <a:tcPr/>
                </a:tc>
                <a:tc>
                  <a:txBody>
                    <a:bodyPr/>
                    <a:lstStyle/>
                    <a:p>
                      <a:r>
                        <a:rPr lang="en-US" sz="1500" dirty="0"/>
                        <a:t>Direct</a:t>
                      </a:r>
                    </a:p>
                  </a:txBody>
                  <a:tcPr/>
                </a:tc>
                <a:tc>
                  <a:txBody>
                    <a:bodyPr/>
                    <a:lstStyle/>
                    <a:p>
                      <a:r>
                        <a:rPr lang="en-US" sz="1500" dirty="0"/>
                        <a:t>1-3 hours after alcohol ingestion</a:t>
                      </a:r>
                    </a:p>
                  </a:txBody>
                  <a:tcPr/>
                </a:tc>
                <a:tc>
                  <a:txBody>
                    <a:bodyPr/>
                    <a:lstStyle/>
                    <a:p>
                      <a:r>
                        <a:rPr lang="en-US" sz="1500" dirty="0"/>
                        <a:t>24-48 hours</a:t>
                      </a:r>
                    </a:p>
                  </a:txBody>
                  <a:tcPr/>
                </a:tc>
                <a:tc>
                  <a:txBody>
                    <a:bodyPr/>
                    <a:lstStyle/>
                    <a:p>
                      <a:r>
                        <a:rPr lang="en-US" sz="1500" dirty="0"/>
                        <a:t>Decreased elimination rates with renal disease</a:t>
                      </a:r>
                    </a:p>
                    <a:p>
                      <a:endParaRPr lang="en-US" sz="1500" dirty="0"/>
                    </a:p>
                    <a:p>
                      <a:pPr marL="0" marR="0" indent="0" algn="l" defTabSz="342900" rtl="0" eaLnBrk="1" fontAlgn="auto" latinLnBrk="0" hangingPunct="1">
                        <a:lnSpc>
                          <a:spcPct val="100000"/>
                        </a:lnSpc>
                        <a:spcBef>
                          <a:spcPts val="0"/>
                        </a:spcBef>
                        <a:spcAft>
                          <a:spcPts val="0"/>
                        </a:spcAft>
                        <a:buClrTx/>
                        <a:buSzTx/>
                        <a:buFontTx/>
                        <a:buNone/>
                        <a:tabLst/>
                        <a:defRPr/>
                      </a:pPr>
                      <a:r>
                        <a:rPr lang="en-US" sz="1500" baseline="0" dirty="0"/>
                        <a:t>False </a:t>
                      </a:r>
                      <a:r>
                        <a:rPr lang="en-US" sz="1500" baseline="0" dirty="0">
                          <a:sym typeface="Symbol"/>
                        </a:rPr>
                        <a:t>: </a:t>
                      </a:r>
                      <a:r>
                        <a:rPr lang="en-US" sz="1500" dirty="0"/>
                        <a:t>Alcohol containing products</a:t>
                      </a:r>
                      <a:endParaRPr lang="en-US" sz="1500" baseline="0" dirty="0">
                        <a:sym typeface="Symbol"/>
                      </a:endParaRPr>
                    </a:p>
                    <a:p>
                      <a:endParaRPr lang="en-US" sz="1500" baseline="0" dirty="0">
                        <a:sym typeface="Symbol"/>
                      </a:endParaRPr>
                    </a:p>
                    <a:p>
                      <a:r>
                        <a:rPr lang="en-US" sz="1500" baseline="0" dirty="0">
                          <a:sym typeface="Symbol"/>
                        </a:rPr>
                        <a:t>False </a:t>
                      </a:r>
                      <a:r>
                        <a:rPr lang="en-US" sz="1500" baseline="0" dirty="0">
                          <a:sym typeface="Webdings"/>
                        </a:rPr>
                        <a:t>: UTI</a:t>
                      </a:r>
                      <a:endParaRPr lang="en-US" sz="1500" dirty="0"/>
                    </a:p>
                  </a:txBody>
                  <a:tcPr/>
                </a:tc>
                <a:extLst>
                  <a:ext uri="{0D108BD9-81ED-4DB2-BD59-A6C34878D82A}">
                    <a16:rowId xmlns:a16="http://schemas.microsoft.com/office/drawing/2014/main" val="10001"/>
                  </a:ext>
                </a:extLst>
              </a:tr>
              <a:tr h="1512187">
                <a:tc>
                  <a:txBody>
                    <a:bodyPr/>
                    <a:lstStyle/>
                    <a:p>
                      <a:r>
                        <a:rPr lang="en-US" sz="1600" b="1" i="0" kern="1200" dirty="0" err="1">
                          <a:solidFill>
                            <a:schemeClr val="dk1"/>
                          </a:solidFill>
                          <a:effectLst/>
                          <a:latin typeface="+mn-lt"/>
                          <a:ea typeface="+mn-ea"/>
                          <a:cs typeface="+mn-cs"/>
                        </a:rPr>
                        <a:t>Phosphatidyl</a:t>
                      </a:r>
                      <a:r>
                        <a:rPr lang="en-US" sz="1600" b="1" i="0" kern="1200" dirty="0">
                          <a:solidFill>
                            <a:schemeClr val="dk1"/>
                          </a:solidFill>
                          <a:effectLst/>
                          <a:latin typeface="+mn-lt"/>
                          <a:ea typeface="+mn-ea"/>
                          <a:cs typeface="+mn-cs"/>
                        </a:rPr>
                        <a:t>-ethanol (</a:t>
                      </a:r>
                      <a:r>
                        <a:rPr lang="en-US" sz="1600" b="1" i="0" kern="1200" dirty="0" err="1">
                          <a:solidFill>
                            <a:schemeClr val="dk1"/>
                          </a:solidFill>
                          <a:effectLst/>
                          <a:latin typeface="+mn-lt"/>
                          <a:ea typeface="+mn-ea"/>
                          <a:cs typeface="+mn-cs"/>
                        </a:rPr>
                        <a:t>PEth</a:t>
                      </a:r>
                      <a:r>
                        <a:rPr lang="en-US" sz="1600" b="1" i="0" kern="1200" dirty="0">
                          <a:solidFill>
                            <a:schemeClr val="dk1"/>
                          </a:solidFill>
                          <a:effectLst/>
                          <a:latin typeface="+mn-lt"/>
                          <a:ea typeface="+mn-ea"/>
                          <a:cs typeface="+mn-cs"/>
                        </a:rPr>
                        <a:t>)</a:t>
                      </a:r>
                      <a:endParaRPr lang="en-US" sz="1600" b="1" dirty="0"/>
                    </a:p>
                  </a:txBody>
                  <a:tcPr/>
                </a:tc>
                <a:tc>
                  <a:txBody>
                    <a:bodyPr/>
                    <a:lstStyle/>
                    <a:p>
                      <a:r>
                        <a:rPr lang="en-US" sz="1500" dirty="0"/>
                        <a:t>Whole blood</a:t>
                      </a:r>
                    </a:p>
                  </a:txBody>
                  <a:tcPr/>
                </a:tc>
                <a:tc>
                  <a:txBody>
                    <a:bodyPr/>
                    <a:lstStyle/>
                    <a:p>
                      <a:r>
                        <a:rPr lang="en-US" sz="1500" dirty="0"/>
                        <a:t>Direct</a:t>
                      </a:r>
                    </a:p>
                  </a:txBody>
                  <a:tcPr/>
                </a:tc>
                <a:tc>
                  <a:txBody>
                    <a:bodyPr/>
                    <a:lstStyle/>
                    <a:p>
                      <a:r>
                        <a:rPr lang="en-US" sz="1500" b="0" i="0" kern="1200" dirty="0">
                          <a:solidFill>
                            <a:schemeClr val="dk1"/>
                          </a:solidFill>
                          <a:effectLst/>
                          <a:latin typeface="+mn-lt"/>
                          <a:ea typeface="+mn-ea"/>
                          <a:cs typeface="+mn-cs"/>
                        </a:rPr>
                        <a:t>50 grams of alcohol daily for several weeks</a:t>
                      </a:r>
                      <a:endParaRPr lang="en-US" sz="1500" dirty="0"/>
                    </a:p>
                  </a:txBody>
                  <a:tcPr/>
                </a:tc>
                <a:tc>
                  <a:txBody>
                    <a:bodyPr/>
                    <a:lstStyle/>
                    <a:p>
                      <a:r>
                        <a:rPr lang="en-US" sz="1500" dirty="0"/>
                        <a:t>2-3 weeks</a:t>
                      </a:r>
                    </a:p>
                  </a:txBody>
                  <a:tcPr/>
                </a:tc>
                <a:tc>
                  <a:txBody>
                    <a:bodyPr/>
                    <a:lstStyle/>
                    <a:p>
                      <a:r>
                        <a:rPr lang="en-US" sz="1500" b="0" i="0" kern="1200" dirty="0">
                          <a:solidFill>
                            <a:schemeClr val="dk1"/>
                          </a:solidFill>
                          <a:effectLst/>
                          <a:latin typeface="+mn-lt"/>
                          <a:ea typeface="+mn-ea"/>
                          <a:cs typeface="+mn-cs"/>
                        </a:rPr>
                        <a:t>Nearly 100% sensitivity for heavy alcohol consumption</a:t>
                      </a:r>
                      <a:endParaRPr lang="en-US" sz="15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9556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B17C5-738A-4413-8823-FBAF7A1E7244}"/>
              </a:ext>
            </a:extLst>
          </p:cNvPr>
          <p:cNvSpPr>
            <a:spLocks noGrp="1"/>
          </p:cNvSpPr>
          <p:nvPr>
            <p:ph type="title"/>
          </p:nvPr>
        </p:nvSpPr>
        <p:spPr/>
        <p:txBody>
          <a:bodyPr>
            <a:normAutofit/>
          </a:bodyPr>
          <a:lstStyle/>
          <a:p>
            <a:r>
              <a:rPr lang="en-US" sz="2400" dirty="0"/>
              <a:t>Rationale for choice of topic</a:t>
            </a:r>
          </a:p>
        </p:txBody>
      </p:sp>
      <p:sp>
        <p:nvSpPr>
          <p:cNvPr id="3" name="Content Placeholder 2">
            <a:extLst>
              <a:ext uri="{FF2B5EF4-FFF2-40B4-BE49-F238E27FC236}">
                <a16:creationId xmlns:a16="http://schemas.microsoft.com/office/drawing/2014/main" id="{2566D379-D8A4-4C9B-835D-4891F84CF071}"/>
              </a:ext>
            </a:extLst>
          </p:cNvPr>
          <p:cNvSpPr>
            <a:spLocks noGrp="1"/>
          </p:cNvSpPr>
          <p:nvPr>
            <p:ph sz="quarter" idx="13"/>
          </p:nvPr>
        </p:nvSpPr>
        <p:spPr>
          <a:xfrm>
            <a:off x="477078" y="1257392"/>
            <a:ext cx="3637722" cy="4231387"/>
          </a:xfrm>
        </p:spPr>
        <p:txBody>
          <a:bodyPr>
            <a:noAutofit/>
          </a:bodyPr>
          <a:lstStyle/>
          <a:p>
            <a:pPr marL="0" indent="0">
              <a:buNone/>
            </a:pPr>
            <a:r>
              <a:rPr lang="en-US" sz="2000" b="1" dirty="0"/>
              <a:t>Prevalence:</a:t>
            </a:r>
          </a:p>
          <a:p>
            <a:r>
              <a:rPr lang="en-US" sz="1800" dirty="0"/>
              <a:t>Worldwide (Slade et al., 2016)</a:t>
            </a:r>
          </a:p>
          <a:p>
            <a:pPr lvl="1"/>
            <a:r>
              <a:rPr lang="en-US" sz="1800" dirty="0"/>
              <a:t>Lifetime 20%</a:t>
            </a:r>
          </a:p>
          <a:p>
            <a:pPr lvl="1"/>
            <a:r>
              <a:rPr lang="en-US" sz="1800" dirty="0"/>
              <a:t>12 month 8.5%</a:t>
            </a:r>
          </a:p>
          <a:p>
            <a:r>
              <a:rPr lang="en-US" sz="1800" dirty="0"/>
              <a:t>U.S. (Grant et al. 2015, 2017)</a:t>
            </a:r>
          </a:p>
          <a:p>
            <a:pPr lvl="1"/>
            <a:r>
              <a:rPr lang="en-US" sz="1800" dirty="0"/>
              <a:t>Lifetime 29%, with severe alcohol use disorder (AUD) in about half</a:t>
            </a:r>
          </a:p>
          <a:p>
            <a:pPr lvl="1"/>
            <a:r>
              <a:rPr lang="en-US" sz="1800" dirty="0"/>
              <a:t>12 month 13.9 %</a:t>
            </a:r>
          </a:p>
          <a:p>
            <a:pPr lvl="1"/>
            <a:r>
              <a:rPr lang="en-US" sz="1800" dirty="0"/>
              <a:t>12 month rates of AUD increased by ~50% between 2001-2002 and 2012-2013</a:t>
            </a:r>
          </a:p>
        </p:txBody>
      </p:sp>
      <p:pic>
        <p:nvPicPr>
          <p:cNvPr id="5" name="Picture 4">
            <a:extLst>
              <a:ext uri="{FF2B5EF4-FFF2-40B4-BE49-F238E27FC236}">
                <a16:creationId xmlns:a16="http://schemas.microsoft.com/office/drawing/2014/main" id="{7EA7713E-2BD0-47D0-9C1C-07137C302757}"/>
              </a:ext>
            </a:extLst>
          </p:cNvPr>
          <p:cNvPicPr>
            <a:picLocks noChangeAspect="1"/>
          </p:cNvPicPr>
          <p:nvPr/>
        </p:nvPicPr>
        <p:blipFill>
          <a:blip r:embed="rId3" cstate="print"/>
          <a:stretch>
            <a:fillRect/>
          </a:stretch>
        </p:blipFill>
        <p:spPr>
          <a:xfrm>
            <a:off x="4114800" y="1292087"/>
            <a:ext cx="4750904" cy="3504195"/>
          </a:xfrm>
          <a:prstGeom prst="rect">
            <a:avLst/>
          </a:prstGeom>
        </p:spPr>
      </p:pic>
      <p:sp>
        <p:nvSpPr>
          <p:cNvPr id="7" name="Rectangle 6"/>
          <p:cNvSpPr/>
          <p:nvPr/>
        </p:nvSpPr>
        <p:spPr>
          <a:xfrm>
            <a:off x="3981450" y="5258485"/>
            <a:ext cx="5067299" cy="692497"/>
          </a:xfrm>
          <a:prstGeom prst="rect">
            <a:avLst/>
          </a:prstGeom>
        </p:spPr>
        <p:txBody>
          <a:bodyPr wrap="square">
            <a:spAutoFit/>
          </a:bodyPr>
          <a:lstStyle/>
          <a:p>
            <a:pPr algn="ctr"/>
            <a:r>
              <a:rPr lang="en-US" sz="1300" dirty="0"/>
              <a:t>Based on data from Grant et al. Epidemiology of DSM-5 alcohol use disorder: results from the National Epidemiologic Survey on Alcohol and Related Conditions III. JAMA Psychiatry. 2015 Aug;72(8):757-66.</a:t>
            </a:r>
          </a:p>
        </p:txBody>
      </p:sp>
    </p:spTree>
    <p:extLst>
      <p:ext uri="{BB962C8B-B14F-4D97-AF65-F5344CB8AC3E}">
        <p14:creationId xmlns:p14="http://schemas.microsoft.com/office/powerpoint/2010/main" val="2709385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 Biomarkers (Continued)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363431629"/>
              </p:ext>
            </p:extLst>
          </p:nvPr>
        </p:nvGraphicFramePr>
        <p:xfrm>
          <a:off x="277402" y="1121448"/>
          <a:ext cx="8753583" cy="4953661"/>
        </p:xfrm>
        <a:graphic>
          <a:graphicData uri="http://schemas.openxmlformats.org/drawingml/2006/table">
            <a:tbl>
              <a:tblPr firstRow="1" bandRow="1">
                <a:tableStyleId>{5C22544A-7EE6-4342-B048-85BDC9FD1C3A}</a:tableStyleId>
              </a:tblPr>
              <a:tblGrid>
                <a:gridCol w="1370212">
                  <a:extLst>
                    <a:ext uri="{9D8B030D-6E8A-4147-A177-3AD203B41FA5}">
                      <a16:colId xmlns:a16="http://schemas.microsoft.com/office/drawing/2014/main" val="20000"/>
                    </a:ext>
                  </a:extLst>
                </a:gridCol>
                <a:gridCol w="1054767">
                  <a:extLst>
                    <a:ext uri="{9D8B030D-6E8A-4147-A177-3AD203B41FA5}">
                      <a16:colId xmlns:a16="http://schemas.microsoft.com/office/drawing/2014/main" val="20001"/>
                    </a:ext>
                  </a:extLst>
                </a:gridCol>
                <a:gridCol w="1015337">
                  <a:extLst>
                    <a:ext uri="{9D8B030D-6E8A-4147-A177-3AD203B41FA5}">
                      <a16:colId xmlns:a16="http://schemas.microsoft.com/office/drawing/2014/main" val="20002"/>
                    </a:ext>
                  </a:extLst>
                </a:gridCol>
                <a:gridCol w="1113913">
                  <a:extLst>
                    <a:ext uri="{9D8B030D-6E8A-4147-A177-3AD203B41FA5}">
                      <a16:colId xmlns:a16="http://schemas.microsoft.com/office/drawing/2014/main" val="20003"/>
                    </a:ext>
                  </a:extLst>
                </a:gridCol>
                <a:gridCol w="1468788">
                  <a:extLst>
                    <a:ext uri="{9D8B030D-6E8A-4147-A177-3AD203B41FA5}">
                      <a16:colId xmlns:a16="http://schemas.microsoft.com/office/drawing/2014/main" val="20004"/>
                    </a:ext>
                  </a:extLst>
                </a:gridCol>
                <a:gridCol w="2730566">
                  <a:extLst>
                    <a:ext uri="{9D8B030D-6E8A-4147-A177-3AD203B41FA5}">
                      <a16:colId xmlns:a16="http://schemas.microsoft.com/office/drawing/2014/main" val="20005"/>
                    </a:ext>
                  </a:extLst>
                </a:gridCol>
              </a:tblGrid>
              <a:tr h="1113181">
                <a:tc>
                  <a:txBody>
                    <a:bodyPr/>
                    <a:lstStyle/>
                    <a:p>
                      <a:r>
                        <a:rPr lang="en-US" sz="1600" dirty="0"/>
                        <a:t>Biomarker</a:t>
                      </a:r>
                    </a:p>
                  </a:txBody>
                  <a:tcPr/>
                </a:tc>
                <a:tc>
                  <a:txBody>
                    <a:bodyPr/>
                    <a:lstStyle/>
                    <a:p>
                      <a:r>
                        <a:rPr lang="en-US" sz="1600" dirty="0"/>
                        <a:t>Specimen Type</a:t>
                      </a:r>
                    </a:p>
                  </a:txBody>
                  <a:tcPr/>
                </a:tc>
                <a:tc>
                  <a:txBody>
                    <a:bodyPr/>
                    <a:lstStyle/>
                    <a:p>
                      <a:r>
                        <a:rPr lang="en-US" sz="1600" dirty="0"/>
                        <a:t>Direct</a:t>
                      </a:r>
                      <a:r>
                        <a:rPr lang="en-US" sz="1600" baseline="0" dirty="0"/>
                        <a:t> or Indirect</a:t>
                      </a:r>
                      <a:endParaRPr lang="en-US" sz="1600" dirty="0"/>
                    </a:p>
                  </a:txBody>
                  <a:tcPr/>
                </a:tc>
                <a:tc>
                  <a:txBody>
                    <a:bodyPr/>
                    <a:lstStyle/>
                    <a:p>
                      <a:r>
                        <a:rPr lang="en-US" sz="1600" dirty="0"/>
                        <a:t>Time to elevation</a:t>
                      </a:r>
                    </a:p>
                  </a:txBody>
                  <a:tcPr/>
                </a:tc>
                <a:tc>
                  <a:txBody>
                    <a:bodyPr/>
                    <a:lstStyle/>
                    <a:p>
                      <a:r>
                        <a:rPr lang="en-US" sz="1600" dirty="0"/>
                        <a:t>Time to normalization after abstinence</a:t>
                      </a:r>
                    </a:p>
                  </a:txBody>
                  <a:tcPr/>
                </a:tc>
                <a:tc>
                  <a:txBody>
                    <a:bodyPr/>
                    <a:lstStyle/>
                    <a:p>
                      <a:r>
                        <a:rPr lang="en-US" sz="1600" dirty="0"/>
                        <a:t>Miscellaneous</a:t>
                      </a:r>
                    </a:p>
                  </a:txBody>
                  <a:tcPr/>
                </a:tc>
                <a:extLst>
                  <a:ext uri="{0D108BD9-81ED-4DB2-BD59-A6C34878D82A}">
                    <a16:rowId xmlns:a16="http://schemas.microsoft.com/office/drawing/2014/main" val="10000"/>
                  </a:ext>
                </a:extLst>
              </a:tr>
              <a:tr h="1362075">
                <a:tc>
                  <a:txBody>
                    <a:bodyPr/>
                    <a:lstStyle/>
                    <a:p>
                      <a:r>
                        <a:rPr lang="en-US" sz="1400" b="1" dirty="0"/>
                        <a:t>Gamma-</a:t>
                      </a:r>
                      <a:r>
                        <a:rPr lang="en-US" sz="1400" b="1" dirty="0" err="1"/>
                        <a:t>glutamyl</a:t>
                      </a:r>
                      <a:endParaRPr lang="en-US" sz="1400" b="1" dirty="0"/>
                    </a:p>
                    <a:p>
                      <a:r>
                        <a:rPr lang="en-US" sz="1400" b="1" dirty="0"/>
                        <a:t>transferase (GGT)</a:t>
                      </a:r>
                    </a:p>
                  </a:txBody>
                  <a:tcPr/>
                </a:tc>
                <a:tc>
                  <a:txBody>
                    <a:bodyPr/>
                    <a:lstStyle/>
                    <a:p>
                      <a:r>
                        <a:rPr lang="en-US" sz="1400" dirty="0"/>
                        <a:t>Serum</a:t>
                      </a:r>
                    </a:p>
                  </a:txBody>
                  <a:tcPr/>
                </a:tc>
                <a:tc>
                  <a:txBody>
                    <a:bodyPr/>
                    <a:lstStyle/>
                    <a:p>
                      <a:r>
                        <a:rPr lang="en-US" sz="1400" dirty="0"/>
                        <a:t>Indirect</a:t>
                      </a:r>
                    </a:p>
                  </a:txBody>
                  <a:tcPr/>
                </a:tc>
                <a:tc>
                  <a:txBody>
                    <a:bodyPr/>
                    <a:lstStyle/>
                    <a:p>
                      <a:r>
                        <a:rPr lang="en-US" sz="1400" b="0" i="0" kern="1200" dirty="0">
                          <a:solidFill>
                            <a:schemeClr val="dk1"/>
                          </a:solidFill>
                          <a:effectLst/>
                          <a:latin typeface="+mn-lt"/>
                          <a:ea typeface="+mn-ea"/>
                          <a:cs typeface="+mn-cs"/>
                        </a:rPr>
                        <a:t>60gm for 3-6 weeks</a:t>
                      </a:r>
                      <a:endParaRPr lang="en-US" sz="1400" dirty="0"/>
                    </a:p>
                  </a:txBody>
                  <a:tcPr/>
                </a:tc>
                <a:tc>
                  <a:txBody>
                    <a:bodyPr/>
                    <a:lstStyle/>
                    <a:p>
                      <a:r>
                        <a:rPr lang="en-US" sz="1400" dirty="0"/>
                        <a:t>2-3</a:t>
                      </a:r>
                      <a:r>
                        <a:rPr lang="en-US" sz="1400" baseline="0" dirty="0"/>
                        <a:t> weeks</a:t>
                      </a:r>
                      <a:endParaRPr lang="en-US" sz="1400" dirty="0"/>
                    </a:p>
                  </a:txBody>
                  <a:tcPr/>
                </a:tc>
                <a:tc>
                  <a:txBody>
                    <a:bodyPr/>
                    <a:lstStyle/>
                    <a:p>
                      <a:pPr>
                        <a:spcBef>
                          <a:spcPts val="600"/>
                        </a:spcBef>
                      </a:pPr>
                      <a:r>
                        <a:rPr lang="en-US" sz="1400" b="0" i="0" kern="1200" dirty="0">
                          <a:solidFill>
                            <a:schemeClr val="dk1"/>
                          </a:solidFill>
                          <a:effectLst/>
                          <a:latin typeface="+mn-lt"/>
                          <a:ea typeface="+mn-ea"/>
                          <a:cs typeface="+mn-cs"/>
                        </a:rPr>
                        <a:t>Sensitivity 64% Specificity 72%</a:t>
                      </a:r>
                    </a:p>
                    <a:p>
                      <a:pPr marL="0" marR="0" indent="0" algn="l" defTabSz="342900" rtl="0" eaLnBrk="1" fontAlgn="auto" latinLnBrk="0" hangingPunct="1">
                        <a:lnSpc>
                          <a:spcPct val="100000"/>
                        </a:lnSpc>
                        <a:spcBef>
                          <a:spcPts val="600"/>
                        </a:spcBef>
                        <a:spcAft>
                          <a:spcPts val="0"/>
                        </a:spcAft>
                        <a:buClrTx/>
                        <a:buSzTx/>
                        <a:buFontTx/>
                        <a:buNone/>
                        <a:tabLst/>
                        <a:defRPr/>
                      </a:pPr>
                      <a:r>
                        <a:rPr lang="en-US" sz="1400" dirty="0"/>
                        <a:t>False </a:t>
                      </a:r>
                      <a:r>
                        <a:rPr lang="en-US" sz="1400" dirty="0">
                          <a:sym typeface="Symbol"/>
                        </a:rPr>
                        <a:t></a:t>
                      </a:r>
                      <a:r>
                        <a:rPr lang="en-US" sz="1400" dirty="0"/>
                        <a:t>:</a:t>
                      </a:r>
                      <a:r>
                        <a:rPr lang="en-US" sz="1400" b="0" i="0" kern="1200" dirty="0">
                          <a:solidFill>
                            <a:schemeClr val="dk1"/>
                          </a:solidFill>
                          <a:effectLst/>
                          <a:latin typeface="+mn-lt"/>
                          <a:ea typeface="+mn-ea"/>
                          <a:cs typeface="+mn-cs"/>
                        </a:rPr>
                        <a:t>TCAs, </a:t>
                      </a:r>
                      <a:r>
                        <a:rPr lang="en-US" sz="1400" b="0" i="0" kern="1200" dirty="0" err="1">
                          <a:solidFill>
                            <a:schemeClr val="dk1"/>
                          </a:solidFill>
                          <a:effectLst/>
                          <a:latin typeface="+mn-lt"/>
                          <a:ea typeface="+mn-ea"/>
                          <a:cs typeface="+mn-cs"/>
                        </a:rPr>
                        <a:t>Barbituates</a:t>
                      </a:r>
                      <a:r>
                        <a:rPr lang="en-US" sz="1400" b="0" i="0" kern="1200" dirty="0">
                          <a:solidFill>
                            <a:schemeClr val="dk1"/>
                          </a:solidFill>
                          <a:effectLst/>
                          <a:latin typeface="+mn-lt"/>
                          <a:ea typeface="+mn-ea"/>
                          <a:cs typeface="+mn-cs"/>
                        </a:rPr>
                        <a:t>, MAOIs, Thiazides, Warfarin, Anabolic Steroids</a:t>
                      </a:r>
                      <a:endParaRPr lang="en-US" sz="1400" dirty="0"/>
                    </a:p>
                    <a:p>
                      <a:pPr marL="0" marR="0" indent="0" algn="l" defTabSz="342900" rtl="0" eaLnBrk="1" fontAlgn="auto" latinLnBrk="0" hangingPunct="1">
                        <a:lnSpc>
                          <a:spcPct val="100000"/>
                        </a:lnSpc>
                        <a:spcBef>
                          <a:spcPts val="600"/>
                        </a:spcBef>
                        <a:spcAft>
                          <a:spcPts val="0"/>
                        </a:spcAft>
                        <a:buClrTx/>
                        <a:buSzTx/>
                        <a:buFontTx/>
                        <a:buNone/>
                        <a:tabLst/>
                        <a:defRPr/>
                      </a:pPr>
                      <a:r>
                        <a:rPr lang="en-US" sz="1400" dirty="0"/>
                        <a:t>False </a:t>
                      </a:r>
                      <a:r>
                        <a:rPr lang="en-US" sz="1400" dirty="0">
                          <a:sym typeface="Webdings"/>
                        </a:rPr>
                        <a:t></a:t>
                      </a:r>
                      <a:r>
                        <a:rPr lang="en-US" sz="1400" dirty="0"/>
                        <a:t>:</a:t>
                      </a:r>
                      <a:r>
                        <a:rPr lang="en-US" sz="1400" b="0" i="0" kern="1200" dirty="0">
                          <a:solidFill>
                            <a:schemeClr val="dk1"/>
                          </a:solidFill>
                          <a:effectLst/>
                          <a:latin typeface="+mn-lt"/>
                          <a:ea typeface="+mn-ea"/>
                          <a:cs typeface="+mn-cs"/>
                        </a:rPr>
                        <a:t>Heavy caffeine intake (&gt;4 cups/day)</a:t>
                      </a:r>
                      <a:endParaRPr lang="en-US" sz="1400" dirty="0"/>
                    </a:p>
                  </a:txBody>
                  <a:tcPr/>
                </a:tc>
                <a:extLst>
                  <a:ext uri="{0D108BD9-81ED-4DB2-BD59-A6C34878D82A}">
                    <a16:rowId xmlns:a16="http://schemas.microsoft.com/office/drawing/2014/main" val="10001"/>
                  </a:ext>
                </a:extLst>
              </a:tr>
              <a:tr h="1626125">
                <a:tc>
                  <a:txBody>
                    <a:bodyPr/>
                    <a:lstStyle/>
                    <a:p>
                      <a:r>
                        <a:rPr lang="en-US" sz="1400" b="1" i="0" kern="1200" dirty="0">
                          <a:solidFill>
                            <a:schemeClr val="dk1"/>
                          </a:solidFill>
                          <a:effectLst/>
                          <a:latin typeface="+mn-lt"/>
                          <a:ea typeface="+mn-ea"/>
                          <a:cs typeface="+mn-cs"/>
                        </a:rPr>
                        <a:t>%Carbohydrate</a:t>
                      </a:r>
                    </a:p>
                    <a:p>
                      <a:r>
                        <a:rPr lang="en-US" sz="1400" b="1" i="0" kern="1200" dirty="0">
                          <a:solidFill>
                            <a:schemeClr val="dk1"/>
                          </a:solidFill>
                          <a:effectLst/>
                          <a:latin typeface="+mn-lt"/>
                          <a:ea typeface="+mn-ea"/>
                          <a:cs typeface="+mn-cs"/>
                        </a:rPr>
                        <a:t>Deficient Transferrin</a:t>
                      </a:r>
                    </a:p>
                    <a:p>
                      <a:r>
                        <a:rPr lang="en-US" sz="1400" b="1" i="0" kern="1200" dirty="0">
                          <a:solidFill>
                            <a:schemeClr val="dk1"/>
                          </a:solidFill>
                          <a:effectLst/>
                          <a:latin typeface="+mn-lt"/>
                          <a:ea typeface="+mn-ea"/>
                          <a:cs typeface="+mn-cs"/>
                        </a:rPr>
                        <a:t>(%CDT)</a:t>
                      </a:r>
                    </a:p>
                  </a:txBody>
                  <a:tcPr/>
                </a:tc>
                <a:tc>
                  <a:txBody>
                    <a:bodyPr/>
                    <a:lstStyle/>
                    <a:p>
                      <a:r>
                        <a:rPr lang="en-US" sz="1400" dirty="0"/>
                        <a:t>Serum</a:t>
                      </a:r>
                    </a:p>
                  </a:txBody>
                  <a:tcPr/>
                </a:tc>
                <a:tc>
                  <a:txBody>
                    <a:bodyPr/>
                    <a:lstStyle/>
                    <a:p>
                      <a:r>
                        <a:rPr lang="en-US" sz="1400" dirty="0"/>
                        <a:t>Indirect</a:t>
                      </a:r>
                    </a:p>
                  </a:txBody>
                  <a:tcPr/>
                </a:tc>
                <a:tc>
                  <a:txBody>
                    <a:bodyPr/>
                    <a:lstStyle/>
                    <a:p>
                      <a:r>
                        <a:rPr lang="en-US" sz="1400" dirty="0"/>
                        <a:t>1 week</a:t>
                      </a:r>
                    </a:p>
                  </a:txBody>
                  <a:tcPr/>
                </a:tc>
                <a:tc>
                  <a:txBody>
                    <a:bodyPr/>
                    <a:lstStyle/>
                    <a:p>
                      <a:r>
                        <a:rPr lang="en-US" sz="1400" dirty="0"/>
                        <a:t>2-4 weeks</a:t>
                      </a:r>
                    </a:p>
                  </a:txBody>
                  <a:tcPr/>
                </a:tc>
                <a:tc>
                  <a:txBody>
                    <a:bodyPr/>
                    <a:lstStyle/>
                    <a:p>
                      <a:pPr>
                        <a:spcBef>
                          <a:spcPts val="600"/>
                        </a:spcBef>
                      </a:pPr>
                      <a:r>
                        <a:rPr lang="en-US" sz="1400" b="0" i="0" kern="1200" dirty="0">
                          <a:solidFill>
                            <a:schemeClr val="dk1"/>
                          </a:solidFill>
                          <a:effectLst/>
                          <a:latin typeface="+mn-lt"/>
                          <a:ea typeface="+mn-ea"/>
                          <a:cs typeface="+mn-cs"/>
                        </a:rPr>
                        <a:t>Only FDA Approved alcohol biomarker</a:t>
                      </a:r>
                    </a:p>
                    <a:p>
                      <a:pPr>
                        <a:spcBef>
                          <a:spcPts val="600"/>
                        </a:spcBef>
                      </a:pPr>
                      <a:r>
                        <a:rPr lang="en-US" sz="1400" b="0" i="0" kern="1200" dirty="0">
                          <a:solidFill>
                            <a:schemeClr val="dk1"/>
                          </a:solidFill>
                          <a:effectLst/>
                          <a:latin typeface="+mn-lt"/>
                          <a:ea typeface="+mn-ea"/>
                          <a:cs typeface="+mn-cs"/>
                        </a:rPr>
                        <a:t>84% sensitivity; 92% specificity </a:t>
                      </a:r>
                    </a:p>
                    <a:p>
                      <a:pPr>
                        <a:spcBef>
                          <a:spcPts val="600"/>
                        </a:spcBef>
                      </a:pPr>
                      <a:r>
                        <a:rPr lang="en-US" sz="1400" b="0" i="0" kern="1200" dirty="0">
                          <a:solidFill>
                            <a:schemeClr val="dk1"/>
                          </a:solidFill>
                          <a:effectLst/>
                          <a:latin typeface="+mn-lt"/>
                          <a:ea typeface="+mn-ea"/>
                          <a:cs typeface="+mn-cs"/>
                        </a:rPr>
                        <a:t>%CDT =</a:t>
                      </a:r>
                      <a:r>
                        <a:rPr lang="en-US" sz="1400" b="0" i="0" kern="1200" baseline="0" dirty="0">
                          <a:solidFill>
                            <a:schemeClr val="dk1"/>
                          </a:solidFill>
                          <a:effectLst/>
                          <a:latin typeface="+mn-lt"/>
                          <a:ea typeface="+mn-ea"/>
                          <a:cs typeface="+mn-cs"/>
                        </a:rPr>
                        <a:t> </a:t>
                      </a:r>
                      <a:r>
                        <a:rPr lang="en-US" sz="1400" b="0" i="0" kern="1200" dirty="0">
                          <a:solidFill>
                            <a:schemeClr val="dk1"/>
                          </a:solidFill>
                          <a:effectLst/>
                          <a:latin typeface="+mn-lt"/>
                          <a:ea typeface="+mn-ea"/>
                          <a:cs typeface="+mn-cs"/>
                        </a:rPr>
                        <a:t>CDT/Total Transferrin</a:t>
                      </a:r>
                    </a:p>
                    <a:p>
                      <a:pPr>
                        <a:spcBef>
                          <a:spcPts val="600"/>
                        </a:spcBef>
                      </a:pPr>
                      <a:r>
                        <a:rPr lang="en-US" sz="1400" dirty="0"/>
                        <a:t>False </a:t>
                      </a:r>
                      <a:r>
                        <a:rPr lang="en-US" sz="1400" dirty="0">
                          <a:sym typeface="Symbol"/>
                        </a:rPr>
                        <a:t></a:t>
                      </a:r>
                      <a:r>
                        <a:rPr lang="en-US" sz="1400" dirty="0"/>
                        <a:t>:</a:t>
                      </a:r>
                      <a:r>
                        <a:rPr lang="en-US" sz="1400" baseline="0" dirty="0"/>
                        <a:t> Increased transferrin (e.g., with ESRD, iron deficiency anemia, menopause, chronic illness</a:t>
                      </a:r>
                      <a:endParaRPr lang="en-US" sz="1400" dirty="0"/>
                    </a:p>
                    <a:p>
                      <a:pPr marL="0" marR="0" indent="0" algn="l" defTabSz="342900" rtl="0" eaLnBrk="1" fontAlgn="auto" latinLnBrk="0" hangingPunct="1">
                        <a:lnSpc>
                          <a:spcPct val="100000"/>
                        </a:lnSpc>
                        <a:spcBef>
                          <a:spcPts val="600"/>
                        </a:spcBef>
                        <a:spcAft>
                          <a:spcPts val="0"/>
                        </a:spcAft>
                        <a:buClrTx/>
                        <a:buSzTx/>
                        <a:buFontTx/>
                        <a:buNone/>
                        <a:tabLst/>
                        <a:defRPr/>
                      </a:pPr>
                      <a:r>
                        <a:rPr lang="en-US" sz="1400" dirty="0"/>
                        <a:t>False </a:t>
                      </a:r>
                      <a:r>
                        <a:rPr lang="en-US" sz="1400" dirty="0">
                          <a:sym typeface="Webdings"/>
                        </a:rPr>
                        <a:t></a:t>
                      </a:r>
                      <a:r>
                        <a:rPr lang="en-US" sz="1400" dirty="0"/>
                        <a:t>:</a:t>
                      </a:r>
                      <a:r>
                        <a:rPr lang="en-US" sz="1400" b="0" i="0" kern="1200" dirty="0">
                          <a:solidFill>
                            <a:schemeClr val="dk1"/>
                          </a:solidFill>
                          <a:effectLst/>
                          <a:latin typeface="+mn-lt"/>
                          <a:ea typeface="+mn-ea"/>
                          <a:cs typeface="+mn-cs"/>
                        </a:rPr>
                        <a:t>Cirrhosis, binge alcohol use, acute blood loss</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18018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co-occurring conditions</a:t>
            </a:r>
          </a:p>
        </p:txBody>
      </p:sp>
      <p:sp>
        <p:nvSpPr>
          <p:cNvPr id="3" name="Content Placeholder 2"/>
          <p:cNvSpPr>
            <a:spLocks noGrp="1"/>
          </p:cNvSpPr>
          <p:nvPr>
            <p:ph sz="quarter" idx="13"/>
          </p:nvPr>
        </p:nvSpPr>
        <p:spPr>
          <a:xfrm>
            <a:off x="457201" y="1247920"/>
            <a:ext cx="7815262" cy="5057629"/>
          </a:xfrm>
        </p:spPr>
        <p:txBody>
          <a:bodyPr>
            <a:noAutofit/>
          </a:bodyPr>
          <a:lstStyle/>
          <a:p>
            <a:pPr marL="0" indent="0">
              <a:spcAft>
                <a:spcPts val="600"/>
              </a:spcAft>
              <a:buNone/>
            </a:pPr>
            <a:r>
              <a:rPr lang="en-US" sz="2200" b="1" dirty="0"/>
              <a:t>Statement 4: APA </a:t>
            </a:r>
            <a:r>
              <a:rPr lang="en-US" sz="2200" b="1" i="1" dirty="0"/>
              <a:t>recommends</a:t>
            </a:r>
            <a:r>
              <a:rPr lang="en-US" sz="2200" b="1" dirty="0"/>
              <a:t> (1C) that patients be assessed for co-occurring conditions (including substance use disorders, other psychiatric disorders, and other medical disorders) that may influence the selection of pharmacotherapy for alcohol use disorder.</a:t>
            </a:r>
          </a:p>
          <a:p>
            <a:pPr>
              <a:spcAft>
                <a:spcPts val="600"/>
              </a:spcAft>
            </a:pPr>
            <a:r>
              <a:rPr lang="en-US" sz="1800" dirty="0"/>
              <a:t>Rationale:</a:t>
            </a:r>
          </a:p>
          <a:p>
            <a:pPr lvl="1">
              <a:spcAft>
                <a:spcPts val="600"/>
              </a:spcAft>
            </a:pPr>
            <a:r>
              <a:rPr lang="en-US" sz="1800" dirty="0"/>
              <a:t>Help in identifying co-occurring conditions (e.g., mood or anxiety disorders) that commonly occur with AUD</a:t>
            </a:r>
          </a:p>
          <a:p>
            <a:pPr lvl="1">
              <a:spcAft>
                <a:spcPts val="600"/>
              </a:spcAft>
            </a:pPr>
            <a:r>
              <a:rPr lang="en-US" sz="1800" dirty="0"/>
              <a:t>Aid treatment planning and foster provision of integrated care for both AUD and other psychiatric conditions</a:t>
            </a:r>
          </a:p>
          <a:p>
            <a:pPr>
              <a:spcAft>
                <a:spcPts val="600"/>
              </a:spcAft>
            </a:pPr>
            <a:r>
              <a:rPr lang="en-US" sz="1800" dirty="0"/>
              <a:t>Implementation:</a:t>
            </a:r>
          </a:p>
          <a:p>
            <a:pPr lvl="1">
              <a:spcAft>
                <a:spcPts val="600"/>
              </a:spcAft>
            </a:pPr>
            <a:r>
              <a:rPr lang="en-US" sz="1800" dirty="0"/>
              <a:t>Assess via face-to-face evaluation, review of medical records, and/or history (including from collateral informants)</a:t>
            </a:r>
          </a:p>
          <a:p>
            <a:pPr lvl="1">
              <a:spcAft>
                <a:spcPts val="600"/>
              </a:spcAft>
            </a:pPr>
            <a:endParaRPr lang="en-US" sz="2000" dirty="0"/>
          </a:p>
        </p:txBody>
      </p:sp>
    </p:spTree>
    <p:extLst>
      <p:ext uri="{BB962C8B-B14F-4D97-AF65-F5344CB8AC3E}">
        <p14:creationId xmlns:p14="http://schemas.microsoft.com/office/powerpoint/2010/main" val="1265496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Determination of initial treatment goals</a:t>
            </a:r>
          </a:p>
        </p:txBody>
      </p:sp>
      <p:sp>
        <p:nvSpPr>
          <p:cNvPr id="3" name="Content Placeholder 2"/>
          <p:cNvSpPr>
            <a:spLocks noGrp="1"/>
          </p:cNvSpPr>
          <p:nvPr>
            <p:ph sz="quarter" idx="13"/>
          </p:nvPr>
        </p:nvSpPr>
        <p:spPr>
          <a:xfrm>
            <a:off x="457200" y="1169527"/>
            <a:ext cx="7815262" cy="5039360"/>
          </a:xfrm>
        </p:spPr>
        <p:txBody>
          <a:bodyPr>
            <a:normAutofit fontScale="85000" lnSpcReduction="20000"/>
          </a:bodyPr>
          <a:lstStyle/>
          <a:p>
            <a:pPr marL="0" indent="0">
              <a:lnSpc>
                <a:spcPct val="120000"/>
              </a:lnSpc>
              <a:spcAft>
                <a:spcPts val="600"/>
              </a:spcAft>
              <a:buNone/>
            </a:pPr>
            <a:r>
              <a:rPr lang="en-US" sz="2500" b="1" dirty="0"/>
              <a:t>Statement 5: APA </a:t>
            </a:r>
            <a:r>
              <a:rPr lang="en-US" sz="2500" b="1" i="1" dirty="0"/>
              <a:t>suggests</a:t>
            </a:r>
            <a:r>
              <a:rPr lang="en-US" sz="2500" b="1" dirty="0"/>
              <a:t> (2C) that the initial goals of treatment of alcohol use disorder (e.g., abstinence from alcohol use, reduction or moderation of alcohol use, other elements of harm reduction) be agreed on between the patient and clinician and that this agreement be documented in the medical record.</a:t>
            </a:r>
          </a:p>
          <a:p>
            <a:pPr>
              <a:spcAft>
                <a:spcPts val="600"/>
              </a:spcAft>
            </a:pPr>
            <a:r>
              <a:rPr lang="en-US" sz="2100" dirty="0"/>
              <a:t>Rationale:</a:t>
            </a:r>
          </a:p>
          <a:p>
            <a:pPr lvl="1">
              <a:spcAft>
                <a:spcPts val="600"/>
              </a:spcAft>
            </a:pPr>
            <a:r>
              <a:rPr lang="en-US" sz="2100" dirty="0"/>
              <a:t>May improve outcomes by setting explicit drinking goals at baseline</a:t>
            </a:r>
          </a:p>
          <a:p>
            <a:pPr lvl="1">
              <a:spcAft>
                <a:spcPts val="600"/>
              </a:spcAft>
            </a:pPr>
            <a:r>
              <a:rPr lang="en-US" sz="2100" dirty="0"/>
              <a:t>Abstinence as a pre-treatment goal has been associated with greater likelihood of achieving abstinence or moderation</a:t>
            </a:r>
          </a:p>
          <a:p>
            <a:pPr lvl="1">
              <a:spcAft>
                <a:spcPts val="600"/>
              </a:spcAft>
            </a:pPr>
            <a:r>
              <a:rPr lang="en-US" sz="2100" dirty="0"/>
              <a:t>Strengthen the therapeutic alliance and enhance treatment engagement</a:t>
            </a:r>
          </a:p>
          <a:p>
            <a:pPr>
              <a:spcAft>
                <a:spcPts val="600"/>
              </a:spcAft>
            </a:pPr>
            <a:r>
              <a:rPr lang="en-US" sz="2100" dirty="0"/>
              <a:t>Implementation:</a:t>
            </a:r>
          </a:p>
          <a:p>
            <a:pPr lvl="1">
              <a:spcAft>
                <a:spcPts val="600"/>
              </a:spcAft>
            </a:pPr>
            <a:r>
              <a:rPr lang="en-US" sz="2100" dirty="0"/>
              <a:t>Options of treatment goals may be abstinence, reduced alcohol use, or avoiding drinking in high-risk situations</a:t>
            </a:r>
          </a:p>
          <a:p>
            <a:pPr lvl="1">
              <a:spcAft>
                <a:spcPts val="600"/>
              </a:spcAft>
            </a:pPr>
            <a:r>
              <a:rPr lang="en-US" sz="2100" dirty="0"/>
              <a:t>Can adjust initial goals based on factors such as treatment responses, history, family input, or education about treatment options and effects</a:t>
            </a:r>
          </a:p>
        </p:txBody>
      </p:sp>
    </p:spTree>
    <p:extLst>
      <p:ext uri="{BB962C8B-B14F-4D97-AF65-F5344CB8AC3E}">
        <p14:creationId xmlns:p14="http://schemas.microsoft.com/office/powerpoint/2010/main" val="988906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Discussion of legal obligations</a:t>
            </a:r>
          </a:p>
        </p:txBody>
      </p:sp>
      <p:sp>
        <p:nvSpPr>
          <p:cNvPr id="3" name="Content Placeholder 2"/>
          <p:cNvSpPr>
            <a:spLocks noGrp="1"/>
          </p:cNvSpPr>
          <p:nvPr>
            <p:ph sz="quarter" idx="13"/>
          </p:nvPr>
        </p:nvSpPr>
        <p:spPr>
          <a:xfrm>
            <a:off x="457200" y="1169527"/>
            <a:ext cx="8244840" cy="5039360"/>
          </a:xfrm>
        </p:spPr>
        <p:txBody>
          <a:bodyPr>
            <a:normAutofit/>
          </a:bodyPr>
          <a:lstStyle/>
          <a:p>
            <a:pPr marL="0" indent="0">
              <a:spcAft>
                <a:spcPts val="600"/>
              </a:spcAft>
              <a:buNone/>
            </a:pPr>
            <a:r>
              <a:rPr lang="en-US" sz="2200" b="1" dirty="0"/>
              <a:t>Statement 6: APA </a:t>
            </a:r>
            <a:r>
              <a:rPr lang="en-US" sz="2200" b="1" i="1" dirty="0"/>
              <a:t>suggests</a:t>
            </a:r>
            <a:r>
              <a:rPr lang="en-US" sz="2200" b="1" dirty="0"/>
              <a:t> (2C) that the initial goals of treatment of alcohol use disorder include discussion of the patient’s legal obligations (e.g., abstinence from alcohol use, monitoring of abstinence) and that this discussion be documented in the medical record.</a:t>
            </a:r>
          </a:p>
          <a:p>
            <a:pPr>
              <a:spcAft>
                <a:spcPts val="600"/>
              </a:spcAft>
            </a:pPr>
            <a:r>
              <a:rPr lang="en-US" sz="1800" dirty="0"/>
              <a:t>Rationale:</a:t>
            </a:r>
          </a:p>
          <a:p>
            <a:pPr lvl="1">
              <a:spcAft>
                <a:spcPts val="600"/>
              </a:spcAft>
            </a:pPr>
            <a:r>
              <a:rPr lang="en-US" sz="1800" dirty="0"/>
              <a:t>Some patients seek treatment due to court mandate</a:t>
            </a:r>
          </a:p>
          <a:p>
            <a:pPr lvl="1">
              <a:spcAft>
                <a:spcPts val="600"/>
              </a:spcAft>
            </a:pPr>
            <a:r>
              <a:rPr lang="en-US" sz="1800" dirty="0"/>
              <a:t>Facilitates treatment planning and sets treatment expectations</a:t>
            </a:r>
          </a:p>
          <a:p>
            <a:pPr lvl="1">
              <a:spcAft>
                <a:spcPts val="600"/>
              </a:spcAft>
            </a:pPr>
            <a:r>
              <a:rPr lang="en-US" sz="1800" dirty="0"/>
              <a:t>Documentation promotes accurate communication among those caring for the patient and serves as reminder of initial goals</a:t>
            </a:r>
          </a:p>
          <a:p>
            <a:pPr>
              <a:spcAft>
                <a:spcPts val="600"/>
              </a:spcAft>
            </a:pPr>
            <a:r>
              <a:rPr lang="en-US" sz="1800" dirty="0"/>
              <a:t>Implementation:</a:t>
            </a:r>
          </a:p>
          <a:p>
            <a:pPr lvl="1">
              <a:spcAft>
                <a:spcPts val="600"/>
              </a:spcAft>
            </a:pPr>
            <a:r>
              <a:rPr lang="en-US" sz="1800" dirty="0"/>
              <a:t>Discuss whether patient has any legal requirements and document them</a:t>
            </a:r>
          </a:p>
          <a:p>
            <a:pPr lvl="1">
              <a:spcAft>
                <a:spcPts val="600"/>
              </a:spcAft>
            </a:pPr>
            <a:r>
              <a:rPr lang="en-US" sz="1800" dirty="0"/>
              <a:t>Discuss reporting requirements with patient, if treatment is mandated</a:t>
            </a:r>
          </a:p>
        </p:txBody>
      </p:sp>
    </p:spTree>
    <p:extLst>
      <p:ext uri="{BB962C8B-B14F-4D97-AF65-F5344CB8AC3E}">
        <p14:creationId xmlns:p14="http://schemas.microsoft.com/office/powerpoint/2010/main" val="1092482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Review of risks to self and others</a:t>
            </a:r>
          </a:p>
        </p:txBody>
      </p:sp>
      <p:sp>
        <p:nvSpPr>
          <p:cNvPr id="3" name="Content Placeholder 2"/>
          <p:cNvSpPr>
            <a:spLocks noGrp="1"/>
          </p:cNvSpPr>
          <p:nvPr>
            <p:ph sz="quarter" idx="13"/>
          </p:nvPr>
        </p:nvSpPr>
        <p:spPr>
          <a:xfrm>
            <a:off x="457200" y="1169527"/>
            <a:ext cx="7815262" cy="5039360"/>
          </a:xfrm>
        </p:spPr>
        <p:txBody>
          <a:bodyPr>
            <a:normAutofit/>
          </a:bodyPr>
          <a:lstStyle/>
          <a:p>
            <a:pPr marL="0" indent="0">
              <a:spcAft>
                <a:spcPts val="600"/>
              </a:spcAft>
              <a:buNone/>
            </a:pPr>
            <a:r>
              <a:rPr lang="en-US" sz="2200" b="1" dirty="0"/>
              <a:t>Statement 7: APA </a:t>
            </a:r>
            <a:r>
              <a:rPr lang="en-US" sz="2200" b="1" i="1" dirty="0"/>
              <a:t>suggests</a:t>
            </a:r>
            <a:r>
              <a:rPr lang="en-US" sz="2200" b="1" dirty="0"/>
              <a:t> (2C) that the initial goals of treatment of alcohol use disorder include discussion of risks to self (e.g., physical health, occupational functioning, legal involvement) and others (e.g., impaired driving) from continued use of alcohol and that this discussion be documented in the medical record.</a:t>
            </a:r>
          </a:p>
          <a:p>
            <a:pPr>
              <a:spcAft>
                <a:spcPts val="600"/>
              </a:spcAft>
            </a:pPr>
            <a:r>
              <a:rPr lang="en-US" sz="1800" dirty="0"/>
              <a:t>Rationale:</a:t>
            </a:r>
          </a:p>
          <a:p>
            <a:pPr lvl="1">
              <a:spcAft>
                <a:spcPts val="600"/>
              </a:spcAft>
            </a:pPr>
            <a:r>
              <a:rPr lang="en-US" sz="1800" dirty="0"/>
              <a:t>Facilitates treatment planning and sets treatment expectations</a:t>
            </a:r>
          </a:p>
          <a:p>
            <a:pPr lvl="1">
              <a:spcAft>
                <a:spcPts val="600"/>
              </a:spcAft>
            </a:pPr>
            <a:r>
              <a:rPr lang="en-US" sz="1800" dirty="0"/>
              <a:t>Permits education on the value of harm reduction and abstinence</a:t>
            </a:r>
          </a:p>
          <a:p>
            <a:pPr lvl="1">
              <a:spcAft>
                <a:spcPts val="600"/>
              </a:spcAft>
            </a:pPr>
            <a:r>
              <a:rPr lang="en-US" sz="1800" dirty="0"/>
              <a:t>Documentation promotes accurate communication among those caring for the patient and serves as reminder of initial goals</a:t>
            </a:r>
          </a:p>
          <a:p>
            <a:pPr>
              <a:spcAft>
                <a:spcPts val="600"/>
              </a:spcAft>
            </a:pPr>
            <a:r>
              <a:rPr lang="en-US" sz="1800" dirty="0"/>
              <a:t>Implementation:</a:t>
            </a:r>
          </a:p>
          <a:p>
            <a:pPr lvl="1">
              <a:spcAft>
                <a:spcPts val="600"/>
              </a:spcAft>
            </a:pPr>
            <a:r>
              <a:rPr lang="en-US" sz="1800" dirty="0"/>
              <a:t>Discuss risk of alcohol use with patient and document the discussion</a:t>
            </a:r>
          </a:p>
        </p:txBody>
      </p:sp>
    </p:spTree>
    <p:extLst>
      <p:ext uri="{BB962C8B-B14F-4D97-AF65-F5344CB8AC3E}">
        <p14:creationId xmlns:p14="http://schemas.microsoft.com/office/powerpoint/2010/main" val="1466435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Evidence-based Treatment Planning</a:t>
            </a:r>
          </a:p>
        </p:txBody>
      </p:sp>
      <p:sp>
        <p:nvSpPr>
          <p:cNvPr id="3" name="Content Placeholder 2"/>
          <p:cNvSpPr>
            <a:spLocks noGrp="1"/>
          </p:cNvSpPr>
          <p:nvPr>
            <p:ph sz="quarter" idx="13"/>
          </p:nvPr>
        </p:nvSpPr>
        <p:spPr>
          <a:xfrm>
            <a:off x="457200" y="1157608"/>
            <a:ext cx="8064229" cy="5610079"/>
          </a:xfrm>
        </p:spPr>
        <p:txBody>
          <a:bodyPr>
            <a:noAutofit/>
          </a:bodyPr>
          <a:lstStyle/>
          <a:p>
            <a:pPr marL="0" indent="0">
              <a:spcAft>
                <a:spcPts val="600"/>
              </a:spcAft>
              <a:buNone/>
            </a:pPr>
            <a:r>
              <a:rPr lang="en-US" sz="2200" b="1" dirty="0"/>
              <a:t>Statement 8: APA </a:t>
            </a:r>
            <a:r>
              <a:rPr lang="en-US" sz="2200" b="1" i="1" dirty="0"/>
              <a:t>recommends</a:t>
            </a:r>
            <a:r>
              <a:rPr lang="en-US" sz="2200" b="1" dirty="0"/>
              <a:t> (1C) that patients with alcohol use disorder have a documented comprehensive and person-centered treatment plan that includes evidence-based nonpharmacological and pharmacological treatments.</a:t>
            </a:r>
          </a:p>
          <a:p>
            <a:pPr>
              <a:spcAft>
                <a:spcPts val="600"/>
              </a:spcAft>
            </a:pPr>
            <a:r>
              <a:rPr lang="en-US" sz="1800" dirty="0"/>
              <a:t>Rationale:</a:t>
            </a:r>
          </a:p>
          <a:p>
            <a:pPr lvl="1">
              <a:spcAft>
                <a:spcPts val="600"/>
              </a:spcAft>
            </a:pPr>
            <a:r>
              <a:rPr lang="en-US" sz="1800" dirty="0"/>
              <a:t>Ensures consideration of available non-pharmacological and pharmacological treatment options and identifies the options best suited to the patient’s needs</a:t>
            </a:r>
          </a:p>
          <a:p>
            <a:pPr lvl="1">
              <a:spcAft>
                <a:spcPts val="600"/>
              </a:spcAft>
            </a:pPr>
            <a:r>
              <a:rPr lang="en-US" sz="1800" dirty="0"/>
              <a:t>Good clinical practice suggests value of a thoughtfully constructed treatment plan (which can be part of a progress note) that targets factors such as acute intoxication or alcohol related medical issues, history and mental status examination, physical examination, etc.</a:t>
            </a:r>
          </a:p>
        </p:txBody>
      </p:sp>
    </p:spTree>
    <p:extLst>
      <p:ext uri="{BB962C8B-B14F-4D97-AF65-F5344CB8AC3E}">
        <p14:creationId xmlns:p14="http://schemas.microsoft.com/office/powerpoint/2010/main" val="1186407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Treatment Planning (continued)</a:t>
            </a:r>
          </a:p>
        </p:txBody>
      </p:sp>
      <p:sp>
        <p:nvSpPr>
          <p:cNvPr id="3" name="Content Placeholder 2"/>
          <p:cNvSpPr>
            <a:spLocks noGrp="1"/>
          </p:cNvSpPr>
          <p:nvPr>
            <p:ph sz="quarter" idx="13"/>
          </p:nvPr>
        </p:nvSpPr>
        <p:spPr/>
        <p:txBody>
          <a:bodyPr>
            <a:normAutofit/>
          </a:bodyPr>
          <a:lstStyle/>
          <a:p>
            <a:pPr>
              <a:spcAft>
                <a:spcPts val="600"/>
              </a:spcAft>
            </a:pPr>
            <a:r>
              <a:rPr lang="en-US" sz="1800" dirty="0"/>
              <a:t>There are several evidence-based options for non-pharmacological treatment that have minimal harms:</a:t>
            </a:r>
          </a:p>
          <a:p>
            <a:pPr lvl="1">
              <a:spcAft>
                <a:spcPts val="600"/>
              </a:spcAft>
            </a:pPr>
            <a:r>
              <a:rPr lang="en-US" sz="1800" dirty="0"/>
              <a:t>Motivational Enhancement Therapy (MET): manualized psychotherapy based on the principles of motivational interviewing; shown to have a small to medium effect size on achieving abstinence</a:t>
            </a:r>
          </a:p>
          <a:p>
            <a:pPr lvl="1">
              <a:spcAft>
                <a:spcPts val="600"/>
              </a:spcAft>
            </a:pPr>
            <a:r>
              <a:rPr lang="en-US" sz="1800" dirty="0"/>
              <a:t>Cognitive Behavioral Therapy (CBT): focusing on the relationships between thoughts, feelings, and behaviors; help manage urges and triggers</a:t>
            </a:r>
          </a:p>
          <a:p>
            <a:pPr lvl="1">
              <a:spcAft>
                <a:spcPts val="600"/>
              </a:spcAft>
            </a:pPr>
            <a:r>
              <a:rPr lang="en-US" sz="1800" dirty="0"/>
              <a:t>Medical Management (MM): manualized treatment that provides education and strategies to support abstinence and promote medication adherence</a:t>
            </a:r>
          </a:p>
          <a:p>
            <a:pPr lvl="1">
              <a:spcAft>
                <a:spcPts val="600"/>
              </a:spcAft>
            </a:pPr>
            <a:r>
              <a:rPr lang="en-US" sz="1800" dirty="0"/>
              <a:t>Community based peer support groups such as Alcoholics Anonymous (AA) and other 12-step programs: helpful in achieving long-term remission but not for replacing formal medical treatment</a:t>
            </a:r>
          </a:p>
          <a:p>
            <a:pPr lvl="1">
              <a:spcAft>
                <a:spcPts val="600"/>
              </a:spcAft>
            </a:pPr>
            <a:endParaRPr lang="en-US" sz="1800" dirty="0"/>
          </a:p>
          <a:p>
            <a:pPr lvl="1">
              <a:spcAft>
                <a:spcPts val="600"/>
              </a:spcAft>
            </a:pPr>
            <a:endParaRPr lang="en-US" sz="1800" dirty="0"/>
          </a:p>
        </p:txBody>
      </p:sp>
    </p:spTree>
    <p:extLst>
      <p:ext uri="{BB962C8B-B14F-4D97-AF65-F5344CB8AC3E}">
        <p14:creationId xmlns:p14="http://schemas.microsoft.com/office/powerpoint/2010/main" val="818335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Selection of a pharmacotherapy – Naltrexone and acamprosate</a:t>
            </a:r>
          </a:p>
        </p:txBody>
      </p:sp>
      <p:sp>
        <p:nvSpPr>
          <p:cNvPr id="3" name="Content Placeholder 2"/>
          <p:cNvSpPr>
            <a:spLocks noGrp="1"/>
          </p:cNvSpPr>
          <p:nvPr>
            <p:ph sz="quarter" idx="13"/>
          </p:nvPr>
        </p:nvSpPr>
        <p:spPr>
          <a:xfrm>
            <a:off x="457200" y="1361440"/>
            <a:ext cx="7815262" cy="5039360"/>
          </a:xfrm>
        </p:spPr>
        <p:txBody>
          <a:bodyPr>
            <a:normAutofit/>
          </a:bodyPr>
          <a:lstStyle/>
          <a:p>
            <a:pPr marL="0" indent="0">
              <a:buNone/>
            </a:pPr>
            <a:r>
              <a:rPr lang="en-US" sz="2200" b="1" dirty="0"/>
              <a:t>Statement 9: APA </a:t>
            </a:r>
            <a:r>
              <a:rPr lang="en-US" sz="2200" b="1" i="1" dirty="0"/>
              <a:t>recommends</a:t>
            </a:r>
            <a:r>
              <a:rPr lang="en-US" sz="2200" b="1" dirty="0"/>
              <a:t> (1B) that naltrexone or acamprosate be offered to patients with moderate to severe alcohol use disorder who</a:t>
            </a:r>
          </a:p>
          <a:p>
            <a:pPr lvl="1">
              <a:buFont typeface="Arial" charset="0"/>
              <a:buChar char="•"/>
            </a:pPr>
            <a:r>
              <a:rPr lang="en-US" sz="2200" b="1" dirty="0"/>
              <a:t>have a goal of reducing alcohol consumption or achieving abstinence,</a:t>
            </a:r>
          </a:p>
          <a:p>
            <a:pPr lvl="1">
              <a:buFont typeface="Arial" charset="0"/>
              <a:buChar char="•"/>
            </a:pPr>
            <a:r>
              <a:rPr lang="en-US" sz="2200" b="1" dirty="0"/>
              <a:t>prefer pharmacotherapy or have not responded to nonpharmacological treatments alone, and</a:t>
            </a:r>
          </a:p>
          <a:p>
            <a:pPr lvl="1">
              <a:buFont typeface="Arial" charset="0"/>
              <a:buChar char="•"/>
            </a:pPr>
            <a:r>
              <a:rPr lang="en-US" sz="2200" b="1" dirty="0"/>
              <a:t>have no contraindications to the use of these medications.</a:t>
            </a:r>
          </a:p>
        </p:txBody>
      </p:sp>
    </p:spTree>
    <p:extLst>
      <p:ext uri="{BB962C8B-B14F-4D97-AF65-F5344CB8AC3E}">
        <p14:creationId xmlns:p14="http://schemas.microsoft.com/office/powerpoint/2010/main" val="969871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Pharmacotherapy – Naltrexone and acamprosate (continued)</a:t>
            </a:r>
          </a:p>
        </p:txBody>
      </p:sp>
      <p:sp>
        <p:nvSpPr>
          <p:cNvPr id="3" name="Content Placeholder 2"/>
          <p:cNvSpPr>
            <a:spLocks noGrp="1"/>
          </p:cNvSpPr>
          <p:nvPr>
            <p:ph sz="quarter" idx="13"/>
          </p:nvPr>
        </p:nvSpPr>
        <p:spPr/>
        <p:txBody>
          <a:bodyPr>
            <a:normAutofit/>
          </a:bodyPr>
          <a:lstStyle/>
          <a:p>
            <a:r>
              <a:rPr lang="en-US" sz="1800" dirty="0"/>
              <a:t>Rationale:</a:t>
            </a:r>
          </a:p>
          <a:p>
            <a:pPr lvl="1"/>
            <a:r>
              <a:rPr lang="en-US" sz="1800" dirty="0"/>
              <a:t>Naltrexone and acamprosate have the best available evidence as pharmacotherapy for patients with AUD</a:t>
            </a:r>
          </a:p>
          <a:p>
            <a:pPr lvl="1"/>
            <a:r>
              <a:rPr lang="en-US" sz="1800" dirty="0"/>
              <a:t>These medications showed small benefits overall on alcohol-related outcomes (moderate strength of evidence)</a:t>
            </a:r>
          </a:p>
          <a:p>
            <a:pPr lvl="1"/>
            <a:r>
              <a:rPr lang="en-US" sz="1800" dirty="0"/>
              <a:t>Harms for both medications are minimal, particularly compared with the harms of continued alcohol use, when non-pharmacological approaches have not been effective or when patients wish to use one of the medications</a:t>
            </a:r>
          </a:p>
        </p:txBody>
      </p:sp>
    </p:spTree>
    <p:extLst>
      <p:ext uri="{BB962C8B-B14F-4D97-AF65-F5344CB8AC3E}">
        <p14:creationId xmlns:p14="http://schemas.microsoft.com/office/powerpoint/2010/main" val="1198596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Comparison of Naltrexone and acamprosate</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4056703208"/>
              </p:ext>
            </p:extLst>
          </p:nvPr>
        </p:nvGraphicFramePr>
        <p:xfrm>
          <a:off x="400693" y="1099094"/>
          <a:ext cx="8342613" cy="5002082"/>
        </p:xfrm>
        <a:graphic>
          <a:graphicData uri="http://schemas.openxmlformats.org/drawingml/2006/table">
            <a:tbl>
              <a:tblPr firstRow="1" bandRow="1">
                <a:tableStyleId>{5C22544A-7EE6-4342-B048-85BDC9FD1C3A}</a:tableStyleId>
              </a:tblPr>
              <a:tblGrid>
                <a:gridCol w="1738336">
                  <a:extLst>
                    <a:ext uri="{9D8B030D-6E8A-4147-A177-3AD203B41FA5}">
                      <a16:colId xmlns:a16="http://schemas.microsoft.com/office/drawing/2014/main" val="20000"/>
                    </a:ext>
                  </a:extLst>
                </a:gridCol>
                <a:gridCol w="4213249">
                  <a:extLst>
                    <a:ext uri="{9D8B030D-6E8A-4147-A177-3AD203B41FA5}">
                      <a16:colId xmlns:a16="http://schemas.microsoft.com/office/drawing/2014/main" val="20001"/>
                    </a:ext>
                  </a:extLst>
                </a:gridCol>
                <a:gridCol w="2391028">
                  <a:extLst>
                    <a:ext uri="{9D8B030D-6E8A-4147-A177-3AD203B41FA5}">
                      <a16:colId xmlns:a16="http://schemas.microsoft.com/office/drawing/2014/main" val="20002"/>
                    </a:ext>
                  </a:extLst>
                </a:gridCol>
              </a:tblGrid>
              <a:tr h="407444">
                <a:tc>
                  <a:txBody>
                    <a:bodyPr/>
                    <a:lstStyle/>
                    <a:p>
                      <a:endParaRPr lang="en-US" sz="2000" dirty="0"/>
                    </a:p>
                  </a:txBody>
                  <a:tcPr/>
                </a:tc>
                <a:tc>
                  <a:txBody>
                    <a:bodyPr/>
                    <a:lstStyle/>
                    <a:p>
                      <a:pPr algn="ctr"/>
                      <a:r>
                        <a:rPr lang="en-US" sz="2000" dirty="0"/>
                        <a:t>Naltrexone</a:t>
                      </a:r>
                    </a:p>
                  </a:txBody>
                  <a:tcPr/>
                </a:tc>
                <a:tc>
                  <a:txBody>
                    <a:bodyPr/>
                    <a:lstStyle/>
                    <a:p>
                      <a:pPr algn="ctr"/>
                      <a:r>
                        <a:rPr lang="en-US" sz="2000" dirty="0"/>
                        <a:t>Acamprosate</a:t>
                      </a:r>
                    </a:p>
                  </a:txBody>
                  <a:tcPr/>
                </a:tc>
                <a:extLst>
                  <a:ext uri="{0D108BD9-81ED-4DB2-BD59-A6C34878D82A}">
                    <a16:rowId xmlns:a16="http://schemas.microsoft.com/office/drawing/2014/main" val="10000"/>
                  </a:ext>
                </a:extLst>
              </a:tr>
              <a:tr h="595495">
                <a:tc>
                  <a:txBody>
                    <a:bodyPr/>
                    <a:lstStyle/>
                    <a:p>
                      <a:r>
                        <a:rPr lang="en-US" sz="1600" b="1" dirty="0"/>
                        <a:t>Mechanism of Action</a:t>
                      </a:r>
                    </a:p>
                  </a:txBody>
                  <a:tcPr/>
                </a:tc>
                <a:tc>
                  <a:txBody>
                    <a:bodyPr/>
                    <a:lstStyle/>
                    <a:p>
                      <a:r>
                        <a:rPr lang="en-US" sz="1500" dirty="0"/>
                        <a:t>Mu-opioid receptor antagonist</a:t>
                      </a:r>
                    </a:p>
                  </a:txBody>
                  <a:tcPr/>
                </a:tc>
                <a:tc>
                  <a:txBody>
                    <a:bodyPr/>
                    <a:lstStyle/>
                    <a:p>
                      <a:r>
                        <a:rPr lang="en-US" sz="1500" dirty="0"/>
                        <a:t>Glutamate receptor modulator</a:t>
                      </a:r>
                    </a:p>
                  </a:txBody>
                  <a:tcPr/>
                </a:tc>
                <a:extLst>
                  <a:ext uri="{0D108BD9-81ED-4DB2-BD59-A6C34878D82A}">
                    <a16:rowId xmlns:a16="http://schemas.microsoft.com/office/drawing/2014/main" val="10001"/>
                  </a:ext>
                </a:extLst>
              </a:tr>
              <a:tr h="532811">
                <a:tc>
                  <a:txBody>
                    <a:bodyPr/>
                    <a:lstStyle/>
                    <a:p>
                      <a:r>
                        <a:rPr lang="en-US" sz="1600" b="1" dirty="0"/>
                        <a:t>Indication</a:t>
                      </a:r>
                    </a:p>
                  </a:txBody>
                  <a:tcPr/>
                </a:tc>
                <a:tc>
                  <a:txBody>
                    <a:bodyPr/>
                    <a:lstStyle/>
                    <a:p>
                      <a:r>
                        <a:rPr lang="en-US" sz="1500" dirty="0"/>
                        <a:t>Alcohol use disorder</a:t>
                      </a:r>
                    </a:p>
                    <a:p>
                      <a:r>
                        <a:rPr lang="en-US" sz="1500" dirty="0"/>
                        <a:t>Opioid use</a:t>
                      </a:r>
                      <a:r>
                        <a:rPr lang="en-US" sz="1500" baseline="0" dirty="0"/>
                        <a:t> disorder</a:t>
                      </a:r>
                      <a:endParaRPr lang="en-US" sz="1500" dirty="0"/>
                    </a:p>
                  </a:txBody>
                  <a:tcPr/>
                </a:tc>
                <a:tc>
                  <a:txBody>
                    <a:bodyPr/>
                    <a:lstStyle/>
                    <a:p>
                      <a:r>
                        <a:rPr lang="en-US" sz="1500" dirty="0"/>
                        <a:t>Alcohol use disorder</a:t>
                      </a:r>
                    </a:p>
                  </a:txBody>
                  <a:tcPr/>
                </a:tc>
                <a:extLst>
                  <a:ext uri="{0D108BD9-81ED-4DB2-BD59-A6C34878D82A}">
                    <a16:rowId xmlns:a16="http://schemas.microsoft.com/office/drawing/2014/main" val="10002"/>
                  </a:ext>
                </a:extLst>
              </a:tr>
              <a:tr h="971597">
                <a:tc>
                  <a:txBody>
                    <a:bodyPr/>
                    <a:lstStyle/>
                    <a:p>
                      <a:r>
                        <a:rPr lang="en-US" sz="1600" b="1" dirty="0"/>
                        <a:t>Clinical Evidence</a:t>
                      </a:r>
                    </a:p>
                  </a:txBody>
                  <a:tcPr/>
                </a:tc>
                <a:tc>
                  <a:txBody>
                    <a:bodyPr/>
                    <a:lstStyle/>
                    <a:p>
                      <a:r>
                        <a:rPr lang="en-US" sz="1500" dirty="0"/>
                        <a:t>Reduced </a:t>
                      </a:r>
                      <a:r>
                        <a:rPr lang="en-US" sz="1500" baseline="0" dirty="0"/>
                        <a:t>likelihood of return to any and heavy drinking;</a:t>
                      </a:r>
                    </a:p>
                    <a:p>
                      <a:r>
                        <a:rPr lang="en-US" sz="1500" baseline="0" dirty="0"/>
                        <a:t>Fewer drinking days overall;</a:t>
                      </a:r>
                    </a:p>
                    <a:p>
                      <a:pPr marL="0" marR="0" indent="0" algn="l" defTabSz="342900" rtl="0" eaLnBrk="1" fontAlgn="auto" latinLnBrk="0" hangingPunct="1">
                        <a:lnSpc>
                          <a:spcPct val="100000"/>
                        </a:lnSpc>
                        <a:spcBef>
                          <a:spcPts val="0"/>
                        </a:spcBef>
                        <a:spcAft>
                          <a:spcPts val="0"/>
                        </a:spcAft>
                        <a:buClrTx/>
                        <a:buSzTx/>
                        <a:buFontTx/>
                        <a:buNone/>
                        <a:tabLst/>
                        <a:defRPr/>
                      </a:pPr>
                      <a:r>
                        <a:rPr lang="en-US" sz="1500" dirty="0"/>
                        <a:t>Reduced subjective experience of “craving”</a:t>
                      </a:r>
                    </a:p>
                  </a:txBody>
                  <a:tcPr/>
                </a:tc>
                <a:tc>
                  <a:txBody>
                    <a:bodyPr/>
                    <a:lstStyle/>
                    <a:p>
                      <a:r>
                        <a:rPr lang="en-US" sz="1500" dirty="0"/>
                        <a:t>Decreased likelihood</a:t>
                      </a:r>
                      <a:r>
                        <a:rPr lang="en-US" sz="1500" baseline="0" dirty="0"/>
                        <a:t> of returning to drinking after achieving abstinence;</a:t>
                      </a:r>
                    </a:p>
                    <a:p>
                      <a:r>
                        <a:rPr lang="en-US" sz="1500" baseline="0" dirty="0"/>
                        <a:t>Fewer drinking days</a:t>
                      </a:r>
                    </a:p>
                  </a:txBody>
                  <a:tcPr/>
                </a:tc>
                <a:extLst>
                  <a:ext uri="{0D108BD9-81ED-4DB2-BD59-A6C34878D82A}">
                    <a16:rowId xmlns:a16="http://schemas.microsoft.com/office/drawing/2014/main" val="10003"/>
                  </a:ext>
                </a:extLst>
              </a:tr>
              <a:tr h="595495">
                <a:tc>
                  <a:txBody>
                    <a:bodyPr/>
                    <a:lstStyle/>
                    <a:p>
                      <a:r>
                        <a:rPr lang="en-US" sz="1600" b="1" dirty="0"/>
                        <a:t>Pre-treatment Workup</a:t>
                      </a:r>
                    </a:p>
                  </a:txBody>
                  <a:tcPr/>
                </a:tc>
                <a:tc>
                  <a:txBody>
                    <a:bodyPr/>
                    <a:lstStyle/>
                    <a:p>
                      <a:r>
                        <a:rPr lang="en-US" sz="1500" dirty="0"/>
                        <a:t>Check</a:t>
                      </a:r>
                      <a:r>
                        <a:rPr lang="en-US" sz="1500" baseline="0" dirty="0"/>
                        <a:t> hepatic function </a:t>
                      </a:r>
                      <a:endParaRPr lang="en-US" sz="1500" dirty="0"/>
                    </a:p>
                  </a:txBody>
                  <a:tcPr/>
                </a:tc>
                <a:tc>
                  <a:txBody>
                    <a:bodyPr/>
                    <a:lstStyle/>
                    <a:p>
                      <a:r>
                        <a:rPr lang="en-US" sz="1500" dirty="0"/>
                        <a:t>Measure serum creatinine</a:t>
                      </a:r>
                    </a:p>
                  </a:txBody>
                  <a:tcPr/>
                </a:tc>
                <a:extLst>
                  <a:ext uri="{0D108BD9-81ED-4DB2-BD59-A6C34878D82A}">
                    <a16:rowId xmlns:a16="http://schemas.microsoft.com/office/drawing/2014/main" val="10004"/>
                  </a:ext>
                </a:extLst>
              </a:tr>
              <a:tr h="1849168">
                <a:tc>
                  <a:txBody>
                    <a:bodyPr/>
                    <a:lstStyle/>
                    <a:p>
                      <a:r>
                        <a:rPr lang="en-US" sz="1600" b="1" dirty="0"/>
                        <a:t>Dosing</a:t>
                      </a:r>
                    </a:p>
                  </a:txBody>
                  <a:tcPr/>
                </a:tc>
                <a:tc>
                  <a:txBody>
                    <a:bodyPr/>
                    <a:lstStyle/>
                    <a:p>
                      <a:r>
                        <a:rPr lang="en-US" sz="1500" dirty="0"/>
                        <a:t>Oral tablet:</a:t>
                      </a:r>
                    </a:p>
                    <a:p>
                      <a:r>
                        <a:rPr lang="en-US" sz="1500" dirty="0"/>
                        <a:t>50mg PO</a:t>
                      </a:r>
                      <a:r>
                        <a:rPr lang="en-US" sz="1500" baseline="0" dirty="0"/>
                        <a:t> daily for most; up to 100mg daily for some </a:t>
                      </a:r>
                    </a:p>
                    <a:p>
                      <a:r>
                        <a:rPr lang="en-US" sz="1500" baseline="0" dirty="0"/>
                        <a:t>25 mg PO daily then 50mg PO daily for women due to potential GI side effects</a:t>
                      </a:r>
                    </a:p>
                    <a:p>
                      <a:endParaRPr lang="en-US" sz="1500" baseline="0" dirty="0"/>
                    </a:p>
                    <a:p>
                      <a:r>
                        <a:rPr lang="en-US" sz="1500" baseline="0" dirty="0"/>
                        <a:t>Intramuscular injection:</a:t>
                      </a:r>
                    </a:p>
                    <a:p>
                      <a:r>
                        <a:rPr lang="en-US" sz="1500" baseline="0" dirty="0"/>
                        <a:t>380mg IM every four weeks</a:t>
                      </a:r>
                      <a:endParaRPr lang="en-US" sz="1500" dirty="0"/>
                    </a:p>
                  </a:txBody>
                  <a:tcPr/>
                </a:tc>
                <a:tc>
                  <a:txBody>
                    <a:bodyPr/>
                    <a:lstStyle/>
                    <a:p>
                      <a:r>
                        <a:rPr lang="en-US" sz="1500" dirty="0"/>
                        <a:t>666mg PO TID</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65313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B17C5-738A-4413-8823-FBAF7A1E7244}"/>
              </a:ext>
            </a:extLst>
          </p:cNvPr>
          <p:cNvSpPr>
            <a:spLocks noGrp="1"/>
          </p:cNvSpPr>
          <p:nvPr>
            <p:ph type="title"/>
          </p:nvPr>
        </p:nvSpPr>
        <p:spPr/>
        <p:txBody>
          <a:bodyPr>
            <a:normAutofit/>
          </a:bodyPr>
          <a:lstStyle/>
          <a:p>
            <a:r>
              <a:rPr lang="en-US" sz="2400" dirty="0"/>
              <a:t>Rationale for choice of topic</a:t>
            </a:r>
          </a:p>
        </p:txBody>
      </p:sp>
      <p:sp>
        <p:nvSpPr>
          <p:cNvPr id="3" name="Content Placeholder 2">
            <a:extLst>
              <a:ext uri="{FF2B5EF4-FFF2-40B4-BE49-F238E27FC236}">
                <a16:creationId xmlns:a16="http://schemas.microsoft.com/office/drawing/2014/main" id="{2566D379-D8A4-4C9B-835D-4891F84CF071}"/>
              </a:ext>
            </a:extLst>
          </p:cNvPr>
          <p:cNvSpPr>
            <a:spLocks noGrp="1"/>
          </p:cNvSpPr>
          <p:nvPr>
            <p:ph sz="quarter" idx="13"/>
          </p:nvPr>
        </p:nvSpPr>
        <p:spPr>
          <a:xfrm>
            <a:off x="457200" y="1361440"/>
            <a:ext cx="8153400" cy="4571999"/>
          </a:xfrm>
        </p:spPr>
        <p:txBody>
          <a:bodyPr>
            <a:normAutofit/>
          </a:bodyPr>
          <a:lstStyle/>
          <a:p>
            <a:pPr marL="0" indent="0">
              <a:buNone/>
            </a:pPr>
            <a:r>
              <a:rPr lang="en-US" sz="2000" b="1" dirty="0"/>
              <a:t>AUD affects individuals of all demographic groups </a:t>
            </a:r>
            <a:r>
              <a:rPr lang="fr-FR" sz="2000" b="1" dirty="0"/>
              <a:t>(Grant et al. 2015)</a:t>
            </a:r>
          </a:p>
          <a:p>
            <a:r>
              <a:rPr lang="en-US" sz="1800" dirty="0"/>
              <a:t>Onset: 18-29 years</a:t>
            </a:r>
          </a:p>
          <a:p>
            <a:r>
              <a:rPr lang="en-US" sz="1800" dirty="0"/>
              <a:t>Ethnicity (12 month prevalence): </a:t>
            </a:r>
          </a:p>
          <a:p>
            <a:pPr lvl="1"/>
            <a:r>
              <a:rPr lang="en-US" sz="1800" dirty="0"/>
              <a:t>American Indian/Alaska Native 19.2%</a:t>
            </a:r>
          </a:p>
          <a:p>
            <a:pPr lvl="1"/>
            <a:r>
              <a:rPr lang="en-US" sz="1800" dirty="0"/>
              <a:t>African American 14.4%</a:t>
            </a:r>
          </a:p>
          <a:p>
            <a:pPr lvl="1"/>
            <a:r>
              <a:rPr lang="en-US" sz="1800" dirty="0"/>
              <a:t>White 14%</a:t>
            </a:r>
          </a:p>
          <a:p>
            <a:pPr lvl="1"/>
            <a:r>
              <a:rPr lang="en-US" sz="1800" dirty="0"/>
              <a:t>Hispanic 13.6%</a:t>
            </a:r>
          </a:p>
          <a:p>
            <a:pPr lvl="1"/>
            <a:r>
              <a:rPr lang="en-US" sz="1800" dirty="0"/>
              <a:t>Asian-American/Pacific Islander 10.6%</a:t>
            </a:r>
          </a:p>
          <a:p>
            <a:r>
              <a:rPr lang="en-US" sz="1800" dirty="0"/>
              <a:t>Gender (12 month prevalence):  </a:t>
            </a:r>
          </a:p>
          <a:p>
            <a:pPr lvl="1"/>
            <a:r>
              <a:rPr lang="en-US" sz="1800" dirty="0"/>
              <a:t>Men 17.6%</a:t>
            </a:r>
          </a:p>
          <a:p>
            <a:pPr lvl="1"/>
            <a:r>
              <a:rPr lang="en-US" sz="1800" dirty="0"/>
              <a:t>Women 10.4%</a:t>
            </a:r>
          </a:p>
          <a:p>
            <a:endParaRPr lang="en-US" sz="2200" dirty="0"/>
          </a:p>
          <a:p>
            <a:endParaRPr lang="en-US" sz="2200" dirty="0"/>
          </a:p>
          <a:p>
            <a:endParaRPr lang="en-US" sz="2200" dirty="0"/>
          </a:p>
        </p:txBody>
      </p:sp>
    </p:spTree>
    <p:extLst>
      <p:ext uri="{BB962C8B-B14F-4D97-AF65-F5344CB8AC3E}">
        <p14:creationId xmlns:p14="http://schemas.microsoft.com/office/powerpoint/2010/main" val="2570317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Comparison of Naltrexone and acamprosate (continued)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379042950"/>
              </p:ext>
            </p:extLst>
          </p:nvPr>
        </p:nvGraphicFramePr>
        <p:xfrm>
          <a:off x="457200" y="1362075"/>
          <a:ext cx="7815264" cy="4556760"/>
        </p:xfrm>
        <a:graphic>
          <a:graphicData uri="http://schemas.openxmlformats.org/drawingml/2006/table">
            <a:tbl>
              <a:tblPr firstRow="1" bandRow="1">
                <a:tableStyleId>{5C22544A-7EE6-4342-B048-85BDC9FD1C3A}</a:tableStyleId>
              </a:tblPr>
              <a:tblGrid>
                <a:gridCol w="1877438">
                  <a:extLst>
                    <a:ext uri="{9D8B030D-6E8A-4147-A177-3AD203B41FA5}">
                      <a16:colId xmlns:a16="http://schemas.microsoft.com/office/drawing/2014/main" val="20000"/>
                    </a:ext>
                  </a:extLst>
                </a:gridCol>
                <a:gridCol w="2976664">
                  <a:extLst>
                    <a:ext uri="{9D8B030D-6E8A-4147-A177-3AD203B41FA5}">
                      <a16:colId xmlns:a16="http://schemas.microsoft.com/office/drawing/2014/main" val="20001"/>
                    </a:ext>
                  </a:extLst>
                </a:gridCol>
                <a:gridCol w="2961162">
                  <a:extLst>
                    <a:ext uri="{9D8B030D-6E8A-4147-A177-3AD203B41FA5}">
                      <a16:colId xmlns:a16="http://schemas.microsoft.com/office/drawing/2014/main" val="20002"/>
                    </a:ext>
                  </a:extLst>
                </a:gridCol>
              </a:tblGrid>
              <a:tr h="370840">
                <a:tc>
                  <a:txBody>
                    <a:bodyPr/>
                    <a:lstStyle/>
                    <a:p>
                      <a:endParaRPr lang="en-US" sz="1400" dirty="0"/>
                    </a:p>
                  </a:txBody>
                  <a:tcPr/>
                </a:tc>
                <a:tc>
                  <a:txBody>
                    <a:bodyPr/>
                    <a:lstStyle/>
                    <a:p>
                      <a:pPr algn="ctr"/>
                      <a:r>
                        <a:rPr lang="en-US" sz="2000" dirty="0"/>
                        <a:t>Naltrexone</a:t>
                      </a:r>
                    </a:p>
                  </a:txBody>
                  <a:tcPr/>
                </a:tc>
                <a:tc>
                  <a:txBody>
                    <a:bodyPr/>
                    <a:lstStyle/>
                    <a:p>
                      <a:pPr algn="ctr"/>
                      <a:r>
                        <a:rPr lang="en-US" sz="2000" dirty="0"/>
                        <a:t>Acamprosate</a:t>
                      </a:r>
                    </a:p>
                  </a:txBody>
                  <a:tcPr/>
                </a:tc>
                <a:extLst>
                  <a:ext uri="{0D108BD9-81ED-4DB2-BD59-A6C34878D82A}">
                    <a16:rowId xmlns:a16="http://schemas.microsoft.com/office/drawing/2014/main" val="10000"/>
                  </a:ext>
                </a:extLst>
              </a:tr>
              <a:tr h="370840">
                <a:tc>
                  <a:txBody>
                    <a:bodyPr/>
                    <a:lstStyle/>
                    <a:p>
                      <a:r>
                        <a:rPr lang="en-US" sz="1600" b="1" dirty="0"/>
                        <a:t>Potential Side Effects</a:t>
                      </a:r>
                    </a:p>
                  </a:txBody>
                  <a:tcPr/>
                </a:tc>
                <a:tc>
                  <a:txBody>
                    <a:bodyPr/>
                    <a:lstStyle/>
                    <a:p>
                      <a:r>
                        <a:rPr lang="en-US" sz="1500" dirty="0"/>
                        <a:t>Abdominal pain (11%); Diarrhea (13%); Nausea (29%); Dizziness (13%)</a:t>
                      </a:r>
                    </a:p>
                  </a:txBody>
                  <a:tcPr/>
                </a:tc>
                <a:tc>
                  <a:txBody>
                    <a:bodyPr/>
                    <a:lstStyle/>
                    <a:p>
                      <a:r>
                        <a:rPr lang="en-US" sz="1500" dirty="0"/>
                        <a:t>Diarrhea (17%)</a:t>
                      </a:r>
                    </a:p>
                  </a:txBody>
                  <a:tcPr/>
                </a:tc>
                <a:extLst>
                  <a:ext uri="{0D108BD9-81ED-4DB2-BD59-A6C34878D82A}">
                    <a16:rowId xmlns:a16="http://schemas.microsoft.com/office/drawing/2014/main" val="10001"/>
                  </a:ext>
                </a:extLst>
              </a:tr>
              <a:tr h="370840">
                <a:tc>
                  <a:txBody>
                    <a:bodyPr/>
                    <a:lstStyle/>
                    <a:p>
                      <a:r>
                        <a:rPr lang="en-US" sz="1600" b="1" dirty="0"/>
                        <a:t>Contraindications</a:t>
                      </a:r>
                    </a:p>
                  </a:txBody>
                  <a:tcPr/>
                </a:tc>
                <a:tc>
                  <a:txBody>
                    <a:bodyPr/>
                    <a:lstStyle/>
                    <a:p>
                      <a:r>
                        <a:rPr lang="en-US" sz="1500" dirty="0"/>
                        <a:t>None</a:t>
                      </a:r>
                    </a:p>
                  </a:txBody>
                  <a:tcPr/>
                </a:tc>
                <a:tc>
                  <a:txBody>
                    <a:bodyPr/>
                    <a:lstStyle/>
                    <a:p>
                      <a:r>
                        <a:rPr lang="en-US" sz="1500" dirty="0"/>
                        <a:t>Contraindication if </a:t>
                      </a:r>
                      <a:r>
                        <a:rPr lang="en-US" sz="1500" dirty="0" err="1"/>
                        <a:t>CrCl</a:t>
                      </a:r>
                      <a:r>
                        <a:rPr lang="en-US" sz="1500" baseline="0" dirty="0"/>
                        <a:t> &lt;30ml/min</a:t>
                      </a:r>
                    </a:p>
                    <a:p>
                      <a:r>
                        <a:rPr lang="en-US" sz="1500" baseline="0" dirty="0"/>
                        <a:t>Dose reduction if 30&lt; </a:t>
                      </a:r>
                      <a:r>
                        <a:rPr lang="en-US" sz="1500" baseline="0" dirty="0" err="1"/>
                        <a:t>CrCl</a:t>
                      </a:r>
                      <a:r>
                        <a:rPr lang="en-US" sz="1500" baseline="0" dirty="0"/>
                        <a:t> &lt;50ml/min</a:t>
                      </a:r>
                      <a:endParaRPr lang="en-US" sz="1500" dirty="0"/>
                    </a:p>
                  </a:txBody>
                  <a:tcPr/>
                </a:tc>
                <a:extLst>
                  <a:ext uri="{0D108BD9-81ED-4DB2-BD59-A6C34878D82A}">
                    <a16:rowId xmlns:a16="http://schemas.microsoft.com/office/drawing/2014/main" val="10002"/>
                  </a:ext>
                </a:extLst>
              </a:tr>
              <a:tr h="370840">
                <a:tc>
                  <a:txBody>
                    <a:bodyPr/>
                    <a:lstStyle/>
                    <a:p>
                      <a:r>
                        <a:rPr lang="en-US" sz="1600" b="1" dirty="0"/>
                        <a:t>Special Considerations</a:t>
                      </a:r>
                    </a:p>
                  </a:txBody>
                  <a:tcPr/>
                </a:tc>
                <a:tc>
                  <a:txBody>
                    <a:bodyPr/>
                    <a:lstStyle/>
                    <a:p>
                      <a:r>
                        <a:rPr lang="en-US" sz="1500" dirty="0"/>
                        <a:t>Be cautious when using in patients with acute hepatitis</a:t>
                      </a:r>
                      <a:r>
                        <a:rPr lang="en-US" sz="1500" baseline="0" dirty="0"/>
                        <a:t> or liver failure</a:t>
                      </a:r>
                    </a:p>
                    <a:p>
                      <a:endParaRPr lang="en-US" sz="1500" baseline="0" dirty="0"/>
                    </a:p>
                    <a:p>
                      <a:r>
                        <a:rPr lang="en-US" sz="1500" dirty="0"/>
                        <a:t>Be abstinent from all opioids</a:t>
                      </a:r>
                      <a:r>
                        <a:rPr lang="en-US" sz="1500" baseline="0" dirty="0"/>
                        <a:t> for 7-14 days prior to taking naltrexone to avoid precipitated opioid withdrawal</a:t>
                      </a:r>
                    </a:p>
                    <a:p>
                      <a:endParaRPr lang="en-US" sz="1500" baseline="0" dirty="0"/>
                    </a:p>
                    <a:p>
                      <a:r>
                        <a:rPr lang="en-US" sz="1500" baseline="0" dirty="0"/>
                        <a:t>May be preferable to acamprosate in patients with comorbid alcohol and opioid use disorder</a:t>
                      </a:r>
                      <a:endParaRPr lang="en-US" sz="1500" dirty="0"/>
                    </a:p>
                  </a:txBody>
                  <a:tcPr/>
                </a:tc>
                <a:tc>
                  <a:txBody>
                    <a:bodyPr/>
                    <a:lstStyle/>
                    <a:p>
                      <a:r>
                        <a:rPr lang="en-US" sz="1500" dirty="0"/>
                        <a:t>Start treatment</a:t>
                      </a:r>
                      <a:r>
                        <a:rPr lang="en-US" sz="1500" baseline="0" dirty="0"/>
                        <a:t> as soon as possible after the patient achieves abstinence and continue treatment even if the patient relapses</a:t>
                      </a:r>
                      <a:endParaRPr lang="en-US" sz="15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05679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Comparison of Naltrexone and acamprosate (continued)</a:t>
            </a:r>
          </a:p>
        </p:txBody>
      </p:sp>
      <p:sp>
        <p:nvSpPr>
          <p:cNvPr id="3" name="Content Placeholder 2"/>
          <p:cNvSpPr>
            <a:spLocks noGrp="1"/>
          </p:cNvSpPr>
          <p:nvPr>
            <p:ph sz="quarter" idx="13"/>
          </p:nvPr>
        </p:nvSpPr>
        <p:spPr/>
        <p:txBody>
          <a:bodyPr>
            <a:normAutofit/>
          </a:bodyPr>
          <a:lstStyle/>
          <a:p>
            <a:pPr marL="257175" lvl="1" indent="-257175">
              <a:buFont typeface="Arial"/>
              <a:buChar char="•"/>
            </a:pPr>
            <a:r>
              <a:rPr lang="en-US" sz="1800" dirty="0"/>
              <a:t>A review by the Agency for Healthcare Research and Quality (AHRQ) found no evidence for superiority of one of the medications over the other</a:t>
            </a:r>
          </a:p>
          <a:p>
            <a:pPr marL="257175" lvl="1" indent="-257175">
              <a:buFont typeface="Arial"/>
              <a:buChar char="•"/>
            </a:pPr>
            <a:r>
              <a:rPr lang="en-US" sz="1800" dirty="0"/>
              <a:t>Evidence on combined use of naltrexone and </a:t>
            </a:r>
            <a:r>
              <a:rPr lang="en-US" sz="1800" dirty="0" err="1"/>
              <a:t>acamprosate</a:t>
            </a:r>
            <a:r>
              <a:rPr lang="en-US" sz="1800" dirty="0"/>
              <a:t> is not sufficient to make any recommendation. </a:t>
            </a:r>
          </a:p>
          <a:p>
            <a:pPr marL="257175" lvl="1" indent="-257175">
              <a:buFont typeface="Arial"/>
              <a:buChar char="•"/>
            </a:pPr>
            <a:r>
              <a:rPr lang="en-US" sz="1800" dirty="0"/>
              <a:t>Selection of a medication should be based on factors such as ease of administration, side effects or potential risks, co-occurring conditions, patient history and preferences, etc.</a:t>
            </a:r>
          </a:p>
          <a:p>
            <a:pPr marL="257175" lvl="1" indent="-257175">
              <a:buFont typeface="Arial"/>
              <a:buChar char="•"/>
            </a:pPr>
            <a:r>
              <a:rPr lang="en-US" sz="1800" dirty="0"/>
              <a:t>Specific recommendations are focused on treatment of moderate to severe AUD because individuals with mild AUD are less likely to be included in clinical trials of pharmacotherapies.</a:t>
            </a:r>
          </a:p>
          <a:p>
            <a:pPr marL="257175" lvl="1" indent="-257175">
              <a:buFont typeface="Arial"/>
              <a:buChar char="•"/>
            </a:pPr>
            <a:endParaRPr lang="en-US" sz="1800" dirty="0"/>
          </a:p>
          <a:p>
            <a:pPr marL="257175" lvl="1" indent="-257175">
              <a:buFont typeface="Arial"/>
              <a:buChar char="•"/>
            </a:pPr>
            <a:endParaRPr lang="en-US" sz="1800" dirty="0"/>
          </a:p>
        </p:txBody>
      </p:sp>
    </p:spTree>
    <p:extLst>
      <p:ext uri="{BB962C8B-B14F-4D97-AF65-F5344CB8AC3E}">
        <p14:creationId xmlns:p14="http://schemas.microsoft.com/office/powerpoint/2010/main" val="955677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Efficacy of Naltrexone</a:t>
            </a:r>
          </a:p>
        </p:txBody>
      </p:sp>
      <p:sp>
        <p:nvSpPr>
          <p:cNvPr id="3" name="Content Placeholder 2"/>
          <p:cNvSpPr>
            <a:spLocks noGrp="1"/>
          </p:cNvSpPr>
          <p:nvPr>
            <p:ph sz="quarter" idx="13"/>
          </p:nvPr>
        </p:nvSpPr>
        <p:spPr>
          <a:xfrm>
            <a:off x="457199" y="1237958"/>
            <a:ext cx="8277225" cy="4690232"/>
          </a:xfrm>
        </p:spPr>
        <p:txBody>
          <a:bodyPr>
            <a:normAutofit fontScale="92500" lnSpcReduction="10000"/>
          </a:bodyPr>
          <a:lstStyle/>
          <a:p>
            <a:pPr marL="342900" lvl="1" indent="-342900" defTabSz="914400">
              <a:spcBef>
                <a:spcPts val="0"/>
              </a:spcBef>
              <a:buFont typeface="Arial" charset="0"/>
              <a:buChar char="•"/>
            </a:pPr>
            <a:r>
              <a:rPr lang="en-US" sz="2200" dirty="0"/>
              <a:t>Oral naltrexone (50mg) compared with placebo</a:t>
            </a:r>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85750" lvl="1" indent="-285750" defTabSz="914400">
              <a:spcBef>
                <a:spcPts val="0"/>
              </a:spcBef>
              <a:buNone/>
            </a:pPr>
            <a:r>
              <a:rPr lang="en-US" sz="1400" dirty="0"/>
              <a:t>Adapted from Jonas DE, </a:t>
            </a:r>
            <a:r>
              <a:rPr lang="en-US" sz="1400" dirty="0" err="1"/>
              <a:t>Amick</a:t>
            </a:r>
            <a:r>
              <a:rPr lang="en-US" sz="1400" dirty="0"/>
              <a:t> HR, </a:t>
            </a:r>
            <a:r>
              <a:rPr lang="en-US" sz="1400" dirty="0" err="1"/>
              <a:t>Feltner</a:t>
            </a:r>
            <a:r>
              <a:rPr lang="en-US" sz="1400" dirty="0"/>
              <a:t> C, et al: Pharmacotherapy for Adults With Alcohol-Use Disorders in Outpatient Settings. AHRQ Comparative Effectiveness Review No 134. Report No 14-EHC029-EF. Rockville, MD, Agency for Healthcare Research and Quality, May 2014. Available at: www.ncbi.nlm.nih.gov/books/NBK208590/</a:t>
            </a: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p:txBody>
      </p:sp>
      <p:graphicFrame>
        <p:nvGraphicFramePr>
          <p:cNvPr id="5" name="Table 4"/>
          <p:cNvGraphicFramePr>
            <a:graphicFrameLocks noGrp="1"/>
          </p:cNvGraphicFramePr>
          <p:nvPr>
            <p:extLst>
              <p:ext uri="{D42A27DB-BD31-4B8C-83A1-F6EECF244321}">
                <p14:modId xmlns:p14="http://schemas.microsoft.com/office/powerpoint/2010/main" val="2036950519"/>
              </p:ext>
            </p:extLst>
          </p:nvPr>
        </p:nvGraphicFramePr>
        <p:xfrm>
          <a:off x="457199" y="1805047"/>
          <a:ext cx="8277223" cy="3291840"/>
        </p:xfrm>
        <a:graphic>
          <a:graphicData uri="http://schemas.openxmlformats.org/drawingml/2006/table">
            <a:tbl>
              <a:tblPr firstRow="1" bandRow="1">
                <a:tableStyleId>{5C22544A-7EE6-4342-B048-85BDC9FD1C3A}</a:tableStyleId>
              </a:tblPr>
              <a:tblGrid>
                <a:gridCol w="1379537">
                  <a:extLst>
                    <a:ext uri="{9D8B030D-6E8A-4147-A177-3AD203B41FA5}">
                      <a16:colId xmlns:a16="http://schemas.microsoft.com/office/drawing/2014/main" val="20000"/>
                    </a:ext>
                  </a:extLst>
                </a:gridCol>
                <a:gridCol w="1379537">
                  <a:extLst>
                    <a:ext uri="{9D8B030D-6E8A-4147-A177-3AD203B41FA5}">
                      <a16:colId xmlns:a16="http://schemas.microsoft.com/office/drawing/2014/main" val="20001"/>
                    </a:ext>
                  </a:extLst>
                </a:gridCol>
                <a:gridCol w="1379537">
                  <a:extLst>
                    <a:ext uri="{9D8B030D-6E8A-4147-A177-3AD203B41FA5}">
                      <a16:colId xmlns:a16="http://schemas.microsoft.com/office/drawing/2014/main" val="20002"/>
                    </a:ext>
                  </a:extLst>
                </a:gridCol>
                <a:gridCol w="1932826">
                  <a:extLst>
                    <a:ext uri="{9D8B030D-6E8A-4147-A177-3AD203B41FA5}">
                      <a16:colId xmlns:a16="http://schemas.microsoft.com/office/drawing/2014/main" val="20003"/>
                    </a:ext>
                  </a:extLst>
                </a:gridCol>
                <a:gridCol w="826249">
                  <a:extLst>
                    <a:ext uri="{9D8B030D-6E8A-4147-A177-3AD203B41FA5}">
                      <a16:colId xmlns:a16="http://schemas.microsoft.com/office/drawing/2014/main" val="20004"/>
                    </a:ext>
                  </a:extLst>
                </a:gridCol>
                <a:gridCol w="1379537">
                  <a:extLst>
                    <a:ext uri="{9D8B030D-6E8A-4147-A177-3AD203B41FA5}">
                      <a16:colId xmlns:a16="http://schemas.microsoft.com/office/drawing/2014/main" val="20005"/>
                    </a:ext>
                  </a:extLst>
                </a:gridCol>
              </a:tblGrid>
              <a:tr h="406096">
                <a:tc>
                  <a:txBody>
                    <a:bodyPr/>
                    <a:lstStyle/>
                    <a:p>
                      <a:pPr algn="ctr"/>
                      <a:r>
                        <a:rPr lang="en-US" sz="1500" dirty="0"/>
                        <a:t>Outcome</a:t>
                      </a:r>
                    </a:p>
                  </a:txBody>
                  <a:tcPr/>
                </a:tc>
                <a:tc>
                  <a:txBody>
                    <a:bodyPr/>
                    <a:lstStyle/>
                    <a:p>
                      <a:pPr algn="ctr"/>
                      <a:r>
                        <a:rPr lang="en-US" sz="1500" dirty="0"/>
                        <a:t>#</a:t>
                      </a:r>
                      <a:r>
                        <a:rPr lang="en-US" sz="1500" baseline="0" dirty="0"/>
                        <a:t> of studies; # of subjects</a:t>
                      </a:r>
                      <a:endParaRPr lang="en-US" sz="1500" dirty="0"/>
                    </a:p>
                  </a:txBody>
                  <a:tcPr/>
                </a:tc>
                <a:tc>
                  <a:txBody>
                    <a:bodyPr/>
                    <a:lstStyle/>
                    <a:p>
                      <a:pPr algn="ctr"/>
                      <a:r>
                        <a:rPr lang="en-US" sz="1500" dirty="0"/>
                        <a:t>Risk of bias; design</a:t>
                      </a:r>
                    </a:p>
                  </a:txBody>
                  <a:tcPr/>
                </a:tc>
                <a:tc>
                  <a:txBody>
                    <a:bodyPr/>
                    <a:lstStyle/>
                    <a:p>
                      <a:pPr algn="ctr"/>
                      <a:r>
                        <a:rPr lang="en-US" sz="1500" dirty="0"/>
                        <a:t>Summary effect size (95% CI)</a:t>
                      </a:r>
                    </a:p>
                  </a:txBody>
                  <a:tcPr/>
                </a:tc>
                <a:tc>
                  <a:txBody>
                    <a:bodyPr/>
                    <a:lstStyle/>
                    <a:p>
                      <a:pPr algn="ctr"/>
                      <a:r>
                        <a:rPr lang="en-US" sz="1500" dirty="0"/>
                        <a:t>NNT</a:t>
                      </a:r>
                    </a:p>
                  </a:txBody>
                  <a:tcPr/>
                </a:tc>
                <a:tc>
                  <a:txBody>
                    <a:bodyPr/>
                    <a:lstStyle/>
                    <a:p>
                      <a:pPr algn="ctr"/>
                      <a:r>
                        <a:rPr lang="en-US" sz="1500" dirty="0"/>
                        <a:t>Strength of evidence grade</a:t>
                      </a:r>
                    </a:p>
                  </a:txBody>
                  <a:tcPr/>
                </a:tc>
                <a:extLst>
                  <a:ext uri="{0D108BD9-81ED-4DB2-BD59-A6C34878D82A}">
                    <a16:rowId xmlns:a16="http://schemas.microsoft.com/office/drawing/2014/main" val="10000"/>
                  </a:ext>
                </a:extLst>
              </a:tr>
              <a:tr h="479769">
                <a:tc>
                  <a:txBody>
                    <a:bodyPr/>
                    <a:lstStyle/>
                    <a:p>
                      <a:pPr algn="ctr"/>
                      <a:r>
                        <a:rPr lang="en-US" sz="1500" dirty="0"/>
                        <a:t>Return to any drinking</a:t>
                      </a:r>
                    </a:p>
                  </a:txBody>
                  <a:tcPr/>
                </a:tc>
                <a:tc>
                  <a:txBody>
                    <a:bodyPr/>
                    <a:lstStyle/>
                    <a:p>
                      <a:pPr algn="ctr"/>
                      <a:r>
                        <a:rPr lang="en-US" sz="1500" dirty="0"/>
                        <a:t>16; 2,347</a:t>
                      </a:r>
                    </a:p>
                  </a:txBody>
                  <a:tcPr/>
                </a:tc>
                <a:tc>
                  <a:txBody>
                    <a:bodyPr/>
                    <a:lstStyle/>
                    <a:p>
                      <a:pPr algn="ctr"/>
                      <a:r>
                        <a:rPr lang="en-US" sz="1500" dirty="0"/>
                        <a:t>Medium; RCTs</a:t>
                      </a:r>
                    </a:p>
                  </a:txBody>
                  <a:tcPr/>
                </a:tc>
                <a:tc>
                  <a:txBody>
                    <a:bodyPr/>
                    <a:lstStyle/>
                    <a:p>
                      <a:pPr algn="ctr"/>
                      <a:r>
                        <a:rPr lang="fi-FI" sz="1500" dirty="0"/>
                        <a:t>RD: –0.05</a:t>
                      </a:r>
                      <a:r>
                        <a:rPr lang="fi-FI" sz="1500" baseline="0" dirty="0"/>
                        <a:t> </a:t>
                      </a:r>
                      <a:r>
                        <a:rPr lang="fi-FI" sz="1500" dirty="0"/>
                        <a:t>(–0.10 to </a:t>
                      </a:r>
                    </a:p>
                    <a:p>
                      <a:pPr algn="ctr"/>
                      <a:r>
                        <a:rPr lang="fi-FI" sz="1500" dirty="0"/>
                        <a:t>–0.00)</a:t>
                      </a:r>
                    </a:p>
                  </a:txBody>
                  <a:tcPr/>
                </a:tc>
                <a:tc>
                  <a:txBody>
                    <a:bodyPr/>
                    <a:lstStyle/>
                    <a:p>
                      <a:pPr algn="ctr"/>
                      <a:r>
                        <a:rPr lang="en-US" sz="1500" dirty="0"/>
                        <a:t>20</a:t>
                      </a:r>
                    </a:p>
                  </a:txBody>
                  <a:tcPr/>
                </a:tc>
                <a:tc>
                  <a:txBody>
                    <a:bodyPr/>
                    <a:lstStyle/>
                    <a:p>
                      <a:pPr algn="ctr"/>
                      <a:r>
                        <a:rPr lang="en-US" sz="1500" dirty="0"/>
                        <a:t>Moderate</a:t>
                      </a:r>
                    </a:p>
                  </a:txBody>
                  <a:tcPr/>
                </a:tc>
                <a:extLst>
                  <a:ext uri="{0D108BD9-81ED-4DB2-BD59-A6C34878D82A}">
                    <a16:rowId xmlns:a16="http://schemas.microsoft.com/office/drawing/2014/main" val="10001"/>
                  </a:ext>
                </a:extLst>
              </a:tr>
              <a:tr h="479769">
                <a:tc>
                  <a:txBody>
                    <a:bodyPr/>
                    <a:lstStyle/>
                    <a:p>
                      <a:pPr algn="ctr"/>
                      <a:r>
                        <a:rPr lang="en-US" sz="1500" dirty="0"/>
                        <a:t>Return to heavy drinking</a:t>
                      </a:r>
                    </a:p>
                  </a:txBody>
                  <a:tcPr/>
                </a:tc>
                <a:tc>
                  <a:txBody>
                    <a:bodyPr/>
                    <a:lstStyle/>
                    <a:p>
                      <a:pPr algn="ctr"/>
                      <a:r>
                        <a:rPr lang="en-US" sz="1500" dirty="0"/>
                        <a:t>19; 2,875</a:t>
                      </a:r>
                    </a:p>
                  </a:txBody>
                  <a:tcPr/>
                </a:tc>
                <a:tc>
                  <a:txBody>
                    <a:bodyPr/>
                    <a:lstStyle/>
                    <a:p>
                      <a:pPr algn="ctr"/>
                      <a:r>
                        <a:rPr lang="en-US" sz="1500" dirty="0"/>
                        <a:t>Medium; RCTs</a:t>
                      </a:r>
                    </a:p>
                  </a:txBody>
                  <a:tcPr/>
                </a:tc>
                <a:tc>
                  <a:txBody>
                    <a:bodyPr/>
                    <a:lstStyle/>
                    <a:p>
                      <a:pPr algn="ctr"/>
                      <a:r>
                        <a:rPr lang="fi-FI" sz="1500" dirty="0"/>
                        <a:t>RD: –0.09</a:t>
                      </a:r>
                      <a:r>
                        <a:rPr lang="fi-FI" sz="1500" baseline="0" dirty="0"/>
                        <a:t> </a:t>
                      </a:r>
                      <a:r>
                        <a:rPr lang="fi-FI" sz="1500" dirty="0"/>
                        <a:t>(–0.13 to </a:t>
                      </a:r>
                    </a:p>
                    <a:p>
                      <a:pPr algn="ctr"/>
                      <a:r>
                        <a:rPr lang="fi-FI" sz="1500" dirty="0"/>
                        <a:t>–0.04)</a:t>
                      </a:r>
                    </a:p>
                  </a:txBody>
                  <a:tcPr/>
                </a:tc>
                <a:tc>
                  <a:txBody>
                    <a:bodyPr/>
                    <a:lstStyle/>
                    <a:p>
                      <a:pPr algn="ctr"/>
                      <a:r>
                        <a:rPr lang="en-US" sz="1500" dirty="0"/>
                        <a:t>12</a:t>
                      </a:r>
                    </a:p>
                  </a:txBody>
                  <a:tcPr/>
                </a:tc>
                <a:tc>
                  <a:txBody>
                    <a:bodyPr/>
                    <a:lstStyle/>
                    <a:p>
                      <a:pPr algn="ctr"/>
                      <a:r>
                        <a:rPr lang="en-US" sz="1500" dirty="0"/>
                        <a:t>Moderate</a:t>
                      </a:r>
                    </a:p>
                  </a:txBody>
                  <a:tcPr/>
                </a:tc>
                <a:extLst>
                  <a:ext uri="{0D108BD9-81ED-4DB2-BD59-A6C34878D82A}">
                    <a16:rowId xmlns:a16="http://schemas.microsoft.com/office/drawing/2014/main" val="10002"/>
                  </a:ext>
                </a:extLst>
              </a:tr>
              <a:tr h="479769">
                <a:tc>
                  <a:txBody>
                    <a:bodyPr/>
                    <a:lstStyle/>
                    <a:p>
                      <a:pPr algn="ctr"/>
                      <a:r>
                        <a:rPr lang="en-US" sz="1500" dirty="0"/>
                        <a:t>Drinking days</a:t>
                      </a:r>
                    </a:p>
                  </a:txBody>
                  <a:tcPr/>
                </a:tc>
                <a:tc>
                  <a:txBody>
                    <a:bodyPr/>
                    <a:lstStyle/>
                    <a:p>
                      <a:pPr algn="ctr"/>
                      <a:r>
                        <a:rPr lang="en-US" sz="1500" dirty="0"/>
                        <a:t>15; 1,992</a:t>
                      </a:r>
                    </a:p>
                  </a:txBody>
                  <a:tcPr/>
                </a:tc>
                <a:tc>
                  <a:txBody>
                    <a:bodyPr/>
                    <a:lstStyle/>
                    <a:p>
                      <a:pPr algn="ctr"/>
                      <a:r>
                        <a:rPr lang="en-US" sz="1500" dirty="0"/>
                        <a:t>Medium; RCTs</a:t>
                      </a:r>
                    </a:p>
                  </a:txBody>
                  <a:tcPr/>
                </a:tc>
                <a:tc>
                  <a:txBody>
                    <a:bodyPr/>
                    <a:lstStyle/>
                    <a:p>
                      <a:pPr algn="ctr"/>
                      <a:r>
                        <a:rPr lang="nb-NO" sz="1500" dirty="0"/>
                        <a:t>WMD: –5.4</a:t>
                      </a:r>
                      <a:r>
                        <a:rPr lang="nb-NO" sz="1500" baseline="0" dirty="0"/>
                        <a:t> </a:t>
                      </a:r>
                      <a:r>
                        <a:rPr lang="nb-NO" sz="1500" dirty="0"/>
                        <a:t>(–7.5 to </a:t>
                      </a:r>
                    </a:p>
                    <a:p>
                      <a:pPr algn="ctr"/>
                      <a:r>
                        <a:rPr lang="nb-NO" sz="1500" dirty="0"/>
                        <a:t>–3.2)</a:t>
                      </a:r>
                    </a:p>
                  </a:txBody>
                  <a:tcPr/>
                </a:tc>
                <a:tc>
                  <a:txBody>
                    <a:bodyPr/>
                    <a:lstStyle/>
                    <a:p>
                      <a:pPr algn="ctr"/>
                      <a:r>
                        <a:rPr lang="en-US" sz="1500" dirty="0"/>
                        <a:t>NA</a:t>
                      </a:r>
                    </a:p>
                  </a:txBody>
                  <a:tcPr/>
                </a:tc>
                <a:tc>
                  <a:txBody>
                    <a:bodyPr/>
                    <a:lstStyle/>
                    <a:p>
                      <a:pPr algn="ctr"/>
                      <a:r>
                        <a:rPr lang="en-US" sz="1500" dirty="0"/>
                        <a:t>Moderate</a:t>
                      </a:r>
                    </a:p>
                  </a:txBody>
                  <a:tcPr/>
                </a:tc>
                <a:extLst>
                  <a:ext uri="{0D108BD9-81ED-4DB2-BD59-A6C34878D82A}">
                    <a16:rowId xmlns:a16="http://schemas.microsoft.com/office/drawing/2014/main" val="10003"/>
                  </a:ext>
                </a:extLst>
              </a:tr>
              <a:tr h="479769">
                <a:tc>
                  <a:txBody>
                    <a:bodyPr/>
                    <a:lstStyle/>
                    <a:p>
                      <a:pPr algn="ctr"/>
                      <a:r>
                        <a:rPr lang="en-US" sz="1500" dirty="0"/>
                        <a:t>Heavy drinking</a:t>
                      </a:r>
                      <a:r>
                        <a:rPr lang="en-US" sz="1500" baseline="0" dirty="0"/>
                        <a:t> days</a:t>
                      </a:r>
                      <a:endParaRPr lang="en-US" sz="1500" dirty="0"/>
                    </a:p>
                  </a:txBody>
                  <a:tcPr/>
                </a:tc>
                <a:tc>
                  <a:txBody>
                    <a:bodyPr/>
                    <a:lstStyle/>
                    <a:p>
                      <a:pPr algn="ctr"/>
                      <a:r>
                        <a:rPr lang="en-US" sz="1500" dirty="0"/>
                        <a:t>6; 521</a:t>
                      </a:r>
                    </a:p>
                  </a:txBody>
                  <a:tcPr/>
                </a:tc>
                <a:tc>
                  <a:txBody>
                    <a:bodyPr/>
                    <a:lstStyle/>
                    <a:p>
                      <a:pPr algn="ctr"/>
                      <a:r>
                        <a:rPr lang="en-US" sz="1500" dirty="0"/>
                        <a:t>Medium; RCTs</a:t>
                      </a:r>
                    </a:p>
                  </a:txBody>
                  <a:tcPr/>
                </a:tc>
                <a:tc>
                  <a:txBody>
                    <a:bodyPr/>
                    <a:lstStyle/>
                    <a:p>
                      <a:pPr algn="ctr"/>
                      <a:r>
                        <a:rPr lang="nb-NO" sz="1500" dirty="0"/>
                        <a:t>WMD: –4.1</a:t>
                      </a:r>
                      <a:r>
                        <a:rPr lang="nb-NO" sz="1500" baseline="0" dirty="0"/>
                        <a:t> </a:t>
                      </a:r>
                      <a:r>
                        <a:rPr lang="nb-NO" sz="1500" dirty="0"/>
                        <a:t>(–7.6 to </a:t>
                      </a:r>
                    </a:p>
                    <a:p>
                      <a:pPr algn="ctr"/>
                      <a:r>
                        <a:rPr lang="nb-NO" sz="1500" dirty="0"/>
                        <a:t>–0.61)</a:t>
                      </a:r>
                    </a:p>
                  </a:txBody>
                  <a:tcPr/>
                </a:tc>
                <a:tc>
                  <a:txBody>
                    <a:bodyPr/>
                    <a:lstStyle/>
                    <a:p>
                      <a:pPr algn="ctr"/>
                      <a:r>
                        <a:rPr lang="en-US" sz="1500" dirty="0"/>
                        <a:t>NA</a:t>
                      </a:r>
                    </a:p>
                  </a:txBody>
                  <a:tcPr/>
                </a:tc>
                <a:tc>
                  <a:txBody>
                    <a:bodyPr/>
                    <a:lstStyle/>
                    <a:p>
                      <a:pPr algn="ctr"/>
                      <a:r>
                        <a:rPr lang="en-US" sz="1500" dirty="0"/>
                        <a:t>Moderate</a:t>
                      </a:r>
                    </a:p>
                  </a:txBody>
                  <a:tcPr/>
                </a:tc>
                <a:extLst>
                  <a:ext uri="{0D108BD9-81ED-4DB2-BD59-A6C34878D82A}">
                    <a16:rowId xmlns:a16="http://schemas.microsoft.com/office/drawing/2014/main" val="10004"/>
                  </a:ext>
                </a:extLst>
              </a:tr>
              <a:tr h="479769">
                <a:tc>
                  <a:txBody>
                    <a:bodyPr/>
                    <a:lstStyle/>
                    <a:p>
                      <a:pPr algn="ctr"/>
                      <a:r>
                        <a:rPr lang="en-US" sz="1500" dirty="0"/>
                        <a:t>Drinks per drinking days</a:t>
                      </a:r>
                    </a:p>
                  </a:txBody>
                  <a:tcPr/>
                </a:tc>
                <a:tc>
                  <a:txBody>
                    <a:bodyPr/>
                    <a:lstStyle/>
                    <a:p>
                      <a:pPr algn="ctr"/>
                      <a:r>
                        <a:rPr lang="en-US" sz="1500" dirty="0"/>
                        <a:t>9; 1,018</a:t>
                      </a:r>
                    </a:p>
                  </a:txBody>
                  <a:tcPr/>
                </a:tc>
                <a:tc>
                  <a:txBody>
                    <a:bodyPr/>
                    <a:lstStyle/>
                    <a:p>
                      <a:pPr algn="ctr"/>
                      <a:r>
                        <a:rPr lang="en-US" sz="1500" dirty="0"/>
                        <a:t>Medium; RCTs</a:t>
                      </a:r>
                    </a:p>
                  </a:txBody>
                  <a:tcPr/>
                </a:tc>
                <a:tc>
                  <a:txBody>
                    <a:bodyPr/>
                    <a:lstStyle/>
                    <a:p>
                      <a:pPr algn="ctr"/>
                      <a:r>
                        <a:rPr lang="fi-FI" sz="1500" dirty="0"/>
                        <a:t>WMD: –0.49</a:t>
                      </a:r>
                      <a:r>
                        <a:rPr lang="fi-FI" sz="1500" baseline="0" dirty="0"/>
                        <a:t> </a:t>
                      </a:r>
                      <a:r>
                        <a:rPr lang="fi-FI" sz="1500" dirty="0"/>
                        <a:t>(–0.92 to </a:t>
                      </a:r>
                    </a:p>
                    <a:p>
                      <a:pPr algn="ctr"/>
                      <a:r>
                        <a:rPr lang="fi-FI" sz="1500" dirty="0"/>
                        <a:t>–0.06)</a:t>
                      </a:r>
                    </a:p>
                  </a:txBody>
                  <a:tcPr/>
                </a:tc>
                <a:tc>
                  <a:txBody>
                    <a:bodyPr/>
                    <a:lstStyle/>
                    <a:p>
                      <a:pPr algn="ctr"/>
                      <a:r>
                        <a:rPr lang="en-US" sz="1500" dirty="0"/>
                        <a:t>NA</a:t>
                      </a:r>
                    </a:p>
                  </a:txBody>
                  <a:tcPr/>
                </a:tc>
                <a:tc>
                  <a:txBody>
                    <a:bodyPr/>
                    <a:lstStyle/>
                    <a:p>
                      <a:pPr algn="ctr"/>
                      <a:r>
                        <a:rPr lang="en-US" sz="1500" dirty="0"/>
                        <a:t>Low</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1749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Harms of naltrexone</a:t>
            </a:r>
          </a:p>
        </p:txBody>
      </p:sp>
      <p:graphicFrame>
        <p:nvGraphicFramePr>
          <p:cNvPr id="5" name="Table 4"/>
          <p:cNvGraphicFramePr>
            <a:graphicFrameLocks noGrp="1"/>
          </p:cNvGraphicFramePr>
          <p:nvPr>
            <p:extLst>
              <p:ext uri="{D42A27DB-BD31-4B8C-83A1-F6EECF244321}">
                <p14:modId xmlns:p14="http://schemas.microsoft.com/office/powerpoint/2010/main" val="1866146895"/>
              </p:ext>
            </p:extLst>
          </p:nvPr>
        </p:nvGraphicFramePr>
        <p:xfrm>
          <a:off x="504823" y="1470719"/>
          <a:ext cx="8057211" cy="3910760"/>
        </p:xfrm>
        <a:graphic>
          <a:graphicData uri="http://schemas.openxmlformats.org/drawingml/2006/table">
            <a:tbl>
              <a:tblPr firstRow="1" bandRow="1">
                <a:tableStyleId>{5C22544A-7EE6-4342-B048-85BDC9FD1C3A}</a:tableStyleId>
              </a:tblPr>
              <a:tblGrid>
                <a:gridCol w="1056807">
                  <a:extLst>
                    <a:ext uri="{9D8B030D-6E8A-4147-A177-3AD203B41FA5}">
                      <a16:colId xmlns:a16="http://schemas.microsoft.com/office/drawing/2014/main" val="20000"/>
                    </a:ext>
                  </a:extLst>
                </a:gridCol>
                <a:gridCol w="1243215">
                  <a:extLst>
                    <a:ext uri="{9D8B030D-6E8A-4147-A177-3AD203B41FA5}">
                      <a16:colId xmlns:a16="http://schemas.microsoft.com/office/drawing/2014/main" val="20001"/>
                    </a:ext>
                  </a:extLst>
                </a:gridCol>
                <a:gridCol w="1290122">
                  <a:extLst>
                    <a:ext uri="{9D8B030D-6E8A-4147-A177-3AD203B41FA5}">
                      <a16:colId xmlns:a16="http://schemas.microsoft.com/office/drawing/2014/main" val="20002"/>
                    </a:ext>
                  </a:extLst>
                </a:gridCol>
                <a:gridCol w="2368446">
                  <a:extLst>
                    <a:ext uri="{9D8B030D-6E8A-4147-A177-3AD203B41FA5}">
                      <a16:colId xmlns:a16="http://schemas.microsoft.com/office/drawing/2014/main" val="20003"/>
                    </a:ext>
                  </a:extLst>
                </a:gridCol>
                <a:gridCol w="2098621">
                  <a:extLst>
                    <a:ext uri="{9D8B030D-6E8A-4147-A177-3AD203B41FA5}">
                      <a16:colId xmlns:a16="http://schemas.microsoft.com/office/drawing/2014/main" val="20005"/>
                    </a:ext>
                  </a:extLst>
                </a:gridCol>
              </a:tblGrid>
              <a:tr h="538323">
                <a:tc>
                  <a:txBody>
                    <a:bodyPr/>
                    <a:lstStyle/>
                    <a:p>
                      <a:pPr algn="ctr"/>
                      <a:r>
                        <a:rPr lang="en-US" sz="1500" dirty="0"/>
                        <a:t>Outcome</a:t>
                      </a:r>
                    </a:p>
                  </a:txBody>
                  <a:tcPr/>
                </a:tc>
                <a:tc>
                  <a:txBody>
                    <a:bodyPr/>
                    <a:lstStyle/>
                    <a:p>
                      <a:pPr algn="ctr"/>
                      <a:r>
                        <a:rPr lang="en-US" sz="1500" dirty="0"/>
                        <a:t>#</a:t>
                      </a:r>
                      <a:r>
                        <a:rPr lang="en-US" sz="1500" baseline="0" dirty="0"/>
                        <a:t> of studies; # of subjects</a:t>
                      </a:r>
                      <a:endParaRPr lang="en-US" sz="1500" dirty="0"/>
                    </a:p>
                  </a:txBody>
                  <a:tcPr/>
                </a:tc>
                <a:tc>
                  <a:txBody>
                    <a:bodyPr/>
                    <a:lstStyle/>
                    <a:p>
                      <a:pPr algn="ctr"/>
                      <a:r>
                        <a:rPr lang="en-US" sz="1500" dirty="0"/>
                        <a:t>Risk of bias; design</a:t>
                      </a:r>
                    </a:p>
                  </a:txBody>
                  <a:tcPr/>
                </a:tc>
                <a:tc>
                  <a:txBody>
                    <a:bodyPr/>
                    <a:lstStyle/>
                    <a:p>
                      <a:pPr algn="ctr"/>
                      <a:r>
                        <a:rPr lang="en-US" sz="1500" dirty="0"/>
                        <a:t>Summary effect size (95% CI)</a:t>
                      </a:r>
                    </a:p>
                  </a:txBody>
                  <a:tcPr/>
                </a:tc>
                <a:tc>
                  <a:txBody>
                    <a:bodyPr/>
                    <a:lstStyle/>
                    <a:p>
                      <a:pPr algn="ctr"/>
                      <a:r>
                        <a:rPr lang="en-US" sz="1500" dirty="0"/>
                        <a:t>Strength of evidence grade</a:t>
                      </a:r>
                    </a:p>
                  </a:txBody>
                  <a:tcPr/>
                </a:tc>
                <a:extLst>
                  <a:ext uri="{0D108BD9-81ED-4DB2-BD59-A6C34878D82A}">
                    <a16:rowId xmlns:a16="http://schemas.microsoft.com/office/drawing/2014/main" val="10000"/>
                  </a:ext>
                </a:extLst>
              </a:tr>
              <a:tr h="421050">
                <a:tc>
                  <a:txBody>
                    <a:bodyPr/>
                    <a:lstStyle/>
                    <a:p>
                      <a:pPr algn="ctr"/>
                      <a:r>
                        <a:rPr lang="en-US" sz="1500" dirty="0"/>
                        <a:t>Anxiety</a:t>
                      </a:r>
                    </a:p>
                  </a:txBody>
                  <a:tcPr/>
                </a:tc>
                <a:tc>
                  <a:txBody>
                    <a:bodyPr/>
                    <a:lstStyle/>
                    <a:p>
                      <a:pPr algn="ctr"/>
                      <a:r>
                        <a:rPr lang="en-US" sz="1500" dirty="0"/>
                        <a:t>7;</a:t>
                      </a:r>
                      <a:r>
                        <a:rPr lang="en-US" sz="1500" baseline="0" dirty="0"/>
                        <a:t> 1,461</a:t>
                      </a:r>
                      <a:endParaRPr lang="en-US" sz="1500" dirty="0"/>
                    </a:p>
                  </a:txBody>
                  <a:tcPr/>
                </a:tc>
                <a:tc>
                  <a:txBody>
                    <a:bodyPr/>
                    <a:lstStyle/>
                    <a:p>
                      <a:pPr algn="ctr"/>
                      <a:r>
                        <a:rPr lang="en-US" sz="1500" dirty="0"/>
                        <a:t>Medium; RCTs</a:t>
                      </a:r>
                    </a:p>
                  </a:txBody>
                  <a:tcPr/>
                </a:tc>
                <a:tc>
                  <a:txBody>
                    <a:bodyPr/>
                    <a:lstStyle/>
                    <a:p>
                      <a:pPr algn="ctr"/>
                      <a:r>
                        <a:rPr lang="fi-FI" sz="1500" dirty="0"/>
                        <a:t>RD: 0.007</a:t>
                      </a:r>
                      <a:r>
                        <a:rPr lang="fi-FI" sz="1500" baseline="0" dirty="0"/>
                        <a:t> </a:t>
                      </a:r>
                      <a:r>
                        <a:rPr lang="fi-FI" sz="1500" dirty="0"/>
                        <a:t>(</a:t>
                      </a:r>
                      <a:r>
                        <a:rPr lang="nb-NO" sz="1500" dirty="0"/>
                        <a:t>–</a:t>
                      </a:r>
                      <a:r>
                        <a:rPr lang="fi-FI" sz="1500" dirty="0"/>
                        <a:t>0.022 to 0.036)</a:t>
                      </a:r>
                    </a:p>
                  </a:txBody>
                  <a:tcPr/>
                </a:tc>
                <a:tc>
                  <a:txBody>
                    <a:bodyPr/>
                    <a:lstStyle/>
                    <a:p>
                      <a:pPr algn="ctr"/>
                      <a:r>
                        <a:rPr lang="en-US" sz="1500" dirty="0"/>
                        <a:t>Low</a:t>
                      </a:r>
                    </a:p>
                  </a:txBody>
                  <a:tcPr/>
                </a:tc>
                <a:extLst>
                  <a:ext uri="{0D108BD9-81ED-4DB2-BD59-A6C34878D82A}">
                    <a16:rowId xmlns:a16="http://schemas.microsoft.com/office/drawing/2014/main" val="10001"/>
                  </a:ext>
                </a:extLst>
              </a:tr>
              <a:tr h="449705">
                <a:tc>
                  <a:txBody>
                    <a:bodyPr/>
                    <a:lstStyle/>
                    <a:p>
                      <a:pPr algn="ctr"/>
                      <a:r>
                        <a:rPr lang="en-US" sz="1500" dirty="0"/>
                        <a:t>Diarrhea</a:t>
                      </a:r>
                    </a:p>
                  </a:txBody>
                  <a:tcPr/>
                </a:tc>
                <a:tc>
                  <a:txBody>
                    <a:bodyPr/>
                    <a:lstStyle/>
                    <a:p>
                      <a:pPr algn="ctr"/>
                      <a:r>
                        <a:rPr lang="en-US" sz="1500" dirty="0"/>
                        <a:t>11; 2,358</a:t>
                      </a:r>
                    </a:p>
                  </a:txBody>
                  <a:tcPr/>
                </a:tc>
                <a:tc>
                  <a:txBody>
                    <a:bodyPr/>
                    <a:lstStyle/>
                    <a:p>
                      <a:pPr algn="ctr"/>
                      <a:r>
                        <a:rPr lang="en-US" sz="1500" dirty="0"/>
                        <a:t>Medium; RCTs</a:t>
                      </a:r>
                    </a:p>
                  </a:txBody>
                  <a:tcPr/>
                </a:tc>
                <a:tc>
                  <a:txBody>
                    <a:bodyPr/>
                    <a:lstStyle/>
                    <a:p>
                      <a:pPr algn="ctr"/>
                      <a:r>
                        <a:rPr lang="nb-NO" sz="1500" dirty="0"/>
                        <a:t>RD: 0.013</a:t>
                      </a:r>
                      <a:r>
                        <a:rPr lang="nb-NO" sz="1500" baseline="0" dirty="0"/>
                        <a:t> </a:t>
                      </a:r>
                      <a:r>
                        <a:rPr lang="nb-NO" sz="1500" dirty="0"/>
                        <a:t>(–0.011 to 0.038)</a:t>
                      </a:r>
                    </a:p>
                  </a:txBody>
                  <a:tcPr/>
                </a:tc>
                <a:tc>
                  <a:txBody>
                    <a:bodyPr/>
                    <a:lstStyle/>
                    <a:p>
                      <a:pPr algn="ctr"/>
                      <a:r>
                        <a:rPr lang="en-US" sz="1500" dirty="0"/>
                        <a:t>Moderate</a:t>
                      </a:r>
                    </a:p>
                  </a:txBody>
                  <a:tcPr/>
                </a:tc>
                <a:extLst>
                  <a:ext uri="{0D108BD9-81ED-4DB2-BD59-A6C34878D82A}">
                    <a16:rowId xmlns:a16="http://schemas.microsoft.com/office/drawing/2014/main" val="10002"/>
                  </a:ext>
                </a:extLst>
              </a:tr>
              <a:tr h="479685">
                <a:tc>
                  <a:txBody>
                    <a:bodyPr/>
                    <a:lstStyle/>
                    <a:p>
                      <a:pPr algn="ctr"/>
                      <a:r>
                        <a:rPr lang="en-US" sz="1500" dirty="0"/>
                        <a:t>Dizz</a:t>
                      </a:r>
                      <a:r>
                        <a:rPr lang="en-US" sz="1500" baseline="0" dirty="0"/>
                        <a:t>iness</a:t>
                      </a:r>
                      <a:endParaRPr lang="en-US" sz="1500" dirty="0"/>
                    </a:p>
                  </a:txBody>
                  <a:tcPr/>
                </a:tc>
                <a:tc>
                  <a:txBody>
                    <a:bodyPr/>
                    <a:lstStyle/>
                    <a:p>
                      <a:pPr algn="ctr"/>
                      <a:r>
                        <a:rPr lang="en-US" sz="1500" dirty="0"/>
                        <a:t>13; 2,675</a:t>
                      </a:r>
                    </a:p>
                  </a:txBody>
                  <a:tcPr/>
                </a:tc>
                <a:tc>
                  <a:txBody>
                    <a:bodyPr/>
                    <a:lstStyle/>
                    <a:p>
                      <a:pPr algn="ctr"/>
                      <a:r>
                        <a:rPr lang="en-US" sz="1500" dirty="0"/>
                        <a:t>Medium; RCTs</a:t>
                      </a:r>
                    </a:p>
                  </a:txBody>
                  <a:tcPr/>
                </a:tc>
                <a:tc>
                  <a:txBody>
                    <a:bodyPr/>
                    <a:lstStyle/>
                    <a:p>
                      <a:pPr algn="ctr"/>
                      <a:r>
                        <a:rPr lang="nb-NO" sz="1500" dirty="0"/>
                        <a:t>RD: 0.063</a:t>
                      </a:r>
                      <a:r>
                        <a:rPr lang="nb-NO" sz="1500" baseline="0" dirty="0"/>
                        <a:t> </a:t>
                      </a:r>
                      <a:r>
                        <a:rPr lang="nb-NO" sz="1500" dirty="0"/>
                        <a:t>(0.036 to 0.089)</a:t>
                      </a:r>
                    </a:p>
                  </a:txBody>
                  <a:tcPr/>
                </a:tc>
                <a:tc>
                  <a:txBody>
                    <a:bodyPr/>
                    <a:lstStyle/>
                    <a:p>
                      <a:pPr algn="ctr"/>
                      <a:r>
                        <a:rPr lang="en-US" sz="1500" dirty="0"/>
                        <a:t>Moderate</a:t>
                      </a:r>
                    </a:p>
                  </a:txBody>
                  <a:tcPr/>
                </a:tc>
                <a:extLst>
                  <a:ext uri="{0D108BD9-81ED-4DB2-BD59-A6C34878D82A}">
                    <a16:rowId xmlns:a16="http://schemas.microsoft.com/office/drawing/2014/main" val="10003"/>
                  </a:ext>
                </a:extLst>
              </a:tr>
              <a:tr h="434715">
                <a:tc>
                  <a:txBody>
                    <a:bodyPr/>
                    <a:lstStyle/>
                    <a:p>
                      <a:pPr algn="ctr"/>
                      <a:r>
                        <a:rPr lang="en-US" sz="1500" dirty="0"/>
                        <a:t>Headache</a:t>
                      </a:r>
                    </a:p>
                  </a:txBody>
                  <a:tcPr/>
                </a:tc>
                <a:tc>
                  <a:txBody>
                    <a:bodyPr/>
                    <a:lstStyle/>
                    <a:p>
                      <a:pPr algn="ctr"/>
                      <a:r>
                        <a:rPr lang="en-US" sz="1500" dirty="0"/>
                        <a:t>17; 3,347</a:t>
                      </a:r>
                    </a:p>
                  </a:txBody>
                  <a:tcPr/>
                </a:tc>
                <a:tc>
                  <a:txBody>
                    <a:bodyPr/>
                    <a:lstStyle/>
                    <a:p>
                      <a:pPr algn="ctr"/>
                      <a:r>
                        <a:rPr lang="en-US" sz="1500" dirty="0"/>
                        <a:t>Medium; RCTs</a:t>
                      </a:r>
                    </a:p>
                  </a:txBody>
                  <a:tcPr/>
                </a:tc>
                <a:tc>
                  <a:txBody>
                    <a:bodyPr/>
                    <a:lstStyle/>
                    <a:p>
                      <a:pPr algn="ctr"/>
                      <a:r>
                        <a:rPr lang="nb-NO" sz="1500" dirty="0"/>
                        <a:t>RD: 0.008</a:t>
                      </a:r>
                      <a:r>
                        <a:rPr lang="nb-NO" sz="1500" baseline="0" dirty="0"/>
                        <a:t> </a:t>
                      </a:r>
                      <a:r>
                        <a:rPr lang="nb-NO" sz="1500" dirty="0"/>
                        <a:t>(–0.019 to 0.034)</a:t>
                      </a:r>
                    </a:p>
                  </a:txBody>
                  <a:tcPr/>
                </a:tc>
                <a:tc>
                  <a:txBody>
                    <a:bodyPr/>
                    <a:lstStyle/>
                    <a:p>
                      <a:pPr algn="ctr"/>
                      <a:r>
                        <a:rPr lang="en-US" sz="1500" dirty="0"/>
                        <a:t>Low</a:t>
                      </a:r>
                    </a:p>
                  </a:txBody>
                  <a:tcPr/>
                </a:tc>
                <a:extLst>
                  <a:ext uri="{0D108BD9-81ED-4DB2-BD59-A6C34878D82A}">
                    <a16:rowId xmlns:a16="http://schemas.microsoft.com/office/drawing/2014/main" val="10004"/>
                  </a:ext>
                </a:extLst>
              </a:tr>
              <a:tr h="479685">
                <a:tc>
                  <a:txBody>
                    <a:bodyPr/>
                    <a:lstStyle/>
                    <a:p>
                      <a:pPr algn="ctr"/>
                      <a:r>
                        <a:rPr lang="en-US" sz="1500" dirty="0"/>
                        <a:t>Insomnia</a:t>
                      </a:r>
                    </a:p>
                  </a:txBody>
                  <a:tcPr/>
                </a:tc>
                <a:tc>
                  <a:txBody>
                    <a:bodyPr/>
                    <a:lstStyle/>
                    <a:p>
                      <a:pPr algn="ctr"/>
                      <a:r>
                        <a:rPr lang="en-US" sz="1500" dirty="0"/>
                        <a:t>8; 1,637</a:t>
                      </a:r>
                    </a:p>
                  </a:txBody>
                  <a:tcPr/>
                </a:tc>
                <a:tc>
                  <a:txBody>
                    <a:bodyPr/>
                    <a:lstStyle/>
                    <a:p>
                      <a:pPr algn="ctr"/>
                      <a:r>
                        <a:rPr lang="en-US" sz="1500" dirty="0"/>
                        <a:t>Medium; RCTs</a:t>
                      </a:r>
                    </a:p>
                  </a:txBody>
                  <a:tcPr/>
                </a:tc>
                <a:tc>
                  <a:txBody>
                    <a:bodyPr/>
                    <a:lstStyle/>
                    <a:p>
                      <a:pPr algn="ctr"/>
                      <a:r>
                        <a:rPr lang="pl-PL" sz="1500" dirty="0"/>
                        <a:t>RD: 0.027</a:t>
                      </a:r>
                      <a:r>
                        <a:rPr lang="pl-PL" sz="1500" baseline="0" dirty="0"/>
                        <a:t> </a:t>
                      </a:r>
                      <a:r>
                        <a:rPr lang="pl-PL" sz="1500" dirty="0"/>
                        <a:t>(–0.002 to 0.057)</a:t>
                      </a:r>
                    </a:p>
                  </a:txBody>
                  <a:tcPr/>
                </a:tc>
                <a:tc>
                  <a:txBody>
                    <a:bodyPr/>
                    <a:lstStyle/>
                    <a:p>
                      <a:pPr algn="ctr"/>
                      <a:r>
                        <a:rPr lang="en-US" sz="1500" dirty="0"/>
                        <a:t>Low</a:t>
                      </a:r>
                    </a:p>
                  </a:txBody>
                  <a:tcPr/>
                </a:tc>
                <a:extLst>
                  <a:ext uri="{0D108BD9-81ED-4DB2-BD59-A6C34878D82A}">
                    <a16:rowId xmlns:a16="http://schemas.microsoft.com/office/drawing/2014/main" val="10005"/>
                  </a:ext>
                </a:extLst>
              </a:tr>
              <a:tr h="449705">
                <a:tc>
                  <a:txBody>
                    <a:bodyPr/>
                    <a:lstStyle/>
                    <a:p>
                      <a:pPr algn="ctr"/>
                      <a:r>
                        <a:rPr lang="en-US" sz="1500" dirty="0"/>
                        <a:t>Nausea</a:t>
                      </a:r>
                    </a:p>
                  </a:txBody>
                  <a:tcPr/>
                </a:tc>
                <a:tc>
                  <a:txBody>
                    <a:bodyPr/>
                    <a:lstStyle/>
                    <a:p>
                      <a:pPr algn="ctr"/>
                      <a:r>
                        <a:rPr lang="en-US" sz="1500" dirty="0"/>
                        <a:t>24; 4,655</a:t>
                      </a:r>
                    </a:p>
                  </a:txBody>
                  <a:tcP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US" sz="1500" dirty="0"/>
                        <a:t>Medium; RCTs</a:t>
                      </a:r>
                    </a:p>
                    <a:p>
                      <a:pPr algn="ctr"/>
                      <a:endParaRPr lang="en-US" sz="1500" dirty="0"/>
                    </a:p>
                  </a:txBody>
                  <a:tcPr/>
                </a:tc>
                <a:tc>
                  <a:txBody>
                    <a:bodyPr/>
                    <a:lstStyle/>
                    <a:p>
                      <a:pPr algn="ctr"/>
                      <a:r>
                        <a:rPr lang="pl-PL" sz="1500" dirty="0"/>
                        <a:t>RD: 0.112</a:t>
                      </a:r>
                      <a:r>
                        <a:rPr lang="pl-PL" sz="1500" baseline="0" dirty="0"/>
                        <a:t> </a:t>
                      </a:r>
                      <a:r>
                        <a:rPr lang="pl-PL" sz="1500" dirty="0"/>
                        <a:t>(0.075 to 0.149)</a:t>
                      </a:r>
                    </a:p>
                  </a:txBody>
                  <a:tcPr/>
                </a:tc>
                <a:tc>
                  <a:txBody>
                    <a:bodyPr/>
                    <a:lstStyle/>
                    <a:p>
                      <a:pPr algn="ctr"/>
                      <a:r>
                        <a:rPr lang="en-US" sz="1500" dirty="0"/>
                        <a:t>Moderate</a:t>
                      </a:r>
                    </a:p>
                  </a:txBody>
                  <a:tcPr/>
                </a:tc>
                <a:extLst>
                  <a:ext uri="{0D108BD9-81ED-4DB2-BD59-A6C34878D82A}">
                    <a16:rowId xmlns:a16="http://schemas.microsoft.com/office/drawing/2014/main" val="10006"/>
                  </a:ext>
                </a:extLst>
              </a:tr>
              <a:tr h="538323">
                <a:tc>
                  <a:txBody>
                    <a:bodyPr/>
                    <a:lstStyle/>
                    <a:p>
                      <a:pPr algn="ctr"/>
                      <a:r>
                        <a:rPr lang="en-US" sz="1500" dirty="0"/>
                        <a:t>Vomiting</a:t>
                      </a:r>
                    </a:p>
                  </a:txBody>
                  <a:tcPr/>
                </a:tc>
                <a:tc>
                  <a:txBody>
                    <a:bodyPr/>
                    <a:lstStyle/>
                    <a:p>
                      <a:pPr algn="ctr"/>
                      <a:r>
                        <a:rPr lang="en-US" sz="1500" dirty="0"/>
                        <a:t>9; 2,438</a:t>
                      </a:r>
                    </a:p>
                  </a:txBody>
                  <a:tcP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US" sz="1500" dirty="0"/>
                        <a:t>Medium; RCTs</a:t>
                      </a:r>
                    </a:p>
                  </a:txBody>
                  <a:tcP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pl-PL" sz="1500" dirty="0"/>
                        <a:t>RD: 0.043</a:t>
                      </a:r>
                      <a:r>
                        <a:rPr lang="pl-PL" sz="1500" baseline="0" dirty="0"/>
                        <a:t> </a:t>
                      </a:r>
                      <a:r>
                        <a:rPr lang="pl-PL" sz="1500" dirty="0"/>
                        <a:t>(0.023 to 0.062)</a:t>
                      </a:r>
                    </a:p>
                    <a:p>
                      <a:pPr algn="ctr"/>
                      <a:endParaRPr lang="pl-PL" sz="1500" dirty="0"/>
                    </a:p>
                  </a:txBody>
                  <a:tcPr/>
                </a:tc>
                <a:tc>
                  <a:txBody>
                    <a:bodyPr/>
                    <a:lstStyle/>
                    <a:p>
                      <a:pPr algn="ctr"/>
                      <a:r>
                        <a:rPr lang="en-US" sz="1500" dirty="0"/>
                        <a:t>Moderate</a:t>
                      </a:r>
                    </a:p>
                  </a:txBody>
                  <a:tcPr/>
                </a:tc>
                <a:extLst>
                  <a:ext uri="{0D108BD9-81ED-4DB2-BD59-A6C34878D82A}">
                    <a16:rowId xmlns:a16="http://schemas.microsoft.com/office/drawing/2014/main" val="10007"/>
                  </a:ext>
                </a:extLst>
              </a:tr>
            </a:tbl>
          </a:graphicData>
        </a:graphic>
      </p:graphicFrame>
      <p:sp>
        <p:nvSpPr>
          <p:cNvPr id="3" name="Content Placeholder 2"/>
          <p:cNvSpPr>
            <a:spLocks noGrp="1"/>
          </p:cNvSpPr>
          <p:nvPr>
            <p:ph sz="quarter" idx="13"/>
          </p:nvPr>
        </p:nvSpPr>
        <p:spPr>
          <a:xfrm>
            <a:off x="504823" y="1106221"/>
            <a:ext cx="7815262" cy="325091"/>
          </a:xfrm>
        </p:spPr>
        <p:txBody>
          <a:bodyPr>
            <a:normAutofit fontScale="92500" lnSpcReduction="20000"/>
          </a:bodyPr>
          <a:lstStyle/>
          <a:p>
            <a:pPr marL="342900" lvl="1" indent="-342900" defTabSz="914400">
              <a:spcBef>
                <a:spcPts val="0"/>
              </a:spcBef>
              <a:buFont typeface="Arial" charset="0"/>
              <a:buChar char="•"/>
            </a:pPr>
            <a:r>
              <a:rPr lang="en-US" sz="2000" dirty="0"/>
              <a:t>Naltrexone compared with placebo</a:t>
            </a:r>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lvl="1" indent="-257175" defTabSz="914400">
              <a:spcBef>
                <a:spcPts val="0"/>
              </a:spcBef>
              <a:buNone/>
            </a:pPr>
            <a:endParaRPr lang="en-US" dirty="0"/>
          </a:p>
          <a:p>
            <a:pPr marL="257175" lvl="1" indent="-257175" defTabSz="914400">
              <a:spcBef>
                <a:spcPts val="0"/>
              </a:spcBef>
              <a:buNone/>
            </a:pPr>
            <a:endParaRPr lang="en-US" dirty="0"/>
          </a:p>
          <a:p>
            <a:pPr marL="257175" lvl="1" indent="-257175" defTabSz="914400">
              <a:spcBef>
                <a:spcPts val="0"/>
              </a:spcBef>
              <a:buNone/>
            </a:pPr>
            <a:endParaRPr lang="en-US" dirty="0"/>
          </a:p>
          <a:p>
            <a:pPr marL="257175" lvl="1" indent="-257175" defTabSz="914400">
              <a:spcBef>
                <a:spcPts val="0"/>
              </a:spcBef>
              <a:buNone/>
            </a:pPr>
            <a:endParaRPr lang="en-US" dirty="0"/>
          </a:p>
          <a:p>
            <a:pPr marL="257175" lvl="1" indent="-257175" defTabSz="914400">
              <a:spcBef>
                <a:spcPts val="0"/>
              </a:spcBef>
              <a:buNone/>
            </a:pPr>
            <a:endParaRPr lang="en-US" dirty="0"/>
          </a:p>
          <a:p>
            <a:pPr marL="257175" lvl="1" indent="-257175" defTabSz="914400">
              <a:spcBef>
                <a:spcPts val="0"/>
              </a:spcBef>
              <a:buNone/>
            </a:pPr>
            <a:endParaRPr lang="en-US" dirty="0"/>
          </a:p>
          <a:p>
            <a:pPr marL="257175" lvl="1" indent="-257175" defTabSz="914400">
              <a:spcBef>
                <a:spcPts val="0"/>
              </a:spcBef>
              <a:buNone/>
            </a:pPr>
            <a:endParaRPr lang="en-US" dirty="0"/>
          </a:p>
          <a:p>
            <a:pPr marL="285750" lvl="1" indent="-285750" defTabSz="914400">
              <a:spcBef>
                <a:spcPts val="0"/>
              </a:spcBef>
              <a:buNone/>
            </a:pPr>
            <a:endParaRPr lang="en-US" sz="1500" dirty="0"/>
          </a:p>
          <a:p>
            <a:pPr marL="285750" lvl="1" indent="-285750" defTabSz="914400">
              <a:spcBef>
                <a:spcPts val="0"/>
              </a:spcBef>
              <a:buNone/>
            </a:pPr>
            <a:endParaRPr lang="en-US" sz="1500" dirty="0"/>
          </a:p>
          <a:p>
            <a:pPr marL="285750" lvl="1" indent="-285750" defTabSz="914400">
              <a:spcBef>
                <a:spcPts val="0"/>
              </a:spcBef>
              <a:buNone/>
            </a:pPr>
            <a:endParaRPr lang="en-US" sz="1500" dirty="0"/>
          </a:p>
          <a:p>
            <a:pPr marL="285750" lvl="1" indent="-285750" defTabSz="914400">
              <a:spcBef>
                <a:spcPts val="0"/>
              </a:spcBef>
              <a:buNone/>
            </a:pPr>
            <a:endParaRPr lang="en-US" sz="1500" dirty="0"/>
          </a:p>
          <a:p>
            <a:pPr marL="285750" lvl="1" indent="-285750" defTabSz="914400">
              <a:spcBef>
                <a:spcPts val="0"/>
              </a:spcBef>
              <a:buNone/>
            </a:pPr>
            <a:endParaRPr lang="en-US" sz="19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p:txBody>
      </p:sp>
      <p:sp>
        <p:nvSpPr>
          <p:cNvPr id="4" name="Rectangle 3"/>
          <p:cNvSpPr/>
          <p:nvPr/>
        </p:nvSpPr>
        <p:spPr>
          <a:xfrm>
            <a:off x="504823" y="5420886"/>
            <a:ext cx="8124825" cy="692497"/>
          </a:xfrm>
          <a:prstGeom prst="rect">
            <a:avLst/>
          </a:prstGeom>
        </p:spPr>
        <p:txBody>
          <a:bodyPr wrap="square">
            <a:spAutoFit/>
          </a:bodyPr>
          <a:lstStyle/>
          <a:p>
            <a:pPr marL="285750" lvl="1" indent="-285750" defTabSz="914400">
              <a:spcBef>
                <a:spcPts val="0"/>
              </a:spcBef>
              <a:buNone/>
            </a:pPr>
            <a:r>
              <a:rPr lang="en-US" sz="1250" dirty="0"/>
              <a:t>Adapted from Jonas DE, </a:t>
            </a:r>
            <a:r>
              <a:rPr lang="en-US" sz="1250" dirty="0" err="1"/>
              <a:t>Amick</a:t>
            </a:r>
            <a:r>
              <a:rPr lang="en-US" sz="1250" dirty="0"/>
              <a:t> HR, </a:t>
            </a:r>
            <a:r>
              <a:rPr lang="en-US" sz="1250" dirty="0" err="1"/>
              <a:t>Feltner</a:t>
            </a:r>
            <a:r>
              <a:rPr lang="en-US" sz="1250" dirty="0"/>
              <a:t> C, et al: Pharmacotherapy for Adults With Alcohol-Use Disorders in Outpatient Settings. AHRQ Comparative Effectiveness Review No 134. Report No 14-EHC029-EF. Rockville, MD, Agency for Healthcare Research and Quality, May 2014. Available at: www.ncbi.nlm.nih.gov/books/NBK208590/</a:t>
            </a:r>
          </a:p>
        </p:txBody>
      </p:sp>
    </p:spTree>
    <p:extLst>
      <p:ext uri="{BB962C8B-B14F-4D97-AF65-F5344CB8AC3E}">
        <p14:creationId xmlns:p14="http://schemas.microsoft.com/office/powerpoint/2010/main" val="20537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Efficacy of </a:t>
            </a:r>
            <a:r>
              <a:rPr lang="en-US" sz="2300" dirty="0" err="1"/>
              <a:t>acamprosate</a:t>
            </a:r>
            <a:endParaRPr lang="en-US" sz="2300" dirty="0"/>
          </a:p>
        </p:txBody>
      </p:sp>
      <p:sp>
        <p:nvSpPr>
          <p:cNvPr id="3" name="Content Placeholder 2"/>
          <p:cNvSpPr>
            <a:spLocks noGrp="1"/>
          </p:cNvSpPr>
          <p:nvPr>
            <p:ph sz="quarter" idx="13"/>
          </p:nvPr>
        </p:nvSpPr>
        <p:spPr>
          <a:xfrm>
            <a:off x="457199" y="1237957"/>
            <a:ext cx="8448675" cy="4881489"/>
          </a:xfrm>
        </p:spPr>
        <p:txBody>
          <a:bodyPr>
            <a:normAutofit fontScale="92500" lnSpcReduction="20000"/>
          </a:bodyPr>
          <a:lstStyle/>
          <a:p>
            <a:pPr marL="342900" lvl="1" indent="-342900" defTabSz="914400">
              <a:spcBef>
                <a:spcPts val="0"/>
              </a:spcBef>
              <a:buFont typeface="Arial" charset="0"/>
              <a:buChar char="•"/>
            </a:pPr>
            <a:r>
              <a:rPr lang="en-US" sz="2200" dirty="0"/>
              <a:t>Acamprosate compared with placebo</a:t>
            </a:r>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85750" lvl="1" indent="-285750" defTabSz="914400">
              <a:spcBef>
                <a:spcPts val="0"/>
              </a:spcBef>
              <a:buNone/>
            </a:pPr>
            <a:endParaRPr lang="en-US" sz="1400" dirty="0"/>
          </a:p>
          <a:p>
            <a:pPr marL="285750" lvl="1" indent="-285750" defTabSz="914400">
              <a:spcBef>
                <a:spcPts val="0"/>
              </a:spcBef>
              <a:buNone/>
            </a:pPr>
            <a:endParaRPr lang="en-US" sz="1400" dirty="0"/>
          </a:p>
          <a:p>
            <a:pPr marL="285750" lvl="1" indent="-285750" defTabSz="914400">
              <a:spcBef>
                <a:spcPts val="0"/>
              </a:spcBef>
              <a:buNone/>
            </a:pPr>
            <a:r>
              <a:rPr lang="en-US" sz="1400" dirty="0"/>
              <a:t>Adapted from Jonas DE, </a:t>
            </a:r>
            <a:r>
              <a:rPr lang="en-US" sz="1400" dirty="0" err="1"/>
              <a:t>Amick</a:t>
            </a:r>
            <a:r>
              <a:rPr lang="en-US" sz="1400" dirty="0"/>
              <a:t> HR, </a:t>
            </a:r>
            <a:r>
              <a:rPr lang="en-US" sz="1400" dirty="0" err="1"/>
              <a:t>Feltner</a:t>
            </a:r>
            <a:r>
              <a:rPr lang="en-US" sz="1400" dirty="0"/>
              <a:t> C, et al: Pharmacotherapy for Adults With Alcohol-Use Disorders in Outpatient Settings. AHRQ Comparative Effectiveness Review No 134. Report No 14-EHC029-EF. Rockville, MD, Agency for Healthcare Research and Quality, May 2014. Available at: </a:t>
            </a:r>
            <a:r>
              <a:rPr lang="en-US" sz="1400" dirty="0" err="1"/>
              <a:t>www.ncbi.nlm.nih.gov</a:t>
            </a:r>
            <a:r>
              <a:rPr lang="en-US" sz="1400" dirty="0"/>
              <a:t>/books/NBK208590/</a:t>
            </a:r>
          </a:p>
          <a:p>
            <a:pPr marL="257175" lvl="1" indent="-257175" defTabSz="914400">
              <a:spcBef>
                <a:spcPts val="0"/>
              </a:spcBef>
              <a:buNone/>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p:txBody>
      </p:sp>
      <p:graphicFrame>
        <p:nvGraphicFramePr>
          <p:cNvPr id="5" name="Table 4"/>
          <p:cNvGraphicFramePr>
            <a:graphicFrameLocks noGrp="1"/>
          </p:cNvGraphicFramePr>
          <p:nvPr>
            <p:extLst>
              <p:ext uri="{D42A27DB-BD31-4B8C-83A1-F6EECF244321}">
                <p14:modId xmlns:p14="http://schemas.microsoft.com/office/powerpoint/2010/main" val="3944103154"/>
              </p:ext>
            </p:extLst>
          </p:nvPr>
        </p:nvGraphicFramePr>
        <p:xfrm>
          <a:off x="457199" y="1554480"/>
          <a:ext cx="7815264" cy="3749040"/>
        </p:xfrm>
        <a:graphic>
          <a:graphicData uri="http://schemas.openxmlformats.org/drawingml/2006/table">
            <a:tbl>
              <a:tblPr firstRow="1" bandRow="1">
                <a:tableStyleId>{5C22544A-7EE6-4342-B048-85BDC9FD1C3A}</a:tableStyleId>
              </a:tblPr>
              <a:tblGrid>
                <a:gridCol w="1302544">
                  <a:extLst>
                    <a:ext uri="{9D8B030D-6E8A-4147-A177-3AD203B41FA5}">
                      <a16:colId xmlns:a16="http://schemas.microsoft.com/office/drawing/2014/main" val="20000"/>
                    </a:ext>
                  </a:extLst>
                </a:gridCol>
                <a:gridCol w="1384148">
                  <a:extLst>
                    <a:ext uri="{9D8B030D-6E8A-4147-A177-3AD203B41FA5}">
                      <a16:colId xmlns:a16="http://schemas.microsoft.com/office/drawing/2014/main" val="20001"/>
                    </a:ext>
                  </a:extLst>
                </a:gridCol>
                <a:gridCol w="1220940">
                  <a:extLst>
                    <a:ext uri="{9D8B030D-6E8A-4147-A177-3AD203B41FA5}">
                      <a16:colId xmlns:a16="http://schemas.microsoft.com/office/drawing/2014/main" val="20002"/>
                    </a:ext>
                  </a:extLst>
                </a:gridCol>
                <a:gridCol w="1810885">
                  <a:extLst>
                    <a:ext uri="{9D8B030D-6E8A-4147-A177-3AD203B41FA5}">
                      <a16:colId xmlns:a16="http://schemas.microsoft.com/office/drawing/2014/main" val="20003"/>
                    </a:ext>
                  </a:extLst>
                </a:gridCol>
                <a:gridCol w="794203">
                  <a:extLst>
                    <a:ext uri="{9D8B030D-6E8A-4147-A177-3AD203B41FA5}">
                      <a16:colId xmlns:a16="http://schemas.microsoft.com/office/drawing/2014/main" val="20004"/>
                    </a:ext>
                  </a:extLst>
                </a:gridCol>
                <a:gridCol w="1302544">
                  <a:extLst>
                    <a:ext uri="{9D8B030D-6E8A-4147-A177-3AD203B41FA5}">
                      <a16:colId xmlns:a16="http://schemas.microsoft.com/office/drawing/2014/main" val="20005"/>
                    </a:ext>
                  </a:extLst>
                </a:gridCol>
              </a:tblGrid>
              <a:tr h="406096">
                <a:tc>
                  <a:txBody>
                    <a:bodyPr/>
                    <a:lstStyle/>
                    <a:p>
                      <a:pPr algn="ctr"/>
                      <a:r>
                        <a:rPr lang="en-US" sz="1500" dirty="0"/>
                        <a:t>Outcome</a:t>
                      </a:r>
                    </a:p>
                  </a:txBody>
                  <a:tcPr/>
                </a:tc>
                <a:tc>
                  <a:txBody>
                    <a:bodyPr/>
                    <a:lstStyle/>
                    <a:p>
                      <a:pPr algn="ctr"/>
                      <a:r>
                        <a:rPr lang="en-US" sz="1500" dirty="0"/>
                        <a:t>#</a:t>
                      </a:r>
                      <a:r>
                        <a:rPr lang="en-US" sz="1500" baseline="0" dirty="0"/>
                        <a:t> of studies; </a:t>
                      </a:r>
                    </a:p>
                    <a:p>
                      <a:pPr algn="ctr"/>
                      <a:r>
                        <a:rPr lang="en-US" sz="1500" baseline="0" dirty="0"/>
                        <a:t># of subjects</a:t>
                      </a:r>
                      <a:endParaRPr lang="en-US" sz="1500" dirty="0"/>
                    </a:p>
                  </a:txBody>
                  <a:tcPr/>
                </a:tc>
                <a:tc>
                  <a:txBody>
                    <a:bodyPr/>
                    <a:lstStyle/>
                    <a:p>
                      <a:pPr algn="ctr"/>
                      <a:r>
                        <a:rPr lang="en-US" sz="1500" dirty="0"/>
                        <a:t>Risk of bias; design</a:t>
                      </a:r>
                    </a:p>
                  </a:txBody>
                  <a:tcPr/>
                </a:tc>
                <a:tc>
                  <a:txBody>
                    <a:bodyPr/>
                    <a:lstStyle/>
                    <a:p>
                      <a:pPr algn="ctr"/>
                      <a:r>
                        <a:rPr lang="en-US" sz="1500" dirty="0"/>
                        <a:t>Summary effect size (95% CI)</a:t>
                      </a:r>
                    </a:p>
                  </a:txBody>
                  <a:tcPr/>
                </a:tc>
                <a:tc>
                  <a:txBody>
                    <a:bodyPr/>
                    <a:lstStyle/>
                    <a:p>
                      <a:pPr algn="ctr"/>
                      <a:r>
                        <a:rPr lang="en-US" sz="1500" dirty="0"/>
                        <a:t>NNT</a:t>
                      </a:r>
                    </a:p>
                  </a:txBody>
                  <a:tcPr/>
                </a:tc>
                <a:tc>
                  <a:txBody>
                    <a:bodyPr/>
                    <a:lstStyle/>
                    <a:p>
                      <a:pPr algn="ctr"/>
                      <a:r>
                        <a:rPr lang="en-US" sz="1500" dirty="0"/>
                        <a:t>Strength of evidence grade</a:t>
                      </a:r>
                    </a:p>
                  </a:txBody>
                  <a:tcPr/>
                </a:tc>
                <a:extLst>
                  <a:ext uri="{0D108BD9-81ED-4DB2-BD59-A6C34878D82A}">
                    <a16:rowId xmlns:a16="http://schemas.microsoft.com/office/drawing/2014/main" val="10000"/>
                  </a:ext>
                </a:extLst>
              </a:tr>
              <a:tr h="479769">
                <a:tc>
                  <a:txBody>
                    <a:bodyPr/>
                    <a:lstStyle/>
                    <a:p>
                      <a:pPr algn="ctr"/>
                      <a:r>
                        <a:rPr lang="en-US" sz="1500" dirty="0"/>
                        <a:t>Return to any drinking</a:t>
                      </a:r>
                    </a:p>
                  </a:txBody>
                  <a:tcPr/>
                </a:tc>
                <a:tc>
                  <a:txBody>
                    <a:bodyPr/>
                    <a:lstStyle/>
                    <a:p>
                      <a:pPr algn="ctr"/>
                      <a:r>
                        <a:rPr lang="en-US" sz="1500" dirty="0"/>
                        <a:t>16; 4,847</a:t>
                      </a:r>
                    </a:p>
                  </a:txBody>
                  <a:tcPr/>
                </a:tc>
                <a:tc>
                  <a:txBody>
                    <a:bodyPr/>
                    <a:lstStyle/>
                    <a:p>
                      <a:pPr algn="ctr"/>
                      <a:r>
                        <a:rPr lang="en-US" sz="1500" dirty="0"/>
                        <a:t>Medium; RCTs</a:t>
                      </a:r>
                    </a:p>
                  </a:txBody>
                  <a:tcPr/>
                </a:tc>
                <a:tc>
                  <a:txBody>
                    <a:bodyPr/>
                    <a:lstStyle/>
                    <a:p>
                      <a:pPr algn="ctr"/>
                      <a:r>
                        <a:rPr lang="fi-FI" sz="1500" dirty="0"/>
                        <a:t>RD: –0.09</a:t>
                      </a:r>
                    </a:p>
                    <a:p>
                      <a:pPr algn="ctr"/>
                      <a:r>
                        <a:rPr lang="fi-FI" sz="1500" dirty="0"/>
                        <a:t>(–0.14 to –0.04)</a:t>
                      </a:r>
                    </a:p>
                  </a:txBody>
                  <a:tcPr/>
                </a:tc>
                <a:tc>
                  <a:txBody>
                    <a:bodyPr/>
                    <a:lstStyle/>
                    <a:p>
                      <a:pPr algn="ctr"/>
                      <a:r>
                        <a:rPr lang="en-US" sz="1500" dirty="0"/>
                        <a:t>12</a:t>
                      </a:r>
                    </a:p>
                  </a:txBody>
                  <a:tcPr/>
                </a:tc>
                <a:tc>
                  <a:txBody>
                    <a:bodyPr/>
                    <a:lstStyle/>
                    <a:p>
                      <a:pPr algn="ctr"/>
                      <a:r>
                        <a:rPr lang="en-US" sz="1500" dirty="0"/>
                        <a:t>Moderate</a:t>
                      </a:r>
                    </a:p>
                  </a:txBody>
                  <a:tcPr/>
                </a:tc>
                <a:extLst>
                  <a:ext uri="{0D108BD9-81ED-4DB2-BD59-A6C34878D82A}">
                    <a16:rowId xmlns:a16="http://schemas.microsoft.com/office/drawing/2014/main" val="10001"/>
                  </a:ext>
                </a:extLst>
              </a:tr>
              <a:tr h="479769">
                <a:tc>
                  <a:txBody>
                    <a:bodyPr/>
                    <a:lstStyle/>
                    <a:p>
                      <a:pPr algn="ctr"/>
                      <a:r>
                        <a:rPr lang="en-US" sz="1500" dirty="0"/>
                        <a:t>Return to heavy drinking</a:t>
                      </a:r>
                    </a:p>
                  </a:txBody>
                  <a:tcPr/>
                </a:tc>
                <a:tc>
                  <a:txBody>
                    <a:bodyPr/>
                    <a:lstStyle/>
                    <a:p>
                      <a:pPr algn="ctr"/>
                      <a:r>
                        <a:rPr lang="en-US" sz="1500" dirty="0"/>
                        <a:t>7; 2,496</a:t>
                      </a:r>
                    </a:p>
                  </a:txBody>
                  <a:tcPr/>
                </a:tc>
                <a:tc>
                  <a:txBody>
                    <a:bodyPr/>
                    <a:lstStyle/>
                    <a:p>
                      <a:pPr algn="ctr"/>
                      <a:r>
                        <a:rPr lang="en-US" sz="1500" dirty="0"/>
                        <a:t>Low; RCTs</a:t>
                      </a:r>
                    </a:p>
                  </a:txBody>
                  <a:tcPr/>
                </a:tc>
                <a:tc>
                  <a:txBody>
                    <a:bodyPr/>
                    <a:lstStyle/>
                    <a:p>
                      <a:pPr algn="ctr"/>
                      <a:r>
                        <a:rPr lang="nb-NO" sz="1500" dirty="0"/>
                        <a:t>RD: –0.01</a:t>
                      </a:r>
                    </a:p>
                    <a:p>
                      <a:pPr algn="ctr"/>
                      <a:r>
                        <a:rPr lang="nb-NO" sz="1500" dirty="0"/>
                        <a:t>(–0.04 to 0.03)</a:t>
                      </a:r>
                    </a:p>
                  </a:txBody>
                  <a:tcPr/>
                </a:tc>
                <a:tc>
                  <a:txBody>
                    <a:bodyPr/>
                    <a:lstStyle/>
                    <a:p>
                      <a:pPr algn="ctr"/>
                      <a:r>
                        <a:rPr lang="en-US" sz="1500" dirty="0"/>
                        <a:t>NA</a:t>
                      </a:r>
                    </a:p>
                  </a:txBody>
                  <a:tcPr/>
                </a:tc>
                <a:tc>
                  <a:txBody>
                    <a:bodyPr/>
                    <a:lstStyle/>
                    <a:p>
                      <a:pPr algn="ctr"/>
                      <a:r>
                        <a:rPr lang="en-US" sz="1500" dirty="0"/>
                        <a:t>Moderate</a:t>
                      </a:r>
                    </a:p>
                  </a:txBody>
                  <a:tcPr/>
                </a:tc>
                <a:extLst>
                  <a:ext uri="{0D108BD9-81ED-4DB2-BD59-A6C34878D82A}">
                    <a16:rowId xmlns:a16="http://schemas.microsoft.com/office/drawing/2014/main" val="10002"/>
                  </a:ext>
                </a:extLst>
              </a:tr>
              <a:tr h="479769">
                <a:tc>
                  <a:txBody>
                    <a:bodyPr/>
                    <a:lstStyle/>
                    <a:p>
                      <a:pPr algn="ctr"/>
                      <a:r>
                        <a:rPr lang="en-US" sz="1500" dirty="0"/>
                        <a:t>Drinking days</a:t>
                      </a:r>
                    </a:p>
                  </a:txBody>
                  <a:tcPr/>
                </a:tc>
                <a:tc>
                  <a:txBody>
                    <a:bodyPr/>
                    <a:lstStyle/>
                    <a:p>
                      <a:pPr algn="ctr"/>
                      <a:r>
                        <a:rPr lang="en-US" sz="1500" dirty="0"/>
                        <a:t>13; 4,485</a:t>
                      </a:r>
                    </a:p>
                  </a:txBody>
                  <a:tcPr/>
                </a:tc>
                <a:tc>
                  <a:txBody>
                    <a:bodyPr/>
                    <a:lstStyle/>
                    <a:p>
                      <a:pPr algn="ctr"/>
                      <a:r>
                        <a:rPr lang="en-US" sz="1500" dirty="0"/>
                        <a:t>Medium; RCTs</a:t>
                      </a:r>
                    </a:p>
                  </a:txBody>
                  <a:tcPr/>
                </a:tc>
                <a:tc>
                  <a:txBody>
                    <a:bodyPr/>
                    <a:lstStyle/>
                    <a:p>
                      <a:pPr algn="ctr"/>
                      <a:r>
                        <a:rPr lang="nb-NO" sz="1500" dirty="0"/>
                        <a:t>WMD: –8.8</a:t>
                      </a:r>
                    </a:p>
                    <a:p>
                      <a:pPr algn="ctr"/>
                      <a:r>
                        <a:rPr lang="nb-NO" sz="1500" dirty="0"/>
                        <a:t>(–12.8 to –4.8)</a:t>
                      </a:r>
                    </a:p>
                  </a:txBody>
                  <a:tcPr/>
                </a:tc>
                <a:tc>
                  <a:txBody>
                    <a:bodyPr/>
                    <a:lstStyle/>
                    <a:p>
                      <a:pPr algn="ctr"/>
                      <a:r>
                        <a:rPr lang="en-US" sz="1500" dirty="0"/>
                        <a:t>NA</a:t>
                      </a:r>
                    </a:p>
                  </a:txBody>
                  <a:tcPr/>
                </a:tc>
                <a:tc>
                  <a:txBody>
                    <a:bodyPr/>
                    <a:lstStyle/>
                    <a:p>
                      <a:pPr algn="ctr"/>
                      <a:r>
                        <a:rPr lang="en-US" sz="1500" dirty="0"/>
                        <a:t>Moderate</a:t>
                      </a:r>
                    </a:p>
                  </a:txBody>
                  <a:tcPr/>
                </a:tc>
                <a:extLst>
                  <a:ext uri="{0D108BD9-81ED-4DB2-BD59-A6C34878D82A}">
                    <a16:rowId xmlns:a16="http://schemas.microsoft.com/office/drawing/2014/main" val="10003"/>
                  </a:ext>
                </a:extLst>
              </a:tr>
              <a:tr h="479769">
                <a:tc>
                  <a:txBody>
                    <a:bodyPr/>
                    <a:lstStyle/>
                    <a:p>
                      <a:pPr algn="ctr"/>
                      <a:r>
                        <a:rPr lang="en-US" sz="1500" dirty="0"/>
                        <a:t>Heavy drinking</a:t>
                      </a:r>
                      <a:r>
                        <a:rPr lang="en-US" sz="1500" baseline="0" dirty="0"/>
                        <a:t> days</a:t>
                      </a:r>
                      <a:endParaRPr lang="en-US" sz="1500" dirty="0"/>
                    </a:p>
                  </a:txBody>
                  <a:tcPr/>
                </a:tc>
                <a:tc>
                  <a:txBody>
                    <a:bodyPr/>
                    <a:lstStyle/>
                    <a:p>
                      <a:pPr algn="ctr"/>
                      <a:r>
                        <a:rPr lang="en-US" sz="1500" dirty="0"/>
                        <a:t>1; 100</a:t>
                      </a:r>
                    </a:p>
                  </a:txBody>
                  <a:tcPr/>
                </a:tc>
                <a:tc>
                  <a:txBody>
                    <a:bodyPr/>
                    <a:lstStyle/>
                    <a:p>
                      <a:pPr algn="ctr"/>
                      <a:r>
                        <a:rPr lang="en-US" sz="1500" dirty="0"/>
                        <a:t>Medium; RCT</a:t>
                      </a:r>
                    </a:p>
                  </a:txBody>
                  <a:tcPr/>
                </a:tc>
                <a:tc>
                  <a:txBody>
                    <a:bodyPr/>
                    <a:lstStyle/>
                    <a:p>
                      <a:pPr algn="ctr"/>
                      <a:r>
                        <a:rPr lang="nb-NO" sz="1500" dirty="0"/>
                        <a:t>WMD: –2.6</a:t>
                      </a:r>
                    </a:p>
                    <a:p>
                      <a:pPr algn="ctr"/>
                      <a:r>
                        <a:rPr lang="nb-NO" sz="1500" dirty="0"/>
                        <a:t>(–11.4 to 6.2)</a:t>
                      </a:r>
                    </a:p>
                  </a:txBody>
                  <a:tcPr/>
                </a:tc>
                <a:tc>
                  <a:txBody>
                    <a:bodyPr/>
                    <a:lstStyle/>
                    <a:p>
                      <a:pPr algn="ctr"/>
                      <a:r>
                        <a:rPr lang="en-US" sz="1500" dirty="0"/>
                        <a:t>NA</a:t>
                      </a:r>
                    </a:p>
                  </a:txBody>
                  <a:tcPr/>
                </a:tc>
                <a:tc>
                  <a:txBody>
                    <a:bodyPr/>
                    <a:lstStyle/>
                    <a:p>
                      <a:pPr algn="ctr"/>
                      <a:r>
                        <a:rPr lang="en-US" sz="1500" dirty="0"/>
                        <a:t>Insufficient</a:t>
                      </a:r>
                    </a:p>
                  </a:txBody>
                  <a:tcPr/>
                </a:tc>
                <a:extLst>
                  <a:ext uri="{0D108BD9-81ED-4DB2-BD59-A6C34878D82A}">
                    <a16:rowId xmlns:a16="http://schemas.microsoft.com/office/drawing/2014/main" val="10004"/>
                  </a:ext>
                </a:extLst>
              </a:tr>
              <a:tr h="479769">
                <a:tc>
                  <a:txBody>
                    <a:bodyPr/>
                    <a:lstStyle/>
                    <a:p>
                      <a:pPr algn="ctr"/>
                      <a:r>
                        <a:rPr lang="en-US" sz="1500" dirty="0"/>
                        <a:t>Drinks per drinking days</a:t>
                      </a:r>
                    </a:p>
                  </a:txBody>
                  <a:tcPr/>
                </a:tc>
                <a:tc>
                  <a:txBody>
                    <a:bodyPr/>
                    <a:lstStyle/>
                    <a:p>
                      <a:pPr algn="ctr"/>
                      <a:r>
                        <a:rPr lang="en-US" sz="1500" dirty="0"/>
                        <a:t>1; 116</a:t>
                      </a:r>
                    </a:p>
                  </a:txBody>
                  <a:tcPr/>
                </a:tc>
                <a:tc>
                  <a:txBody>
                    <a:bodyPr/>
                    <a:lstStyle/>
                    <a:p>
                      <a:pPr algn="ctr"/>
                      <a:r>
                        <a:rPr lang="en-US" sz="1500" dirty="0"/>
                        <a:t>Low; RCT</a:t>
                      </a:r>
                    </a:p>
                  </a:txBody>
                  <a:tcPr/>
                </a:tc>
                <a:tc>
                  <a:txBody>
                    <a:bodyPr/>
                    <a:lstStyle/>
                    <a:p>
                      <a:pPr algn="ctr"/>
                      <a:r>
                        <a:rPr lang="pl-PL" sz="1500" dirty="0"/>
                        <a:t>WMD: 0.40</a:t>
                      </a:r>
                    </a:p>
                    <a:p>
                      <a:pPr algn="ctr"/>
                      <a:r>
                        <a:rPr lang="pl-PL" sz="1500" dirty="0"/>
                        <a:t>(–1.81 to 2.61)</a:t>
                      </a:r>
                    </a:p>
                  </a:txBody>
                  <a:tcPr/>
                </a:tc>
                <a:tc>
                  <a:txBody>
                    <a:bodyPr/>
                    <a:lstStyle/>
                    <a:p>
                      <a:pPr algn="ctr"/>
                      <a:r>
                        <a:rPr lang="en-US" sz="1500" dirty="0"/>
                        <a:t>NA</a:t>
                      </a:r>
                    </a:p>
                  </a:txBody>
                  <a:tcPr/>
                </a:tc>
                <a:tc>
                  <a:txBody>
                    <a:bodyPr/>
                    <a:lstStyle/>
                    <a:p>
                      <a:pPr algn="ctr"/>
                      <a:r>
                        <a:rPr lang="en-US" sz="1500" dirty="0"/>
                        <a:t>Insufficient</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95940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Harms of </a:t>
            </a:r>
            <a:r>
              <a:rPr lang="en-US" sz="2300" dirty="0" err="1"/>
              <a:t>acamprosate</a:t>
            </a:r>
            <a:endParaRPr lang="en-US" sz="2300" dirty="0"/>
          </a:p>
        </p:txBody>
      </p:sp>
      <p:sp>
        <p:nvSpPr>
          <p:cNvPr id="3" name="Content Placeholder 2"/>
          <p:cNvSpPr>
            <a:spLocks noGrp="1"/>
          </p:cNvSpPr>
          <p:nvPr>
            <p:ph sz="quarter" idx="13"/>
          </p:nvPr>
        </p:nvSpPr>
        <p:spPr>
          <a:xfrm>
            <a:off x="457200" y="1135215"/>
            <a:ext cx="7815262" cy="4967634"/>
          </a:xfrm>
        </p:spPr>
        <p:txBody>
          <a:bodyPr>
            <a:normAutofit fontScale="92500" lnSpcReduction="20000"/>
          </a:bodyPr>
          <a:lstStyle/>
          <a:p>
            <a:pPr marL="342900" lvl="1" indent="-342900" defTabSz="914400">
              <a:spcBef>
                <a:spcPts val="0"/>
              </a:spcBef>
              <a:buFont typeface="Arial" charset="0"/>
              <a:buChar char="•"/>
            </a:pPr>
            <a:r>
              <a:rPr lang="en-US" sz="2200" dirty="0"/>
              <a:t>Acamprosate compared with placebo</a:t>
            </a:r>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dirty="0"/>
          </a:p>
          <a:p>
            <a:pPr marL="285750" lvl="1" indent="-285750" defTabSz="914400">
              <a:spcBef>
                <a:spcPts val="0"/>
              </a:spcBef>
              <a:buNone/>
            </a:pPr>
            <a:endParaRPr lang="en-US" sz="1400" dirty="0"/>
          </a:p>
          <a:p>
            <a:pPr marL="285750" lvl="1" indent="-285750" defTabSz="914400">
              <a:spcBef>
                <a:spcPts val="0"/>
              </a:spcBef>
              <a:buNone/>
            </a:pPr>
            <a:endParaRPr lang="en-US" sz="1400" dirty="0"/>
          </a:p>
          <a:p>
            <a:pPr marL="285750" lvl="1" indent="-285750" defTabSz="914400">
              <a:spcBef>
                <a:spcPts val="0"/>
              </a:spcBef>
              <a:buNone/>
            </a:pPr>
            <a:r>
              <a:rPr lang="en-US" sz="1400" dirty="0"/>
              <a:t>Adapted from Jonas DE, Amick HR, </a:t>
            </a:r>
            <a:r>
              <a:rPr lang="en-US" sz="1400" dirty="0" err="1"/>
              <a:t>Feltner</a:t>
            </a:r>
            <a:r>
              <a:rPr lang="en-US" sz="1400" dirty="0"/>
              <a:t> C, et al: Pharmacotherapy for Adults With Alcohol-Use Disorders in Outpatient Settings. AHRQ Comparative Effectiveness Review No 134. Report No 14-EHC029-EF. Rockville, MD, Agency for Healthcare Research and Quality, May 2014. Available at: www.ncbi.nlm.nih.gov/books/NBK208590/</a:t>
            </a:r>
          </a:p>
          <a:p>
            <a:pPr marL="257175" lvl="1" indent="-257175" defTabSz="914400">
              <a:spcBef>
                <a:spcPts val="0"/>
              </a:spcBef>
              <a:buNone/>
              <a:defRPr/>
            </a:pPr>
            <a:endParaRPr lang="en-US" dirty="0"/>
          </a:p>
          <a:p>
            <a:pPr marL="257175" lvl="1" indent="-257175" defTabSz="914400">
              <a:spcBef>
                <a:spcPts val="0"/>
              </a:spcBef>
              <a:buNone/>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a:p>
            <a:pPr marL="257175" marR="0" lvl="1" indent="-257175" defTabSz="914400" eaLnBrk="1" fontAlgn="auto" latinLnBrk="0" hangingPunct="1">
              <a:lnSpc>
                <a:spcPct val="100000"/>
              </a:lnSpc>
              <a:spcBef>
                <a:spcPts val="0"/>
              </a:spcBef>
              <a:spcAft>
                <a:spcPts val="0"/>
              </a:spcAft>
              <a:buClrTx/>
              <a:buSzTx/>
              <a:buFontTx/>
              <a:buNone/>
              <a:tabLst/>
              <a:defRPr/>
            </a:pPr>
            <a:endParaRPr lang="en-US" sz="2200" dirty="0"/>
          </a:p>
        </p:txBody>
      </p:sp>
      <p:graphicFrame>
        <p:nvGraphicFramePr>
          <p:cNvPr id="5" name="Table 4"/>
          <p:cNvGraphicFramePr>
            <a:graphicFrameLocks noGrp="1"/>
          </p:cNvGraphicFramePr>
          <p:nvPr>
            <p:extLst>
              <p:ext uri="{D42A27DB-BD31-4B8C-83A1-F6EECF244321}">
                <p14:modId xmlns:p14="http://schemas.microsoft.com/office/powerpoint/2010/main" val="2213889829"/>
              </p:ext>
            </p:extLst>
          </p:nvPr>
        </p:nvGraphicFramePr>
        <p:xfrm>
          <a:off x="457200" y="1426567"/>
          <a:ext cx="7937293" cy="3840480"/>
        </p:xfrm>
        <a:graphic>
          <a:graphicData uri="http://schemas.openxmlformats.org/drawingml/2006/table">
            <a:tbl>
              <a:tblPr firstRow="1" bandRow="1">
                <a:tableStyleId>{5C22544A-7EE6-4342-B048-85BDC9FD1C3A}</a:tableStyleId>
              </a:tblPr>
              <a:tblGrid>
                <a:gridCol w="1472523">
                  <a:extLst>
                    <a:ext uri="{9D8B030D-6E8A-4147-A177-3AD203B41FA5}">
                      <a16:colId xmlns:a16="http://schemas.microsoft.com/office/drawing/2014/main" val="20000"/>
                    </a:ext>
                  </a:extLst>
                </a:gridCol>
                <a:gridCol w="1472523">
                  <a:extLst>
                    <a:ext uri="{9D8B030D-6E8A-4147-A177-3AD203B41FA5}">
                      <a16:colId xmlns:a16="http://schemas.microsoft.com/office/drawing/2014/main" val="20001"/>
                    </a:ext>
                  </a:extLst>
                </a:gridCol>
                <a:gridCol w="1472523">
                  <a:extLst>
                    <a:ext uri="{9D8B030D-6E8A-4147-A177-3AD203B41FA5}">
                      <a16:colId xmlns:a16="http://schemas.microsoft.com/office/drawing/2014/main" val="20002"/>
                    </a:ext>
                  </a:extLst>
                </a:gridCol>
                <a:gridCol w="2047201">
                  <a:extLst>
                    <a:ext uri="{9D8B030D-6E8A-4147-A177-3AD203B41FA5}">
                      <a16:colId xmlns:a16="http://schemas.microsoft.com/office/drawing/2014/main" val="20003"/>
                    </a:ext>
                  </a:extLst>
                </a:gridCol>
                <a:gridCol w="1472523">
                  <a:extLst>
                    <a:ext uri="{9D8B030D-6E8A-4147-A177-3AD203B41FA5}">
                      <a16:colId xmlns:a16="http://schemas.microsoft.com/office/drawing/2014/main" val="20005"/>
                    </a:ext>
                  </a:extLst>
                </a:gridCol>
              </a:tblGrid>
              <a:tr h="406096">
                <a:tc>
                  <a:txBody>
                    <a:bodyPr/>
                    <a:lstStyle/>
                    <a:p>
                      <a:pPr algn="ctr"/>
                      <a:r>
                        <a:rPr lang="en-US" sz="1500" dirty="0"/>
                        <a:t>Outcome</a:t>
                      </a:r>
                    </a:p>
                  </a:txBody>
                  <a:tcPr/>
                </a:tc>
                <a:tc>
                  <a:txBody>
                    <a:bodyPr/>
                    <a:lstStyle/>
                    <a:p>
                      <a:pPr algn="ctr"/>
                      <a:r>
                        <a:rPr lang="en-US" sz="1500" dirty="0"/>
                        <a:t>#</a:t>
                      </a:r>
                      <a:r>
                        <a:rPr lang="en-US" sz="1500" baseline="0" dirty="0"/>
                        <a:t> of studies; </a:t>
                      </a:r>
                    </a:p>
                    <a:p>
                      <a:pPr algn="ctr"/>
                      <a:r>
                        <a:rPr lang="en-US" sz="1500" baseline="0" dirty="0"/>
                        <a:t># of subjects</a:t>
                      </a:r>
                      <a:endParaRPr lang="en-US" sz="1500" dirty="0"/>
                    </a:p>
                  </a:txBody>
                  <a:tcPr/>
                </a:tc>
                <a:tc>
                  <a:txBody>
                    <a:bodyPr/>
                    <a:lstStyle/>
                    <a:p>
                      <a:pPr algn="ctr"/>
                      <a:r>
                        <a:rPr lang="en-US" sz="1500" dirty="0"/>
                        <a:t>Risk of bias; design</a:t>
                      </a:r>
                    </a:p>
                  </a:txBody>
                  <a:tcPr/>
                </a:tc>
                <a:tc>
                  <a:txBody>
                    <a:bodyPr/>
                    <a:lstStyle/>
                    <a:p>
                      <a:pPr algn="ctr"/>
                      <a:r>
                        <a:rPr lang="en-US" sz="1500" dirty="0"/>
                        <a:t>Summary effect size (95% CI)</a:t>
                      </a:r>
                    </a:p>
                  </a:txBody>
                  <a:tcPr/>
                </a:tc>
                <a:tc>
                  <a:txBody>
                    <a:bodyPr/>
                    <a:lstStyle/>
                    <a:p>
                      <a:pPr algn="ctr"/>
                      <a:r>
                        <a:rPr lang="en-US" sz="1500" dirty="0"/>
                        <a:t>Strength of evidence grade</a:t>
                      </a:r>
                    </a:p>
                  </a:txBody>
                  <a:tcPr/>
                </a:tc>
                <a:extLst>
                  <a:ext uri="{0D108BD9-81ED-4DB2-BD59-A6C34878D82A}">
                    <a16:rowId xmlns:a16="http://schemas.microsoft.com/office/drawing/2014/main" val="10000"/>
                  </a:ext>
                </a:extLst>
              </a:tr>
              <a:tr h="479769">
                <a:tc>
                  <a:txBody>
                    <a:bodyPr/>
                    <a:lstStyle/>
                    <a:p>
                      <a:pPr algn="ctr"/>
                      <a:r>
                        <a:rPr lang="en-US" sz="1500" dirty="0"/>
                        <a:t>Diarrhea</a:t>
                      </a:r>
                    </a:p>
                  </a:txBody>
                  <a:tcPr/>
                </a:tc>
                <a:tc>
                  <a:txBody>
                    <a:bodyPr/>
                    <a:lstStyle/>
                    <a:p>
                      <a:pPr algn="ctr"/>
                      <a:r>
                        <a:rPr lang="en-US" sz="1500" dirty="0"/>
                        <a:t>12; 3,299</a:t>
                      </a:r>
                    </a:p>
                  </a:txBody>
                  <a:tcPr/>
                </a:tc>
                <a:tc>
                  <a:txBody>
                    <a:bodyPr/>
                    <a:lstStyle/>
                    <a:p>
                      <a:pPr algn="ctr"/>
                      <a:r>
                        <a:rPr lang="en-US" sz="1500" dirty="0"/>
                        <a:t>Medium; RCTs</a:t>
                      </a:r>
                    </a:p>
                  </a:txBody>
                  <a:tcPr/>
                </a:tc>
                <a:tc>
                  <a:txBody>
                    <a:bodyPr/>
                    <a:lstStyle/>
                    <a:p>
                      <a:pPr algn="ctr"/>
                      <a:r>
                        <a:rPr lang="fi-FI" sz="1500" dirty="0"/>
                        <a:t>RD: 0.099</a:t>
                      </a:r>
                    </a:p>
                    <a:p>
                      <a:pPr algn="ctr"/>
                      <a:r>
                        <a:rPr lang="fi-FI" sz="1500" dirty="0"/>
                        <a:t>(0.030 to 0.168)</a:t>
                      </a:r>
                    </a:p>
                  </a:txBody>
                  <a:tcPr/>
                </a:tc>
                <a:tc>
                  <a:txBody>
                    <a:bodyPr/>
                    <a:lstStyle/>
                    <a:p>
                      <a:pPr algn="ctr"/>
                      <a:r>
                        <a:rPr lang="en-US" sz="1500" dirty="0"/>
                        <a:t>Moderate</a:t>
                      </a:r>
                    </a:p>
                  </a:txBody>
                  <a:tcPr/>
                </a:tc>
                <a:extLst>
                  <a:ext uri="{0D108BD9-81ED-4DB2-BD59-A6C34878D82A}">
                    <a16:rowId xmlns:a16="http://schemas.microsoft.com/office/drawing/2014/main" val="10001"/>
                  </a:ext>
                </a:extLst>
              </a:tr>
              <a:tr h="479769">
                <a:tc>
                  <a:txBody>
                    <a:bodyPr/>
                    <a:lstStyle/>
                    <a:p>
                      <a:pPr algn="ctr"/>
                      <a:r>
                        <a:rPr lang="en-US" sz="1500" dirty="0"/>
                        <a:t>Dizziness</a:t>
                      </a:r>
                    </a:p>
                  </a:txBody>
                  <a:tcPr/>
                </a:tc>
                <a:tc>
                  <a:txBody>
                    <a:bodyPr/>
                    <a:lstStyle/>
                    <a:p>
                      <a:pPr algn="ctr"/>
                      <a:r>
                        <a:rPr lang="en-US" sz="1500" dirty="0"/>
                        <a:t>2; 151</a:t>
                      </a:r>
                    </a:p>
                  </a:txBody>
                  <a:tcPr/>
                </a:tc>
                <a:tc>
                  <a:txBody>
                    <a:bodyPr/>
                    <a:lstStyle/>
                    <a:p>
                      <a:pPr algn="ctr"/>
                      <a:r>
                        <a:rPr lang="en-US" sz="1500" dirty="0"/>
                        <a:t>Low to medium; RCTs</a:t>
                      </a:r>
                    </a:p>
                  </a:txBody>
                  <a:tcPr/>
                </a:tc>
                <a:tc>
                  <a:txBody>
                    <a:bodyPr/>
                    <a:lstStyle/>
                    <a:p>
                      <a:pPr algn="ctr"/>
                      <a:r>
                        <a:rPr lang="nb-NO" sz="1500" dirty="0"/>
                        <a:t>RD: 0.08</a:t>
                      </a:r>
                    </a:p>
                    <a:p>
                      <a:pPr algn="ctr"/>
                      <a:r>
                        <a:rPr lang="nb-NO" sz="1500" dirty="0"/>
                        <a:t>(–0.22 to 0.38)</a:t>
                      </a:r>
                    </a:p>
                  </a:txBody>
                  <a:tcPr/>
                </a:tc>
                <a:tc>
                  <a:txBody>
                    <a:bodyPr/>
                    <a:lstStyle/>
                    <a:p>
                      <a:pPr algn="ctr"/>
                      <a:r>
                        <a:rPr lang="en-US" sz="1500" dirty="0"/>
                        <a:t>Low</a:t>
                      </a:r>
                    </a:p>
                  </a:txBody>
                  <a:tcPr/>
                </a:tc>
                <a:extLst>
                  <a:ext uri="{0D108BD9-81ED-4DB2-BD59-A6C34878D82A}">
                    <a16:rowId xmlns:a16="http://schemas.microsoft.com/office/drawing/2014/main" val="10002"/>
                  </a:ext>
                </a:extLst>
              </a:tr>
              <a:tr h="479769">
                <a:tc>
                  <a:txBody>
                    <a:bodyPr/>
                    <a:lstStyle/>
                    <a:p>
                      <a:pPr algn="ctr"/>
                      <a:r>
                        <a:rPr lang="en-US" sz="1500" dirty="0"/>
                        <a:t>Headache</a:t>
                      </a:r>
                    </a:p>
                  </a:txBody>
                  <a:tcPr/>
                </a:tc>
                <a:tc>
                  <a:txBody>
                    <a:bodyPr/>
                    <a:lstStyle/>
                    <a:p>
                      <a:pPr algn="ctr"/>
                      <a:r>
                        <a:rPr lang="en-US" sz="1500" dirty="0"/>
                        <a:t>6; 1,074</a:t>
                      </a:r>
                    </a:p>
                  </a:txBody>
                  <a:tcPr/>
                </a:tc>
                <a:tc>
                  <a:txBody>
                    <a:bodyPr/>
                    <a:lstStyle/>
                    <a:p>
                      <a:pPr algn="ctr"/>
                      <a:r>
                        <a:rPr lang="en-US" sz="1500" dirty="0"/>
                        <a:t>Medium; RCTs</a:t>
                      </a:r>
                    </a:p>
                  </a:txBody>
                  <a:tcPr/>
                </a:tc>
                <a:tc>
                  <a:txBody>
                    <a:bodyPr/>
                    <a:lstStyle/>
                    <a:p>
                      <a:pPr algn="ctr"/>
                      <a:r>
                        <a:rPr lang="nb-NO" sz="1500" dirty="0"/>
                        <a:t>RD: 0.001</a:t>
                      </a:r>
                    </a:p>
                    <a:p>
                      <a:pPr algn="ctr"/>
                      <a:r>
                        <a:rPr lang="nb-NO" sz="1500" dirty="0"/>
                        <a:t>(–0.052 to 0.05)</a:t>
                      </a:r>
                    </a:p>
                  </a:txBody>
                  <a:tcPr/>
                </a:tc>
                <a:tc>
                  <a:txBody>
                    <a:bodyPr/>
                    <a:lstStyle/>
                    <a:p>
                      <a:pPr algn="ctr"/>
                      <a:r>
                        <a:rPr lang="en-US" sz="1500" dirty="0"/>
                        <a:t>Low</a:t>
                      </a:r>
                    </a:p>
                  </a:txBody>
                  <a:tcPr/>
                </a:tc>
                <a:extLst>
                  <a:ext uri="{0D108BD9-81ED-4DB2-BD59-A6C34878D82A}">
                    <a16:rowId xmlns:a16="http://schemas.microsoft.com/office/drawing/2014/main" val="10003"/>
                  </a:ext>
                </a:extLst>
              </a:tr>
              <a:tr h="479769">
                <a:tc>
                  <a:txBody>
                    <a:bodyPr/>
                    <a:lstStyle/>
                    <a:p>
                      <a:pPr algn="ctr"/>
                      <a:r>
                        <a:rPr lang="en-US" sz="1500" dirty="0"/>
                        <a:t>Insomnia</a:t>
                      </a:r>
                    </a:p>
                  </a:txBody>
                  <a:tcPr/>
                </a:tc>
                <a:tc>
                  <a:txBody>
                    <a:bodyPr/>
                    <a:lstStyle/>
                    <a:p>
                      <a:pPr algn="ctr"/>
                      <a:r>
                        <a:rPr lang="en-US" sz="1500" dirty="0"/>
                        <a:t>3; 251</a:t>
                      </a:r>
                    </a:p>
                  </a:txBody>
                  <a:tcPr/>
                </a:tc>
                <a:tc>
                  <a:txBody>
                    <a:bodyPr/>
                    <a:lstStyle/>
                    <a:p>
                      <a:pPr algn="ctr"/>
                      <a:r>
                        <a:rPr lang="en-US" sz="1500" dirty="0"/>
                        <a:t>Medium; RCTs</a:t>
                      </a:r>
                    </a:p>
                  </a:txBody>
                  <a:tcPr/>
                </a:tc>
                <a:tc>
                  <a:txBody>
                    <a:bodyPr/>
                    <a:lstStyle/>
                    <a:p>
                      <a:pPr algn="ctr"/>
                      <a:r>
                        <a:rPr lang="nb-NO" sz="1500" dirty="0"/>
                        <a:t>RD: 0.019</a:t>
                      </a:r>
                    </a:p>
                    <a:p>
                      <a:pPr algn="ctr"/>
                      <a:r>
                        <a:rPr lang="nb-NO" sz="1500" dirty="0"/>
                        <a:t>(–0.10 to 0.138)</a:t>
                      </a:r>
                    </a:p>
                  </a:txBody>
                  <a:tcPr/>
                </a:tc>
                <a:tc>
                  <a:txBody>
                    <a:bodyPr/>
                    <a:lstStyle/>
                    <a:p>
                      <a:pPr algn="ctr"/>
                      <a:r>
                        <a:rPr lang="en-US" sz="1500" dirty="0"/>
                        <a:t>Low</a:t>
                      </a:r>
                    </a:p>
                  </a:txBody>
                  <a:tcPr/>
                </a:tc>
                <a:extLst>
                  <a:ext uri="{0D108BD9-81ED-4DB2-BD59-A6C34878D82A}">
                    <a16:rowId xmlns:a16="http://schemas.microsoft.com/office/drawing/2014/main" val="10004"/>
                  </a:ext>
                </a:extLst>
              </a:tr>
              <a:tr h="479769">
                <a:tc>
                  <a:txBody>
                    <a:bodyPr/>
                    <a:lstStyle/>
                    <a:p>
                      <a:pPr algn="ctr"/>
                      <a:r>
                        <a:rPr lang="en-US" sz="1500" dirty="0"/>
                        <a:t>Nausea</a:t>
                      </a:r>
                    </a:p>
                  </a:txBody>
                  <a:tcPr/>
                </a:tc>
                <a:tc>
                  <a:txBody>
                    <a:bodyPr/>
                    <a:lstStyle/>
                    <a:p>
                      <a:pPr algn="ctr"/>
                      <a:r>
                        <a:rPr lang="en-US" sz="1500" dirty="0"/>
                        <a:t>7; 1,758</a:t>
                      </a:r>
                    </a:p>
                  </a:txBody>
                  <a:tcPr/>
                </a:tc>
                <a:tc>
                  <a:txBody>
                    <a:bodyPr/>
                    <a:lstStyle/>
                    <a:p>
                      <a:pPr algn="ctr"/>
                      <a:r>
                        <a:rPr lang="en-US" sz="1500" dirty="0"/>
                        <a:t>Low to medium; RCTs</a:t>
                      </a:r>
                    </a:p>
                  </a:txBody>
                  <a:tcPr/>
                </a:tc>
                <a:tc>
                  <a:txBody>
                    <a:bodyPr/>
                    <a:lstStyle/>
                    <a:p>
                      <a:pPr algn="ctr"/>
                      <a:r>
                        <a:rPr lang="pl-PL" sz="1500" dirty="0"/>
                        <a:t>RD: 0.006</a:t>
                      </a:r>
                    </a:p>
                    <a:p>
                      <a:pPr algn="ctr"/>
                      <a:r>
                        <a:rPr lang="pl-PL" sz="1500" dirty="0"/>
                        <a:t>(–0.012 to 0.023)</a:t>
                      </a:r>
                    </a:p>
                  </a:txBody>
                  <a:tcPr/>
                </a:tc>
                <a:tc>
                  <a:txBody>
                    <a:bodyPr/>
                    <a:lstStyle/>
                    <a:p>
                      <a:pPr algn="ctr"/>
                      <a:r>
                        <a:rPr lang="en-US" sz="1500" dirty="0"/>
                        <a:t>Moderate</a:t>
                      </a:r>
                    </a:p>
                  </a:txBody>
                  <a:tcPr/>
                </a:tc>
                <a:extLst>
                  <a:ext uri="{0D108BD9-81ED-4DB2-BD59-A6C34878D82A}">
                    <a16:rowId xmlns:a16="http://schemas.microsoft.com/office/drawing/2014/main" val="10005"/>
                  </a:ext>
                </a:extLst>
              </a:tr>
              <a:tr h="479769">
                <a:tc>
                  <a:txBody>
                    <a:bodyPr/>
                    <a:lstStyle/>
                    <a:p>
                      <a:pPr algn="ctr"/>
                      <a:r>
                        <a:rPr lang="en-US" sz="1500" dirty="0"/>
                        <a:t>Vomiting</a:t>
                      </a:r>
                    </a:p>
                  </a:txBody>
                  <a:tcPr/>
                </a:tc>
                <a:tc>
                  <a:txBody>
                    <a:bodyPr/>
                    <a:lstStyle/>
                    <a:p>
                      <a:pPr algn="ctr"/>
                      <a:r>
                        <a:rPr lang="en-US" sz="1500" dirty="0"/>
                        <a:t>4; 1,817</a:t>
                      </a:r>
                    </a:p>
                  </a:txBody>
                  <a:tcP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US" sz="1500" dirty="0"/>
                        <a:t>Medium; RCTs</a:t>
                      </a:r>
                    </a:p>
                    <a:p>
                      <a:pPr algn="ctr"/>
                      <a:endParaRPr lang="en-US" sz="1500" dirty="0"/>
                    </a:p>
                  </a:txBody>
                  <a:tcPr/>
                </a:tc>
                <a:tc>
                  <a:txBody>
                    <a:bodyPr/>
                    <a:lstStyle/>
                    <a:p>
                      <a:pPr algn="ctr"/>
                      <a:r>
                        <a:rPr lang="pl-PL" sz="1500" dirty="0"/>
                        <a:t>RD: 0.024</a:t>
                      </a:r>
                    </a:p>
                    <a:p>
                      <a:pPr algn="ctr"/>
                      <a:r>
                        <a:rPr lang="pl-PL" sz="1500" dirty="0"/>
                        <a:t>(0.007 to 0.042)</a:t>
                      </a:r>
                    </a:p>
                  </a:txBody>
                  <a:tcPr/>
                </a:tc>
                <a:tc>
                  <a:txBody>
                    <a:bodyPr/>
                    <a:lstStyle/>
                    <a:p>
                      <a:pPr algn="ctr"/>
                      <a:r>
                        <a:rPr lang="en-US" sz="1500" dirty="0"/>
                        <a:t>Moderate</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929546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Selection of a pharmacotherapy – Disulfiram</a:t>
            </a:r>
          </a:p>
        </p:txBody>
      </p:sp>
      <p:sp>
        <p:nvSpPr>
          <p:cNvPr id="3" name="Content Placeholder 2"/>
          <p:cNvSpPr>
            <a:spLocks noGrp="1"/>
          </p:cNvSpPr>
          <p:nvPr>
            <p:ph sz="quarter" idx="13"/>
          </p:nvPr>
        </p:nvSpPr>
        <p:spPr>
          <a:xfrm>
            <a:off x="457200" y="1361440"/>
            <a:ext cx="7815262" cy="5039360"/>
          </a:xfrm>
        </p:spPr>
        <p:txBody>
          <a:bodyPr>
            <a:normAutofit/>
          </a:bodyPr>
          <a:lstStyle/>
          <a:p>
            <a:pPr marL="0" indent="0">
              <a:buNone/>
            </a:pPr>
            <a:r>
              <a:rPr lang="en-US" sz="2200" b="1" dirty="0"/>
              <a:t>Statement 10: APA </a:t>
            </a:r>
            <a:r>
              <a:rPr lang="en-US" sz="2200" b="1" i="1" dirty="0"/>
              <a:t>suggests</a:t>
            </a:r>
            <a:r>
              <a:rPr lang="en-US" sz="2200" b="1" dirty="0"/>
              <a:t> (2C) that disulfiram be offered to patients with moderate to severe alcohol use disorder who</a:t>
            </a:r>
          </a:p>
          <a:p>
            <a:pPr lvl="1">
              <a:buFont typeface="Arial" charset="0"/>
              <a:buChar char="•"/>
            </a:pPr>
            <a:r>
              <a:rPr lang="en-US" sz="2200" b="1" dirty="0"/>
              <a:t>have a goal of achieving abstinence,</a:t>
            </a:r>
          </a:p>
          <a:p>
            <a:pPr lvl="1">
              <a:buFont typeface="Arial" charset="0"/>
              <a:buChar char="•"/>
            </a:pPr>
            <a:r>
              <a:rPr lang="en-US" sz="2200" b="1" dirty="0"/>
              <a:t>prefer disulfiram or are intolerant to or have not responded to naltrexone and acamprosate,</a:t>
            </a:r>
          </a:p>
          <a:p>
            <a:pPr lvl="1">
              <a:buFont typeface="Arial" charset="0"/>
              <a:buChar char="•"/>
            </a:pPr>
            <a:r>
              <a:rPr lang="en-US" sz="2200" b="1" dirty="0"/>
              <a:t>are capable of understanding the risks of alcohol consumption while taking disulfiram, and</a:t>
            </a:r>
          </a:p>
          <a:p>
            <a:pPr lvl="1">
              <a:buFont typeface="Arial" charset="0"/>
              <a:buChar char="•"/>
            </a:pPr>
            <a:r>
              <a:rPr lang="en-US" sz="2200" b="1" dirty="0"/>
              <a:t>have no contraindications to the use of this medication.</a:t>
            </a:r>
          </a:p>
        </p:txBody>
      </p:sp>
    </p:spTree>
    <p:extLst>
      <p:ext uri="{BB962C8B-B14F-4D97-AF65-F5344CB8AC3E}">
        <p14:creationId xmlns:p14="http://schemas.microsoft.com/office/powerpoint/2010/main" val="866708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Disulfiram (continued)</a:t>
            </a:r>
          </a:p>
        </p:txBody>
      </p:sp>
      <p:sp>
        <p:nvSpPr>
          <p:cNvPr id="3" name="Content Placeholder 2"/>
          <p:cNvSpPr>
            <a:spLocks noGrp="1"/>
          </p:cNvSpPr>
          <p:nvPr>
            <p:ph sz="quarter" idx="13"/>
          </p:nvPr>
        </p:nvSpPr>
        <p:spPr/>
        <p:txBody>
          <a:bodyPr>
            <a:normAutofit/>
          </a:bodyPr>
          <a:lstStyle/>
          <a:p>
            <a:pPr>
              <a:spcAft>
                <a:spcPts val="600"/>
              </a:spcAft>
            </a:pPr>
            <a:r>
              <a:rPr lang="en-US" sz="1800" dirty="0"/>
              <a:t>Rationale:</a:t>
            </a:r>
          </a:p>
          <a:p>
            <a:pPr lvl="1">
              <a:spcAft>
                <a:spcPts val="600"/>
              </a:spcAft>
            </a:pPr>
            <a:r>
              <a:rPr lang="en-US" sz="1800" dirty="0"/>
              <a:t>Randomized open-label studies showed a moderate benefit compared with no disulfiram and other medications (low strength of evidence)</a:t>
            </a:r>
          </a:p>
          <a:p>
            <a:pPr lvl="1">
              <a:spcAft>
                <a:spcPts val="600"/>
              </a:spcAft>
            </a:pPr>
            <a:r>
              <a:rPr lang="en-US" sz="1800" dirty="0"/>
              <a:t>Serious adverse events were few although rates of overall adverse events were significantly greater with disulfiram than with control conditions</a:t>
            </a:r>
          </a:p>
          <a:p>
            <a:pPr lvl="1">
              <a:spcAft>
                <a:spcPts val="600"/>
              </a:spcAft>
            </a:pPr>
            <a:r>
              <a:rPr lang="en-US" sz="1800" dirty="0"/>
              <a:t>Benefits were judged as outweighing harms with appropriate patient selection and given the known risks of continued alcohol use</a:t>
            </a:r>
          </a:p>
        </p:txBody>
      </p:sp>
    </p:spTree>
    <p:extLst>
      <p:ext uri="{BB962C8B-B14F-4D97-AF65-F5344CB8AC3E}">
        <p14:creationId xmlns:p14="http://schemas.microsoft.com/office/powerpoint/2010/main" val="2159264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Disulfiram (continued)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62052999"/>
              </p:ext>
            </p:extLst>
          </p:nvPr>
        </p:nvGraphicFramePr>
        <p:xfrm>
          <a:off x="457200" y="1362075"/>
          <a:ext cx="7815264" cy="4119880"/>
        </p:xfrm>
        <a:graphic>
          <a:graphicData uri="http://schemas.openxmlformats.org/drawingml/2006/table">
            <a:tbl>
              <a:tblPr firstRow="1" bandRow="1">
                <a:tableStyleId>{5C22544A-7EE6-4342-B048-85BDC9FD1C3A}</a:tableStyleId>
              </a:tblPr>
              <a:tblGrid>
                <a:gridCol w="1974715">
                  <a:extLst>
                    <a:ext uri="{9D8B030D-6E8A-4147-A177-3AD203B41FA5}">
                      <a16:colId xmlns:a16="http://schemas.microsoft.com/office/drawing/2014/main" val="20000"/>
                    </a:ext>
                  </a:extLst>
                </a:gridCol>
                <a:gridCol w="5840549">
                  <a:extLst>
                    <a:ext uri="{9D8B030D-6E8A-4147-A177-3AD203B41FA5}">
                      <a16:colId xmlns:a16="http://schemas.microsoft.com/office/drawing/2014/main" val="20001"/>
                    </a:ext>
                  </a:extLst>
                </a:gridCol>
              </a:tblGrid>
              <a:tr h="370840">
                <a:tc>
                  <a:txBody>
                    <a:bodyPr/>
                    <a:lstStyle/>
                    <a:p>
                      <a:endParaRPr lang="en-US" sz="2000" dirty="0"/>
                    </a:p>
                  </a:txBody>
                  <a:tcPr/>
                </a:tc>
                <a:tc>
                  <a:txBody>
                    <a:bodyPr/>
                    <a:lstStyle/>
                    <a:p>
                      <a:pPr algn="ctr"/>
                      <a:r>
                        <a:rPr lang="en-US" sz="2000" dirty="0"/>
                        <a:t>Disulfiram</a:t>
                      </a:r>
                    </a:p>
                  </a:txBody>
                  <a:tcPr/>
                </a:tc>
                <a:extLst>
                  <a:ext uri="{0D108BD9-81ED-4DB2-BD59-A6C34878D82A}">
                    <a16:rowId xmlns:a16="http://schemas.microsoft.com/office/drawing/2014/main" val="10000"/>
                  </a:ext>
                </a:extLst>
              </a:tr>
              <a:tr h="370840">
                <a:tc>
                  <a:txBody>
                    <a:bodyPr/>
                    <a:lstStyle/>
                    <a:p>
                      <a:r>
                        <a:rPr lang="en-US" sz="1800" b="1" dirty="0"/>
                        <a:t>Mechanism of Action</a:t>
                      </a:r>
                    </a:p>
                  </a:txBody>
                  <a:tcPr/>
                </a:tc>
                <a:tc>
                  <a:txBody>
                    <a:bodyPr/>
                    <a:lstStyle/>
                    <a:p>
                      <a:r>
                        <a:rPr lang="en-US" sz="1600" dirty="0"/>
                        <a:t>Inhibitor</a:t>
                      </a:r>
                      <a:r>
                        <a:rPr lang="en-US" sz="1600" baseline="0" dirty="0"/>
                        <a:t> of aldehyde dehydrogenase</a:t>
                      </a:r>
                    </a:p>
                    <a:p>
                      <a:endParaRPr lang="en-US" sz="1600" baseline="0" dirty="0"/>
                    </a:p>
                    <a:p>
                      <a:pPr marL="0" marR="0" indent="0" algn="l" defTabSz="342900" rtl="0" eaLnBrk="1" fontAlgn="auto" latinLnBrk="0" hangingPunct="1">
                        <a:lnSpc>
                          <a:spcPct val="100000"/>
                        </a:lnSpc>
                        <a:spcBef>
                          <a:spcPts val="0"/>
                        </a:spcBef>
                        <a:spcAft>
                          <a:spcPts val="0"/>
                        </a:spcAft>
                        <a:buClrTx/>
                        <a:buSzTx/>
                        <a:buFontTx/>
                        <a:buNone/>
                        <a:tabLst/>
                        <a:defRPr/>
                      </a:pPr>
                      <a:r>
                        <a:rPr lang="en-US" sz="1600" baseline="0" dirty="0"/>
                        <a:t>When the patient consumes alcohol while taking disulfiram, the accumulation of acetaldehyde causes a physical response such as tachycardia, flushing, headache, nausea, and vomiting </a:t>
                      </a:r>
                      <a:endParaRPr lang="en-US" sz="1600" dirty="0"/>
                    </a:p>
                  </a:txBody>
                  <a:tcPr/>
                </a:tc>
                <a:extLst>
                  <a:ext uri="{0D108BD9-81ED-4DB2-BD59-A6C34878D82A}">
                    <a16:rowId xmlns:a16="http://schemas.microsoft.com/office/drawing/2014/main" val="10001"/>
                  </a:ext>
                </a:extLst>
              </a:tr>
              <a:tr h="370840">
                <a:tc>
                  <a:txBody>
                    <a:bodyPr/>
                    <a:lstStyle/>
                    <a:p>
                      <a:r>
                        <a:rPr lang="en-US" sz="1800" b="1" dirty="0"/>
                        <a:t>Indication</a:t>
                      </a:r>
                    </a:p>
                  </a:txBody>
                  <a:tcPr/>
                </a:tc>
                <a:tc>
                  <a:txBody>
                    <a:bodyPr/>
                    <a:lstStyle/>
                    <a:p>
                      <a:r>
                        <a:rPr lang="en-US" sz="1600" dirty="0"/>
                        <a:t>Alcohol use disorder</a:t>
                      </a:r>
                    </a:p>
                  </a:txBody>
                  <a:tcPr/>
                </a:tc>
                <a:extLst>
                  <a:ext uri="{0D108BD9-81ED-4DB2-BD59-A6C34878D82A}">
                    <a16:rowId xmlns:a16="http://schemas.microsoft.com/office/drawing/2014/main" val="10002"/>
                  </a:ext>
                </a:extLst>
              </a:tr>
              <a:tr h="370840">
                <a:tc>
                  <a:txBody>
                    <a:bodyPr/>
                    <a:lstStyle/>
                    <a:p>
                      <a:r>
                        <a:rPr lang="en-US" sz="1800" b="1" dirty="0"/>
                        <a:t>Clinical Evidence</a:t>
                      </a:r>
                    </a:p>
                  </a:txBody>
                  <a:tcPr/>
                </a:tc>
                <a:tc>
                  <a:txBody>
                    <a:bodyPr/>
                    <a:lstStyle/>
                    <a:p>
                      <a:r>
                        <a:rPr lang="en-US" sz="1600" dirty="0"/>
                        <a:t>Increased</a:t>
                      </a:r>
                      <a:r>
                        <a:rPr lang="en-US" sz="1600" baseline="0" dirty="0"/>
                        <a:t> likelihood of achieving abstinence in patients for whom this is their goal </a:t>
                      </a:r>
                      <a:endParaRPr lang="en-US" sz="1600" dirty="0"/>
                    </a:p>
                  </a:txBody>
                  <a:tcPr/>
                </a:tc>
                <a:extLst>
                  <a:ext uri="{0D108BD9-81ED-4DB2-BD59-A6C34878D82A}">
                    <a16:rowId xmlns:a16="http://schemas.microsoft.com/office/drawing/2014/main" val="10003"/>
                  </a:ext>
                </a:extLst>
              </a:tr>
              <a:tr h="370840">
                <a:tc>
                  <a:txBody>
                    <a:bodyPr/>
                    <a:lstStyle/>
                    <a:p>
                      <a:r>
                        <a:rPr lang="en-US" sz="1800" b="1" dirty="0"/>
                        <a:t>Pre-treatment Workup</a:t>
                      </a:r>
                    </a:p>
                  </a:txBody>
                  <a:tcPr/>
                </a:tc>
                <a:tc>
                  <a:txBody>
                    <a:bodyPr/>
                    <a:lstStyle/>
                    <a:p>
                      <a:r>
                        <a:rPr lang="en-US" sz="1600" dirty="0"/>
                        <a:t>ECG, physical exam, hepatic function</a:t>
                      </a:r>
                    </a:p>
                  </a:txBody>
                  <a:tcPr/>
                </a:tc>
                <a:extLst>
                  <a:ext uri="{0D108BD9-81ED-4DB2-BD59-A6C34878D82A}">
                    <a16:rowId xmlns:a16="http://schemas.microsoft.com/office/drawing/2014/main" val="10004"/>
                  </a:ext>
                </a:extLst>
              </a:tr>
              <a:tr h="370840">
                <a:tc>
                  <a:txBody>
                    <a:bodyPr/>
                    <a:lstStyle/>
                    <a:p>
                      <a:r>
                        <a:rPr lang="en-US" sz="1800" b="1" dirty="0"/>
                        <a:t>Dosing</a:t>
                      </a:r>
                    </a:p>
                  </a:txBody>
                  <a:tcPr/>
                </a:tc>
                <a:tc>
                  <a:txBody>
                    <a:bodyPr/>
                    <a:lstStyle/>
                    <a:p>
                      <a:r>
                        <a:rPr lang="en-US" sz="1600" dirty="0"/>
                        <a:t>First</a:t>
                      </a:r>
                      <a:r>
                        <a:rPr lang="en-US" sz="1600" baseline="0" dirty="0"/>
                        <a:t> dose 12 hours after the last drink;</a:t>
                      </a:r>
                    </a:p>
                    <a:p>
                      <a:r>
                        <a:rPr lang="en-US" sz="1600" baseline="0" dirty="0"/>
                        <a:t>500mg PO each morning for 1-2 weeks, then 250mg PO each morning</a:t>
                      </a:r>
                      <a:endParaRPr lang="en-US" sz="16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82221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Disulfiram (continued)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659640033"/>
              </p:ext>
            </p:extLst>
          </p:nvPr>
        </p:nvGraphicFramePr>
        <p:xfrm>
          <a:off x="457200" y="1362075"/>
          <a:ext cx="7815264" cy="4572000"/>
        </p:xfrm>
        <a:graphic>
          <a:graphicData uri="http://schemas.openxmlformats.org/drawingml/2006/table">
            <a:tbl>
              <a:tblPr firstRow="1" bandRow="1">
                <a:tableStyleId>{5C22544A-7EE6-4342-B048-85BDC9FD1C3A}</a:tableStyleId>
              </a:tblPr>
              <a:tblGrid>
                <a:gridCol w="1974715">
                  <a:extLst>
                    <a:ext uri="{9D8B030D-6E8A-4147-A177-3AD203B41FA5}">
                      <a16:colId xmlns:a16="http://schemas.microsoft.com/office/drawing/2014/main" val="20000"/>
                    </a:ext>
                  </a:extLst>
                </a:gridCol>
                <a:gridCol w="5840549">
                  <a:extLst>
                    <a:ext uri="{9D8B030D-6E8A-4147-A177-3AD203B41FA5}">
                      <a16:colId xmlns:a16="http://schemas.microsoft.com/office/drawing/2014/main" val="20001"/>
                    </a:ext>
                  </a:extLst>
                </a:gridCol>
              </a:tblGrid>
              <a:tr h="370840">
                <a:tc>
                  <a:txBody>
                    <a:bodyPr/>
                    <a:lstStyle/>
                    <a:p>
                      <a:endParaRPr lang="en-US" sz="2000" dirty="0"/>
                    </a:p>
                  </a:txBody>
                  <a:tcPr/>
                </a:tc>
                <a:tc>
                  <a:txBody>
                    <a:bodyPr/>
                    <a:lstStyle/>
                    <a:p>
                      <a:pPr algn="ctr"/>
                      <a:r>
                        <a:rPr lang="en-US" sz="2000" dirty="0"/>
                        <a:t>Disulfiram</a:t>
                      </a:r>
                    </a:p>
                  </a:txBody>
                  <a:tcPr/>
                </a:tc>
                <a:extLst>
                  <a:ext uri="{0D108BD9-81ED-4DB2-BD59-A6C34878D82A}">
                    <a16:rowId xmlns:a16="http://schemas.microsoft.com/office/drawing/2014/main" val="10000"/>
                  </a:ext>
                </a:extLst>
              </a:tr>
              <a:tr h="370840">
                <a:tc>
                  <a:txBody>
                    <a:bodyPr/>
                    <a:lstStyle/>
                    <a:p>
                      <a:r>
                        <a:rPr lang="en-US" sz="1800" b="1" dirty="0"/>
                        <a:t>Potential Side Effects</a:t>
                      </a:r>
                    </a:p>
                  </a:txBody>
                  <a:tcPr/>
                </a:tc>
                <a:tc>
                  <a:txBody>
                    <a:bodyPr/>
                    <a:lstStyle/>
                    <a:p>
                      <a:r>
                        <a:rPr lang="en-US" sz="1600" dirty="0"/>
                        <a:t>Elevations</a:t>
                      </a:r>
                      <a:r>
                        <a:rPr lang="en-US" sz="1600" baseline="0" dirty="0"/>
                        <a:t> in hepatic enzymes (common)</a:t>
                      </a:r>
                    </a:p>
                    <a:p>
                      <a:r>
                        <a:rPr lang="en-US" sz="1600" baseline="0" dirty="0"/>
                        <a:t>Potentially fatal acute hepatotoxicity (rare)</a:t>
                      </a:r>
                    </a:p>
                    <a:p>
                      <a:r>
                        <a:rPr lang="en-US" sz="1600" baseline="0" dirty="0"/>
                        <a:t>Neuropathy and increased blood pressure</a:t>
                      </a:r>
                      <a:endParaRPr lang="en-US" sz="1600" dirty="0"/>
                    </a:p>
                  </a:txBody>
                  <a:tcPr/>
                </a:tc>
                <a:extLst>
                  <a:ext uri="{0D108BD9-81ED-4DB2-BD59-A6C34878D82A}">
                    <a16:rowId xmlns:a16="http://schemas.microsoft.com/office/drawing/2014/main" val="10001"/>
                  </a:ext>
                </a:extLst>
              </a:tr>
              <a:tr h="370840">
                <a:tc>
                  <a:txBody>
                    <a:bodyPr/>
                    <a:lstStyle/>
                    <a:p>
                      <a:r>
                        <a:rPr lang="en-US" sz="1800" b="1" dirty="0"/>
                        <a:t>Contraindications</a:t>
                      </a:r>
                    </a:p>
                  </a:txBody>
                  <a:tcPr/>
                </a:tc>
                <a:tc>
                  <a:txBody>
                    <a:bodyPr/>
                    <a:lstStyle/>
                    <a:p>
                      <a:r>
                        <a:rPr lang="en-US" sz="1600" dirty="0"/>
                        <a:t>Recent myocardial infarction</a:t>
                      </a:r>
                      <a:r>
                        <a:rPr lang="en-US" sz="1600" baseline="0" dirty="0"/>
                        <a:t> or coronary artery disease</a:t>
                      </a:r>
                    </a:p>
                    <a:p>
                      <a:r>
                        <a:rPr lang="en-US" sz="1600" baseline="0" dirty="0"/>
                        <a:t>History of a seizure disorder</a:t>
                      </a:r>
                      <a:endParaRPr lang="en-US" sz="1600" dirty="0"/>
                    </a:p>
                  </a:txBody>
                  <a:tcPr/>
                </a:tc>
                <a:extLst>
                  <a:ext uri="{0D108BD9-81ED-4DB2-BD59-A6C34878D82A}">
                    <a16:rowId xmlns:a16="http://schemas.microsoft.com/office/drawing/2014/main" val="10002"/>
                  </a:ext>
                </a:extLst>
              </a:tr>
              <a:tr h="370840">
                <a:tc>
                  <a:txBody>
                    <a:bodyPr/>
                    <a:lstStyle/>
                    <a:p>
                      <a:r>
                        <a:rPr lang="en-US" sz="1800" b="1" dirty="0"/>
                        <a:t>Special Considerations</a:t>
                      </a:r>
                    </a:p>
                  </a:txBody>
                  <a:tcPr/>
                </a:tc>
                <a:tc>
                  <a:txBody>
                    <a:bodyPr/>
                    <a:lstStyle/>
                    <a:p>
                      <a:r>
                        <a:rPr lang="en-US" sz="1600" dirty="0"/>
                        <a:t>Only for those</a:t>
                      </a:r>
                      <a:r>
                        <a:rPr lang="en-US" sz="1600" baseline="0" dirty="0"/>
                        <a:t> seeking abstinence from alcohol</a:t>
                      </a:r>
                    </a:p>
                    <a:p>
                      <a:endParaRPr lang="en-US" sz="1600" baseline="0" dirty="0"/>
                    </a:p>
                    <a:p>
                      <a:r>
                        <a:rPr lang="en-US" sz="1600" baseline="0" dirty="0"/>
                        <a:t>Instruct not to consume alcohol within 12-24 hours of taking disulfiram</a:t>
                      </a:r>
                    </a:p>
                    <a:p>
                      <a:endParaRPr lang="en-US" sz="1600" baseline="0" dirty="0"/>
                    </a:p>
                    <a:p>
                      <a:r>
                        <a:rPr lang="en-US" sz="1600" baseline="0" dirty="0"/>
                        <a:t>Recommend involving a family or roommate as an observer of daily medication adherence</a:t>
                      </a:r>
                    </a:p>
                    <a:p>
                      <a:endParaRPr lang="en-US" sz="1600" baseline="0" dirty="0"/>
                    </a:p>
                    <a:p>
                      <a:r>
                        <a:rPr lang="en-US" sz="1600" baseline="0" dirty="0"/>
                        <a:t>Physical reaction can be precipitated by alcohol containing products (e.g., cold medicine, mouthwashes) and certain medications (e.g., sertraline oral concentrate, metronidazole, ritonavir)</a:t>
                      </a:r>
                      <a:endParaRPr lang="en-US"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99172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CE06D-B320-468C-8DAB-58B5A5A393D5}"/>
              </a:ext>
            </a:extLst>
          </p:cNvPr>
          <p:cNvSpPr>
            <a:spLocks noGrp="1"/>
          </p:cNvSpPr>
          <p:nvPr>
            <p:ph type="title"/>
          </p:nvPr>
        </p:nvSpPr>
        <p:spPr/>
        <p:txBody>
          <a:bodyPr>
            <a:normAutofit/>
          </a:bodyPr>
          <a:lstStyle/>
          <a:p>
            <a:r>
              <a:rPr lang="en-US" sz="2400" dirty="0"/>
              <a:t>Rationale for choice of topic</a:t>
            </a:r>
          </a:p>
        </p:txBody>
      </p:sp>
      <p:sp>
        <p:nvSpPr>
          <p:cNvPr id="3" name="Content Placeholder 2">
            <a:extLst>
              <a:ext uri="{FF2B5EF4-FFF2-40B4-BE49-F238E27FC236}">
                <a16:creationId xmlns:a16="http://schemas.microsoft.com/office/drawing/2014/main" id="{ABEA019B-3D7C-4860-A2B3-7FAF54F528DD}"/>
              </a:ext>
            </a:extLst>
          </p:cNvPr>
          <p:cNvSpPr>
            <a:spLocks noGrp="1"/>
          </p:cNvSpPr>
          <p:nvPr>
            <p:ph sz="quarter" idx="13"/>
          </p:nvPr>
        </p:nvSpPr>
        <p:spPr/>
        <p:txBody>
          <a:bodyPr/>
          <a:lstStyle/>
          <a:p>
            <a:pPr>
              <a:spcAft>
                <a:spcPts val="600"/>
              </a:spcAft>
            </a:pPr>
            <a:r>
              <a:rPr lang="en-US" sz="1800" dirty="0"/>
              <a:t>US spends more than $223.5 billion annually treating AUD and sequelae (</a:t>
            </a:r>
            <a:r>
              <a:rPr lang="en-US" sz="1800" dirty="0" err="1"/>
              <a:t>Bouchery</a:t>
            </a:r>
            <a:r>
              <a:rPr lang="en-US" sz="1800" dirty="0"/>
              <a:t> et al., 2011)</a:t>
            </a:r>
          </a:p>
          <a:p>
            <a:pPr>
              <a:spcAft>
                <a:spcPts val="600"/>
              </a:spcAft>
            </a:pPr>
            <a:r>
              <a:rPr lang="en-US" sz="1800" dirty="0"/>
              <a:t>Globally, AUD associated with substantial burden with premature mortality, disability-adjusted life years, and years lived with disability</a:t>
            </a:r>
          </a:p>
          <a:p>
            <a:pPr>
              <a:spcAft>
                <a:spcPts val="600"/>
              </a:spcAft>
            </a:pPr>
            <a:r>
              <a:rPr lang="en-US" sz="1800" dirty="0"/>
              <a:t>AUD associated with motor vehicle accidents, poor academic performance, increased risk of suicide, increased criminal activity including intimate partner violence, increased risk for overdose death, and increased risk of HIV and other STDs</a:t>
            </a:r>
          </a:p>
          <a:p>
            <a:pPr>
              <a:spcAft>
                <a:spcPts val="600"/>
              </a:spcAft>
            </a:pPr>
            <a:r>
              <a:rPr lang="en-US" sz="1800" dirty="0"/>
              <a:t>AUD often co-occurs with other psychiatric disorders and treatment outcomes can be reduced for both</a:t>
            </a:r>
          </a:p>
          <a:p>
            <a:endParaRPr lang="en-US" dirty="0"/>
          </a:p>
        </p:txBody>
      </p:sp>
    </p:spTree>
    <p:extLst>
      <p:ext uri="{BB962C8B-B14F-4D97-AF65-F5344CB8AC3E}">
        <p14:creationId xmlns:p14="http://schemas.microsoft.com/office/powerpoint/2010/main" val="30646010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Selection of a pharmacotherapy – </a:t>
            </a:r>
            <a:r>
              <a:rPr lang="en-US" sz="2300" dirty="0" err="1"/>
              <a:t>Topiramate</a:t>
            </a:r>
            <a:r>
              <a:rPr lang="en-US" sz="2300" dirty="0"/>
              <a:t> and gabapentin</a:t>
            </a:r>
          </a:p>
        </p:txBody>
      </p:sp>
      <p:sp>
        <p:nvSpPr>
          <p:cNvPr id="3" name="Content Placeholder 2"/>
          <p:cNvSpPr>
            <a:spLocks noGrp="1"/>
          </p:cNvSpPr>
          <p:nvPr>
            <p:ph sz="quarter" idx="13"/>
          </p:nvPr>
        </p:nvSpPr>
        <p:spPr>
          <a:xfrm>
            <a:off x="457200" y="1361440"/>
            <a:ext cx="7815262" cy="5039360"/>
          </a:xfrm>
        </p:spPr>
        <p:txBody>
          <a:bodyPr>
            <a:normAutofit/>
          </a:bodyPr>
          <a:lstStyle/>
          <a:p>
            <a:pPr marL="0" indent="0">
              <a:buNone/>
            </a:pPr>
            <a:r>
              <a:rPr lang="en-US" sz="2200" b="1" dirty="0"/>
              <a:t>Statement 11: APA </a:t>
            </a:r>
            <a:r>
              <a:rPr lang="en-US" sz="2200" b="1" i="1" dirty="0"/>
              <a:t>suggests</a:t>
            </a:r>
            <a:r>
              <a:rPr lang="en-US" sz="2200" b="1" dirty="0"/>
              <a:t> (2C) that </a:t>
            </a:r>
            <a:r>
              <a:rPr lang="en-US" sz="2200" b="1" dirty="0" err="1"/>
              <a:t>topiramate</a:t>
            </a:r>
            <a:r>
              <a:rPr lang="en-US" sz="2200" b="1" dirty="0"/>
              <a:t> or gabapentin be offered to patients with moderate to severe alcohol use disorder who</a:t>
            </a:r>
          </a:p>
          <a:p>
            <a:pPr lvl="1">
              <a:buFont typeface="Arial" charset="0"/>
              <a:buChar char="•"/>
            </a:pPr>
            <a:r>
              <a:rPr lang="en-US" sz="2200" b="1" dirty="0"/>
              <a:t>have a goal of reducing alcohol consumption or achieving abstinence,</a:t>
            </a:r>
          </a:p>
          <a:p>
            <a:pPr lvl="1">
              <a:buFont typeface="Arial" charset="0"/>
              <a:buChar char="•"/>
            </a:pPr>
            <a:r>
              <a:rPr lang="en-US" sz="2200" b="1" dirty="0"/>
              <a:t>prefer topiramate or gabapentin or are intolerant to or have not responded to naltrexone and acamprosate, and</a:t>
            </a:r>
          </a:p>
          <a:p>
            <a:pPr lvl="1">
              <a:buFont typeface="Arial" charset="0"/>
              <a:buChar char="•"/>
            </a:pPr>
            <a:r>
              <a:rPr lang="en-US" sz="2200" b="1" dirty="0"/>
              <a:t>have no contraindications to the use of these medications.</a:t>
            </a:r>
          </a:p>
        </p:txBody>
      </p:sp>
    </p:spTree>
    <p:extLst>
      <p:ext uri="{BB962C8B-B14F-4D97-AF65-F5344CB8AC3E}">
        <p14:creationId xmlns:p14="http://schemas.microsoft.com/office/powerpoint/2010/main" val="630649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err="1"/>
              <a:t>Topiramate</a:t>
            </a:r>
            <a:r>
              <a:rPr lang="en-US" sz="2400" dirty="0"/>
              <a:t> and gabapentin (continued)</a:t>
            </a:r>
          </a:p>
        </p:txBody>
      </p:sp>
      <p:sp>
        <p:nvSpPr>
          <p:cNvPr id="3" name="Content Placeholder 2"/>
          <p:cNvSpPr>
            <a:spLocks noGrp="1"/>
          </p:cNvSpPr>
          <p:nvPr>
            <p:ph sz="quarter" idx="13"/>
          </p:nvPr>
        </p:nvSpPr>
        <p:spPr/>
        <p:txBody>
          <a:bodyPr>
            <a:normAutofit/>
          </a:bodyPr>
          <a:lstStyle/>
          <a:p>
            <a:pPr>
              <a:spcAft>
                <a:spcPts val="600"/>
              </a:spcAft>
            </a:pPr>
            <a:r>
              <a:rPr lang="en-US" sz="1800" dirty="0"/>
              <a:t>Rationale:</a:t>
            </a:r>
          </a:p>
          <a:p>
            <a:pPr lvl="1">
              <a:spcAft>
                <a:spcPts val="600"/>
              </a:spcAft>
            </a:pPr>
            <a:r>
              <a:rPr lang="en-US" sz="1800" dirty="0"/>
              <a:t>There is less available evidence on benefits and harms of topiramate and gabapentin compared to naltrexone and </a:t>
            </a:r>
            <a:r>
              <a:rPr lang="en-US" sz="1800" dirty="0" err="1"/>
              <a:t>acamprosate</a:t>
            </a:r>
            <a:endParaRPr lang="en-US" sz="1800" dirty="0"/>
          </a:p>
          <a:p>
            <a:pPr lvl="1">
              <a:spcAft>
                <a:spcPts val="600"/>
              </a:spcAft>
            </a:pPr>
            <a:r>
              <a:rPr lang="en-US" sz="1800" dirty="0"/>
              <a:t>Topiramate and gabapentin showed moderate benefits on alcohol related outcomes (moderate and low strength of research evidence, respectively)</a:t>
            </a:r>
          </a:p>
          <a:p>
            <a:pPr>
              <a:spcAft>
                <a:spcPts val="600"/>
              </a:spcAft>
            </a:pPr>
            <a:r>
              <a:rPr lang="en-US" sz="1800" dirty="0"/>
              <a:t>Implementation:</a:t>
            </a:r>
          </a:p>
          <a:p>
            <a:pPr lvl="1">
              <a:spcAft>
                <a:spcPts val="600"/>
              </a:spcAft>
            </a:pPr>
            <a:r>
              <a:rPr lang="en-US" sz="1800" dirty="0"/>
              <a:t>These medications are typically used after trying naltrexone and </a:t>
            </a:r>
            <a:r>
              <a:rPr lang="en-US" sz="1800" dirty="0" err="1"/>
              <a:t>acamprosate</a:t>
            </a:r>
            <a:r>
              <a:rPr lang="en-US" sz="1800" dirty="0"/>
              <a:t> but may be used earlier based on patient preference</a:t>
            </a:r>
          </a:p>
          <a:p>
            <a:pPr lvl="1">
              <a:spcAft>
                <a:spcPts val="600"/>
              </a:spcAft>
            </a:pPr>
            <a:endParaRPr lang="en-US" sz="1800" dirty="0"/>
          </a:p>
        </p:txBody>
      </p:sp>
    </p:spTree>
    <p:extLst>
      <p:ext uri="{BB962C8B-B14F-4D97-AF65-F5344CB8AC3E}">
        <p14:creationId xmlns:p14="http://schemas.microsoft.com/office/powerpoint/2010/main" val="706393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err="1"/>
              <a:t>Topiramate</a:t>
            </a:r>
            <a:r>
              <a:rPr lang="en-US" sz="2400" dirty="0"/>
              <a:t> and gabapentin (continued)</a:t>
            </a: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2079590732"/>
              </p:ext>
            </p:extLst>
          </p:nvPr>
        </p:nvGraphicFramePr>
        <p:xfrm>
          <a:off x="457200" y="1362075"/>
          <a:ext cx="7815264" cy="4003040"/>
        </p:xfrm>
        <a:graphic>
          <a:graphicData uri="http://schemas.openxmlformats.org/drawingml/2006/table">
            <a:tbl>
              <a:tblPr firstRow="1" bandRow="1">
                <a:tableStyleId>{5C22544A-7EE6-4342-B048-85BDC9FD1C3A}</a:tableStyleId>
              </a:tblPr>
              <a:tblGrid>
                <a:gridCol w="2605088">
                  <a:extLst>
                    <a:ext uri="{9D8B030D-6E8A-4147-A177-3AD203B41FA5}">
                      <a16:colId xmlns:a16="http://schemas.microsoft.com/office/drawing/2014/main" val="20000"/>
                    </a:ext>
                  </a:extLst>
                </a:gridCol>
                <a:gridCol w="2605088">
                  <a:extLst>
                    <a:ext uri="{9D8B030D-6E8A-4147-A177-3AD203B41FA5}">
                      <a16:colId xmlns:a16="http://schemas.microsoft.com/office/drawing/2014/main" val="20001"/>
                    </a:ext>
                  </a:extLst>
                </a:gridCol>
                <a:gridCol w="2605088">
                  <a:extLst>
                    <a:ext uri="{9D8B030D-6E8A-4147-A177-3AD203B41FA5}">
                      <a16:colId xmlns:a16="http://schemas.microsoft.com/office/drawing/2014/main" val="20002"/>
                    </a:ext>
                  </a:extLst>
                </a:gridCol>
              </a:tblGrid>
              <a:tr h="370840">
                <a:tc>
                  <a:txBody>
                    <a:bodyPr/>
                    <a:lstStyle/>
                    <a:p>
                      <a:endParaRPr lang="en-US" sz="2000" dirty="0"/>
                    </a:p>
                  </a:txBody>
                  <a:tcPr/>
                </a:tc>
                <a:tc>
                  <a:txBody>
                    <a:bodyPr/>
                    <a:lstStyle/>
                    <a:p>
                      <a:pPr algn="ctr"/>
                      <a:r>
                        <a:rPr lang="en-US" sz="2000" dirty="0" err="1"/>
                        <a:t>Topiramate</a:t>
                      </a:r>
                      <a:endParaRPr lang="en-US" sz="2000" dirty="0"/>
                    </a:p>
                  </a:txBody>
                  <a:tcPr/>
                </a:tc>
                <a:tc>
                  <a:txBody>
                    <a:bodyPr/>
                    <a:lstStyle/>
                    <a:p>
                      <a:pPr algn="ctr"/>
                      <a:r>
                        <a:rPr lang="en-US" sz="2000" dirty="0"/>
                        <a:t>Gabapentin</a:t>
                      </a:r>
                    </a:p>
                  </a:txBody>
                  <a:tcPr/>
                </a:tc>
                <a:extLst>
                  <a:ext uri="{0D108BD9-81ED-4DB2-BD59-A6C34878D82A}">
                    <a16:rowId xmlns:a16="http://schemas.microsoft.com/office/drawing/2014/main" val="10000"/>
                  </a:ext>
                </a:extLst>
              </a:tr>
              <a:tr h="370840">
                <a:tc>
                  <a:txBody>
                    <a:bodyPr/>
                    <a:lstStyle/>
                    <a:p>
                      <a:r>
                        <a:rPr lang="en-US" sz="1800" b="1" dirty="0"/>
                        <a:t>Clinical Evidence</a:t>
                      </a:r>
                    </a:p>
                  </a:txBody>
                  <a:tcPr/>
                </a:tc>
                <a:tc>
                  <a:txBody>
                    <a:bodyPr/>
                    <a:lstStyle/>
                    <a:p>
                      <a:r>
                        <a:rPr lang="en-US" sz="1600" dirty="0"/>
                        <a:t>Reduction in drinks per drinking day;</a:t>
                      </a:r>
                    </a:p>
                    <a:p>
                      <a:r>
                        <a:rPr lang="en-US" sz="1600" dirty="0"/>
                        <a:t>Reduction</a:t>
                      </a:r>
                      <a:r>
                        <a:rPr lang="en-US" sz="1600" baseline="0" dirty="0"/>
                        <a:t> in </a:t>
                      </a:r>
                      <a:r>
                        <a:rPr lang="en-US" sz="1600" dirty="0"/>
                        <a:t>percentage of heavy or any drinking days;</a:t>
                      </a:r>
                    </a:p>
                    <a:p>
                      <a:r>
                        <a:rPr lang="en-US" sz="1600" dirty="0"/>
                        <a:t>Reduction in</a:t>
                      </a:r>
                      <a:r>
                        <a:rPr lang="en-US" sz="1600" baseline="0" dirty="0"/>
                        <a:t> the subjective experience of “craving”</a:t>
                      </a:r>
                      <a:endParaRPr lang="en-US" sz="1600" dirty="0"/>
                    </a:p>
                  </a:txBody>
                  <a:tcPr/>
                </a:tc>
                <a:tc>
                  <a:txBody>
                    <a:bodyPr/>
                    <a:lstStyle/>
                    <a:p>
                      <a:r>
                        <a:rPr lang="en-US" sz="1600" dirty="0"/>
                        <a:t>Increased likelihood</a:t>
                      </a:r>
                      <a:r>
                        <a:rPr lang="en-US" sz="1600" baseline="0" dirty="0"/>
                        <a:t> </a:t>
                      </a:r>
                      <a:r>
                        <a:rPr lang="en-US" sz="1600" dirty="0"/>
                        <a:t>of abstinence from drinking and abstinence from heavy drinking </a:t>
                      </a:r>
                    </a:p>
                    <a:p>
                      <a:endParaRPr lang="en-US" sz="1600" dirty="0"/>
                    </a:p>
                  </a:txBody>
                  <a:tcPr/>
                </a:tc>
                <a:extLst>
                  <a:ext uri="{0D108BD9-81ED-4DB2-BD59-A6C34878D82A}">
                    <a16:rowId xmlns:a16="http://schemas.microsoft.com/office/drawing/2014/main" val="10001"/>
                  </a:ext>
                </a:extLst>
              </a:tr>
              <a:tr h="370840">
                <a:tc>
                  <a:txBody>
                    <a:bodyPr/>
                    <a:lstStyle/>
                    <a:p>
                      <a:r>
                        <a:rPr lang="en-US" sz="1800" b="1" dirty="0"/>
                        <a:t>Dosing</a:t>
                      </a:r>
                    </a:p>
                  </a:txBody>
                  <a:tcPr/>
                </a:tc>
                <a:tc>
                  <a:txBody>
                    <a:bodyPr/>
                    <a:lstStyle/>
                    <a:p>
                      <a:r>
                        <a:rPr lang="en-US" sz="1600" dirty="0"/>
                        <a:t>Between 200-300mg daily</a:t>
                      </a:r>
                    </a:p>
                  </a:txBody>
                  <a:tcPr/>
                </a:tc>
                <a:tc>
                  <a:txBody>
                    <a:bodyPr/>
                    <a:lstStyle/>
                    <a:p>
                      <a:r>
                        <a:rPr lang="en-US" sz="1600" dirty="0"/>
                        <a:t>900-1800mg</a:t>
                      </a:r>
                      <a:r>
                        <a:rPr lang="en-US" sz="1600" baseline="0" dirty="0"/>
                        <a:t> daily</a:t>
                      </a:r>
                      <a:endParaRPr lang="en-US" sz="1600" dirty="0"/>
                    </a:p>
                  </a:txBody>
                  <a:tcPr/>
                </a:tc>
                <a:extLst>
                  <a:ext uri="{0D108BD9-81ED-4DB2-BD59-A6C34878D82A}">
                    <a16:rowId xmlns:a16="http://schemas.microsoft.com/office/drawing/2014/main" val="10002"/>
                  </a:ext>
                </a:extLst>
              </a:tr>
              <a:tr h="370840">
                <a:tc>
                  <a:txBody>
                    <a:bodyPr/>
                    <a:lstStyle/>
                    <a:p>
                      <a:r>
                        <a:rPr lang="en-US" sz="1800" b="1" dirty="0"/>
                        <a:t>Potential Side Effects</a:t>
                      </a:r>
                    </a:p>
                  </a:txBody>
                  <a:tcPr/>
                </a:tc>
                <a:tc>
                  <a:txBody>
                    <a:bodyPr/>
                    <a:lstStyle/>
                    <a:p>
                      <a:r>
                        <a:rPr lang="en-US" sz="1600" dirty="0"/>
                        <a:t>Short</a:t>
                      </a:r>
                      <a:r>
                        <a:rPr lang="en-US" sz="1600" baseline="0" dirty="0"/>
                        <a:t>-term memory (3-12%);</a:t>
                      </a:r>
                    </a:p>
                    <a:p>
                      <a:r>
                        <a:rPr lang="en-US" sz="1600" baseline="0" dirty="0"/>
                        <a:t>Dizziness (4-25%);</a:t>
                      </a:r>
                    </a:p>
                    <a:p>
                      <a:r>
                        <a:rPr lang="en-US" sz="1600" baseline="0" dirty="0" err="1"/>
                        <a:t>Paresthesias</a:t>
                      </a:r>
                      <a:r>
                        <a:rPr lang="en-US" sz="1600" baseline="0" dirty="0"/>
                        <a:t> and GI;</a:t>
                      </a:r>
                    </a:p>
                    <a:p>
                      <a:r>
                        <a:rPr lang="en-US" sz="1600" baseline="0" dirty="0"/>
                        <a:t>Less commonly, metabolic acidosis and nephrolithiasis</a:t>
                      </a:r>
                      <a:endParaRPr lang="en-US" sz="1600" dirty="0"/>
                    </a:p>
                  </a:txBody>
                  <a:tcPr/>
                </a:tc>
                <a:tc>
                  <a:txBody>
                    <a:bodyPr/>
                    <a:lstStyle/>
                    <a:p>
                      <a:r>
                        <a:rPr lang="en-US" sz="1600" dirty="0"/>
                        <a:t>Dose-dependent sedation</a:t>
                      </a:r>
                      <a:r>
                        <a:rPr lang="en-US" sz="1600" baseline="0" dirty="0"/>
                        <a:t> (21%)</a:t>
                      </a:r>
                      <a:endParaRPr lang="en-US" sz="1600" dirty="0"/>
                    </a:p>
                  </a:txBody>
                  <a:tcPr/>
                </a:tc>
                <a:extLst>
                  <a:ext uri="{0D108BD9-81ED-4DB2-BD59-A6C34878D82A}">
                    <a16:rowId xmlns:a16="http://schemas.microsoft.com/office/drawing/2014/main" val="10003"/>
                  </a:ext>
                </a:extLst>
              </a:tr>
              <a:tr h="370840">
                <a:tc>
                  <a:txBody>
                    <a:bodyPr/>
                    <a:lstStyle/>
                    <a:p>
                      <a:r>
                        <a:rPr lang="en-US" sz="1800" b="1" dirty="0"/>
                        <a:t>Contraindications</a:t>
                      </a:r>
                    </a:p>
                  </a:txBody>
                  <a:tcPr/>
                </a:tc>
                <a:tc>
                  <a:txBody>
                    <a:bodyPr/>
                    <a:lstStyle/>
                    <a:p>
                      <a:r>
                        <a:rPr lang="en-US" sz="1600" dirty="0"/>
                        <a:t>Renal impairment</a:t>
                      </a:r>
                    </a:p>
                  </a:txBody>
                  <a:tcPr/>
                </a:tc>
                <a:tc>
                  <a:txBody>
                    <a:bodyPr/>
                    <a:lstStyle/>
                    <a:p>
                      <a:r>
                        <a:rPr lang="en-US" sz="1600" dirty="0"/>
                        <a:t>Severe renal impairment</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01935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Recommendation Against the Use of Antidepressants</a:t>
            </a:r>
          </a:p>
        </p:txBody>
      </p:sp>
      <p:sp>
        <p:nvSpPr>
          <p:cNvPr id="3" name="Content Placeholder 2"/>
          <p:cNvSpPr>
            <a:spLocks noGrp="1"/>
          </p:cNvSpPr>
          <p:nvPr>
            <p:ph sz="quarter" idx="13"/>
          </p:nvPr>
        </p:nvSpPr>
        <p:spPr>
          <a:xfrm>
            <a:off x="457200" y="1186774"/>
            <a:ext cx="7815262" cy="5214026"/>
          </a:xfrm>
        </p:spPr>
        <p:txBody>
          <a:bodyPr>
            <a:normAutofit/>
          </a:bodyPr>
          <a:lstStyle/>
          <a:p>
            <a:pPr marL="0" indent="0">
              <a:spcAft>
                <a:spcPts val="600"/>
              </a:spcAft>
              <a:buNone/>
            </a:pPr>
            <a:r>
              <a:rPr lang="en-US" sz="2200" b="1" dirty="0"/>
              <a:t>Statement 12: APA </a:t>
            </a:r>
            <a:r>
              <a:rPr lang="en-US" sz="2200" b="1" i="1" dirty="0"/>
              <a:t>recommends</a:t>
            </a:r>
            <a:r>
              <a:rPr lang="en-US" sz="2200" b="1" dirty="0"/>
              <a:t> (1B) that antidepressant medications not be used for treatment of alcohol use disorder unless there is evidence of a co-occurring disorder for which an antidepressant is an indicated treatment.</a:t>
            </a:r>
          </a:p>
          <a:p>
            <a:pPr>
              <a:spcAft>
                <a:spcPts val="600"/>
              </a:spcAft>
            </a:pPr>
            <a:r>
              <a:rPr lang="en-US" sz="1800" dirty="0"/>
              <a:t>Rationale:</a:t>
            </a:r>
          </a:p>
          <a:p>
            <a:pPr lvl="1">
              <a:spcAft>
                <a:spcPts val="600"/>
              </a:spcAft>
            </a:pPr>
            <a:r>
              <a:rPr lang="en-US" sz="1800" dirty="0"/>
              <a:t>Evidence reported minimal efficacy with antidepressants for individuals with AUD and no co-occurring conditions; outcomes worsened in some studies</a:t>
            </a:r>
          </a:p>
          <a:p>
            <a:pPr>
              <a:spcAft>
                <a:spcPts val="600"/>
              </a:spcAft>
            </a:pPr>
            <a:r>
              <a:rPr lang="en-US" sz="1800" dirty="0"/>
              <a:t>Implementation:</a:t>
            </a:r>
          </a:p>
          <a:p>
            <a:pPr lvl="1">
              <a:spcAft>
                <a:spcPts val="600"/>
              </a:spcAft>
            </a:pPr>
            <a:r>
              <a:rPr lang="en-US" sz="1800" dirty="0"/>
              <a:t>Carefully consider differential diagnoses during evaluation; mood or anxiety symptoms can be associated with alcohol use or withdrawal and need not indicate the presence of a mood or anxiety disorder</a:t>
            </a:r>
            <a:endParaRPr lang="en-US" sz="1800" b="1" dirty="0"/>
          </a:p>
          <a:p>
            <a:pPr lvl="1">
              <a:spcAft>
                <a:spcPts val="600"/>
              </a:spcAft>
            </a:pPr>
            <a:r>
              <a:rPr lang="en-US" sz="1800" dirty="0"/>
              <a:t>Can be combined with other AUD medications if an antidepressant is indicated for a co-occurring disorder</a:t>
            </a:r>
          </a:p>
        </p:txBody>
      </p:sp>
    </p:spTree>
    <p:extLst>
      <p:ext uri="{BB962C8B-B14F-4D97-AF65-F5344CB8AC3E}">
        <p14:creationId xmlns:p14="http://schemas.microsoft.com/office/powerpoint/2010/main" val="12071217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Recommendation Against the use of benzodiazepines</a:t>
            </a:r>
          </a:p>
        </p:txBody>
      </p:sp>
      <p:sp>
        <p:nvSpPr>
          <p:cNvPr id="3" name="Content Placeholder 2"/>
          <p:cNvSpPr>
            <a:spLocks noGrp="1"/>
          </p:cNvSpPr>
          <p:nvPr>
            <p:ph sz="quarter" idx="13"/>
          </p:nvPr>
        </p:nvSpPr>
        <p:spPr>
          <a:xfrm>
            <a:off x="457200" y="1194131"/>
            <a:ext cx="7815262" cy="5308270"/>
          </a:xfrm>
        </p:spPr>
        <p:txBody>
          <a:bodyPr>
            <a:normAutofit/>
          </a:bodyPr>
          <a:lstStyle/>
          <a:p>
            <a:pPr marL="0" indent="0">
              <a:spcAft>
                <a:spcPts val="600"/>
              </a:spcAft>
              <a:buNone/>
            </a:pPr>
            <a:r>
              <a:rPr lang="en-US" sz="2200" b="1" dirty="0"/>
              <a:t>Statement 13: APA </a:t>
            </a:r>
            <a:r>
              <a:rPr lang="en-US" sz="2200" b="1" i="1" dirty="0"/>
              <a:t>recommends</a:t>
            </a:r>
            <a:r>
              <a:rPr lang="en-US" sz="2200" b="1" dirty="0"/>
              <a:t> (1C) that in individuals with alcohol use disorder, benzodiazepines not be used unless treating acute alcohol withdrawal or unless a co-occurring disorder exists for which a benzodiazepine is an indicated treatment.</a:t>
            </a:r>
          </a:p>
          <a:p>
            <a:pPr>
              <a:spcAft>
                <a:spcPts val="600"/>
              </a:spcAft>
            </a:pPr>
            <a:r>
              <a:rPr lang="en-US" sz="1800" dirty="0"/>
              <a:t>Rationale:</a:t>
            </a:r>
          </a:p>
          <a:p>
            <a:pPr lvl="1">
              <a:spcAft>
                <a:spcPts val="600"/>
              </a:spcAft>
            </a:pPr>
            <a:r>
              <a:rPr lang="en-US" sz="1800" dirty="0"/>
              <a:t>No evidence for benzodiazepine use in the primary treatment of AUD, except for alcohol detoxification or alcohol withdrawal </a:t>
            </a:r>
          </a:p>
          <a:p>
            <a:pPr lvl="1">
              <a:spcAft>
                <a:spcPts val="600"/>
              </a:spcAft>
            </a:pPr>
            <a:r>
              <a:rPr lang="en-US" sz="1800" dirty="0"/>
              <a:t>No evidence for the use of other sedative-hypnotics in patients with AUD</a:t>
            </a:r>
          </a:p>
          <a:p>
            <a:pPr lvl="1">
              <a:spcAft>
                <a:spcPts val="600"/>
              </a:spcAft>
            </a:pPr>
            <a:r>
              <a:rPr lang="en-US" sz="1800" dirty="0"/>
              <a:t>Harms of benzodiazepine use in combination with alcohol use include: increased risk for sedation,  behavioral impairment, respiratory depression, and (in severe cases) death</a:t>
            </a:r>
          </a:p>
        </p:txBody>
      </p:sp>
    </p:spTree>
    <p:extLst>
      <p:ext uri="{BB962C8B-B14F-4D97-AF65-F5344CB8AC3E}">
        <p14:creationId xmlns:p14="http://schemas.microsoft.com/office/powerpoint/2010/main" val="10299302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300" dirty="0"/>
              <a:t>Recommendation Against the use of Meds in pregnant or breastfeeding women</a:t>
            </a:r>
          </a:p>
        </p:txBody>
      </p:sp>
      <p:sp>
        <p:nvSpPr>
          <p:cNvPr id="3" name="Content Placeholder 2"/>
          <p:cNvSpPr>
            <a:spLocks noGrp="1"/>
          </p:cNvSpPr>
          <p:nvPr>
            <p:ph sz="quarter" idx="13"/>
          </p:nvPr>
        </p:nvSpPr>
        <p:spPr>
          <a:xfrm>
            <a:off x="457199" y="1180816"/>
            <a:ext cx="8130209" cy="4959847"/>
          </a:xfrm>
        </p:spPr>
        <p:txBody>
          <a:bodyPr>
            <a:normAutofit fontScale="77500" lnSpcReduction="20000"/>
          </a:bodyPr>
          <a:lstStyle/>
          <a:p>
            <a:pPr marL="0" indent="0">
              <a:lnSpc>
                <a:spcPct val="120000"/>
              </a:lnSpc>
              <a:spcAft>
                <a:spcPts val="600"/>
              </a:spcAft>
              <a:buNone/>
            </a:pPr>
            <a:r>
              <a:rPr lang="en-US" sz="2600" b="1" dirty="0"/>
              <a:t>Statement 14: APA </a:t>
            </a:r>
            <a:r>
              <a:rPr lang="en-US" sz="2600" b="1" i="1" dirty="0"/>
              <a:t>recommends</a:t>
            </a:r>
            <a:r>
              <a:rPr lang="en-US" sz="2600" b="1" dirty="0"/>
              <a:t> (1C) that for pregnant or breastfeeding women with alcohol use disorder, pharmacological treatments not be used unless treating acute alcohol withdrawal with benzodiazepines or unless a co-occurring disorder exists that warrants pharmacological treatment.</a:t>
            </a:r>
            <a:endParaRPr lang="en-US" sz="2600" dirty="0"/>
          </a:p>
          <a:p>
            <a:pPr>
              <a:spcAft>
                <a:spcPts val="600"/>
              </a:spcAft>
            </a:pPr>
            <a:r>
              <a:rPr lang="en-US" sz="2100" dirty="0"/>
              <a:t>Rationale:</a:t>
            </a:r>
          </a:p>
          <a:p>
            <a:pPr lvl="1">
              <a:spcAft>
                <a:spcPts val="600"/>
              </a:spcAft>
            </a:pPr>
            <a:r>
              <a:rPr lang="en-US" sz="2100" dirty="0"/>
              <a:t>There is limited data regarding the use of AUD medications and risks to a fetus or infant, but the use of topiramate was associated with an increased risk of malformation in pregnant women</a:t>
            </a:r>
          </a:p>
          <a:p>
            <a:pPr lvl="1">
              <a:spcAft>
                <a:spcPts val="600"/>
              </a:spcAft>
            </a:pPr>
            <a:r>
              <a:rPr lang="en-US" sz="2100" dirty="0"/>
              <a:t>Studies with pregnant animals reported a moderate risk for naltrexone use, a high risk for acamprosate use, and possible risks for gabapentin and topiramate use</a:t>
            </a:r>
          </a:p>
          <a:p>
            <a:pPr lvl="1">
              <a:spcAft>
                <a:spcPts val="600"/>
              </a:spcAft>
            </a:pPr>
            <a:r>
              <a:rPr lang="en-US" sz="2100" dirty="0"/>
              <a:t>Limited data showed potential for toxicity with disulfiram, naltrexone, and </a:t>
            </a:r>
            <a:r>
              <a:rPr lang="en-US" sz="2100" dirty="0" err="1"/>
              <a:t>topiramate</a:t>
            </a:r>
            <a:r>
              <a:rPr lang="en-US" sz="2100" dirty="0"/>
              <a:t> during breastfeeding</a:t>
            </a:r>
          </a:p>
          <a:p>
            <a:pPr>
              <a:spcAft>
                <a:spcPts val="600"/>
              </a:spcAft>
            </a:pPr>
            <a:r>
              <a:rPr lang="en-US" sz="2100" dirty="0"/>
              <a:t>Implementation:</a:t>
            </a:r>
          </a:p>
          <a:p>
            <a:pPr lvl="1">
              <a:spcAft>
                <a:spcPts val="600"/>
              </a:spcAft>
            </a:pPr>
            <a:r>
              <a:rPr lang="en-US" sz="2100" dirty="0"/>
              <a:t>For women who become pregnant while taking a medication to treat AUD, an individualized decision should be made based on the risk of continuing or stopping the medication after discussion with the patient, her obstetrician, and, if applicable, her partner . </a:t>
            </a:r>
          </a:p>
          <a:p>
            <a:pPr>
              <a:spcAft>
                <a:spcPts val="600"/>
              </a:spcAft>
            </a:pPr>
            <a:endParaRPr lang="en-US" sz="2100" dirty="0"/>
          </a:p>
        </p:txBody>
      </p:sp>
    </p:spTree>
    <p:extLst>
      <p:ext uri="{BB962C8B-B14F-4D97-AF65-F5344CB8AC3E}">
        <p14:creationId xmlns:p14="http://schemas.microsoft.com/office/powerpoint/2010/main" val="18611806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Acamprosate in severe renal impairment </a:t>
            </a:r>
          </a:p>
        </p:txBody>
      </p:sp>
      <p:sp>
        <p:nvSpPr>
          <p:cNvPr id="3" name="Content Placeholder 2"/>
          <p:cNvSpPr>
            <a:spLocks noGrp="1"/>
          </p:cNvSpPr>
          <p:nvPr>
            <p:ph sz="quarter" idx="13"/>
          </p:nvPr>
        </p:nvSpPr>
        <p:spPr>
          <a:xfrm>
            <a:off x="457200" y="1180816"/>
            <a:ext cx="7815262" cy="4571999"/>
          </a:xfrm>
        </p:spPr>
        <p:txBody>
          <a:bodyPr>
            <a:noAutofit/>
          </a:bodyPr>
          <a:lstStyle/>
          <a:p>
            <a:pPr marL="0" indent="0">
              <a:spcAft>
                <a:spcPts val="600"/>
              </a:spcAft>
              <a:buNone/>
            </a:pPr>
            <a:r>
              <a:rPr lang="en-US" sz="2200" b="1" dirty="0"/>
              <a:t>Statement 15: APA </a:t>
            </a:r>
            <a:r>
              <a:rPr lang="en-US" sz="2200" b="1" i="1" dirty="0"/>
              <a:t>recommends</a:t>
            </a:r>
            <a:r>
              <a:rPr lang="en-US" sz="2200" b="1" dirty="0"/>
              <a:t> (1C) that acamprosate not be used by patients who have severe renal impairment.</a:t>
            </a:r>
          </a:p>
          <a:p>
            <a:pPr>
              <a:spcAft>
                <a:spcPts val="600"/>
              </a:spcAft>
            </a:pPr>
            <a:r>
              <a:rPr lang="en-US" sz="1800" dirty="0"/>
              <a:t>Rationale:</a:t>
            </a:r>
          </a:p>
          <a:p>
            <a:pPr lvl="1">
              <a:spcAft>
                <a:spcPts val="600"/>
              </a:spcAft>
            </a:pPr>
            <a:r>
              <a:rPr lang="en-US" sz="1800" dirty="0"/>
              <a:t>Because of the excretion of acamprosate through the kidneys, patients with severe renal impairment could experience toxicity from excessive drug levels</a:t>
            </a:r>
          </a:p>
          <a:p>
            <a:pPr lvl="1">
              <a:spcAft>
                <a:spcPts val="600"/>
              </a:spcAft>
            </a:pPr>
            <a:r>
              <a:rPr lang="en-US" sz="1800" dirty="0"/>
              <a:t>Although the strength of research evidence is low and based on a single pharmacokinetic study, the statement was influenced by the FDA recommendation, the availability of other effective medications, and the clinician and patient’s preference to avoid toxicities from the medication use</a:t>
            </a:r>
          </a:p>
        </p:txBody>
      </p:sp>
    </p:spTree>
    <p:extLst>
      <p:ext uri="{BB962C8B-B14F-4D97-AF65-F5344CB8AC3E}">
        <p14:creationId xmlns:p14="http://schemas.microsoft.com/office/powerpoint/2010/main" val="254812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Acamprosate in mild to moderate renal impairment</a:t>
            </a:r>
          </a:p>
        </p:txBody>
      </p:sp>
      <p:sp>
        <p:nvSpPr>
          <p:cNvPr id="3" name="Content Placeholder 2"/>
          <p:cNvSpPr>
            <a:spLocks noGrp="1"/>
          </p:cNvSpPr>
          <p:nvPr>
            <p:ph sz="quarter" idx="13"/>
          </p:nvPr>
        </p:nvSpPr>
        <p:spPr>
          <a:xfrm>
            <a:off x="457200" y="1180816"/>
            <a:ext cx="8290560" cy="4671225"/>
          </a:xfrm>
        </p:spPr>
        <p:txBody>
          <a:bodyPr>
            <a:noAutofit/>
          </a:bodyPr>
          <a:lstStyle/>
          <a:p>
            <a:pPr marL="0" indent="0">
              <a:spcAft>
                <a:spcPts val="600"/>
              </a:spcAft>
              <a:buNone/>
            </a:pPr>
            <a:r>
              <a:rPr lang="en-US" sz="2200" b="1" dirty="0"/>
              <a:t>Statement 16: APA </a:t>
            </a:r>
            <a:r>
              <a:rPr lang="en-US" sz="2200" b="1" i="1" dirty="0"/>
              <a:t>recommends</a:t>
            </a:r>
            <a:r>
              <a:rPr lang="en-US" sz="2200" b="1" dirty="0"/>
              <a:t> (1C) that for individuals with mild to moderate renal impairment, acamprosate not be used as a first-line treatment and, if used, the dose of acamprosate be reduced compared with recommended doses in individuals with normal renal function.</a:t>
            </a:r>
          </a:p>
          <a:p>
            <a:pPr>
              <a:spcAft>
                <a:spcPts val="600"/>
              </a:spcAft>
            </a:pPr>
            <a:r>
              <a:rPr lang="en-US" sz="1800" dirty="0"/>
              <a:t>Rationale:</a:t>
            </a:r>
          </a:p>
          <a:p>
            <a:pPr lvl="1">
              <a:spcAft>
                <a:spcPts val="600"/>
              </a:spcAft>
            </a:pPr>
            <a:r>
              <a:rPr lang="en-US" sz="1800" dirty="0"/>
              <a:t>A single pharmacokinetic study showed linear increases in </a:t>
            </a:r>
            <a:r>
              <a:rPr lang="en-US" sz="1800" dirty="0" err="1"/>
              <a:t>acamprosate</a:t>
            </a:r>
            <a:r>
              <a:rPr lang="en-US" sz="1800" dirty="0"/>
              <a:t> levels with reductions in </a:t>
            </a:r>
            <a:r>
              <a:rPr lang="en-US" sz="1800" dirty="0" err="1"/>
              <a:t>CrCl</a:t>
            </a:r>
            <a:r>
              <a:rPr lang="en-US" sz="1800" dirty="0"/>
              <a:t>; the FDA added package insert information about reducing acamprosate doses with moderate renal impairment</a:t>
            </a:r>
          </a:p>
          <a:p>
            <a:pPr>
              <a:spcAft>
                <a:spcPts val="600"/>
              </a:spcAft>
            </a:pPr>
            <a:r>
              <a:rPr lang="en-US" sz="1800" dirty="0"/>
              <a:t>Implementation:</a:t>
            </a:r>
          </a:p>
          <a:p>
            <a:pPr lvl="1">
              <a:spcAft>
                <a:spcPts val="600"/>
              </a:spcAft>
            </a:pPr>
            <a:r>
              <a:rPr lang="en-US" sz="1800" dirty="0"/>
              <a:t>Avoid first-line use of </a:t>
            </a:r>
            <a:r>
              <a:rPr lang="en-US" sz="1800" dirty="0" err="1"/>
              <a:t>acamprosate</a:t>
            </a:r>
            <a:r>
              <a:rPr lang="en-US" sz="1800" dirty="0"/>
              <a:t> in patients with mild to moderate renal impairment</a:t>
            </a:r>
          </a:p>
          <a:p>
            <a:pPr lvl="1">
              <a:spcAft>
                <a:spcPts val="600"/>
              </a:spcAft>
            </a:pPr>
            <a:r>
              <a:rPr lang="en-US" sz="1800" dirty="0"/>
              <a:t>Monitor for evidence of toxicity if </a:t>
            </a:r>
            <a:r>
              <a:rPr lang="en-US" sz="1800" dirty="0" err="1"/>
              <a:t>acamprosate</a:t>
            </a:r>
            <a:r>
              <a:rPr lang="en-US" sz="1800" dirty="0"/>
              <a:t> is used in such patients</a:t>
            </a:r>
          </a:p>
          <a:p>
            <a:pPr lvl="1">
              <a:spcAft>
                <a:spcPts val="600"/>
              </a:spcAft>
            </a:pPr>
            <a:endParaRPr lang="en-US" sz="2000" dirty="0"/>
          </a:p>
        </p:txBody>
      </p:sp>
    </p:spTree>
    <p:extLst>
      <p:ext uri="{BB962C8B-B14F-4D97-AF65-F5344CB8AC3E}">
        <p14:creationId xmlns:p14="http://schemas.microsoft.com/office/powerpoint/2010/main" val="39559380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Naltrexone in acute hepatitis or hepatic failure</a:t>
            </a:r>
          </a:p>
        </p:txBody>
      </p:sp>
      <p:sp>
        <p:nvSpPr>
          <p:cNvPr id="3" name="Content Placeholder 2"/>
          <p:cNvSpPr>
            <a:spLocks noGrp="1"/>
          </p:cNvSpPr>
          <p:nvPr>
            <p:ph sz="quarter" idx="13"/>
          </p:nvPr>
        </p:nvSpPr>
        <p:spPr>
          <a:xfrm>
            <a:off x="457200" y="1180816"/>
            <a:ext cx="7815262" cy="4571999"/>
          </a:xfrm>
        </p:spPr>
        <p:txBody>
          <a:bodyPr>
            <a:noAutofit/>
          </a:bodyPr>
          <a:lstStyle/>
          <a:p>
            <a:pPr marL="0" indent="0">
              <a:spcAft>
                <a:spcPts val="600"/>
              </a:spcAft>
              <a:buNone/>
            </a:pPr>
            <a:r>
              <a:rPr lang="en-US" sz="2200" b="1" dirty="0"/>
              <a:t>Statement 17: APA </a:t>
            </a:r>
            <a:r>
              <a:rPr lang="en-US" sz="2200" b="1" i="1" dirty="0"/>
              <a:t>recommends</a:t>
            </a:r>
            <a:r>
              <a:rPr lang="en-US" sz="2200" b="1" dirty="0"/>
              <a:t> (1C) that naltrexone not be used by patients who have acute hepatitis or hepatic failure.</a:t>
            </a:r>
          </a:p>
          <a:p>
            <a:pPr>
              <a:spcAft>
                <a:spcPts val="600"/>
              </a:spcAft>
            </a:pPr>
            <a:r>
              <a:rPr lang="en-US" sz="1800" dirty="0"/>
              <a:t>Rationale:</a:t>
            </a:r>
          </a:p>
          <a:p>
            <a:pPr lvl="1">
              <a:spcAft>
                <a:spcPts val="600"/>
              </a:spcAft>
            </a:pPr>
            <a:r>
              <a:rPr lang="en-US" sz="1800" dirty="0"/>
              <a:t>Evidence for naltrexone-associated hepatotoxicity is relatively weak, yet some data reported elevated hepatic enzymes levels or other signs of hepatocellular injury with naltrexone</a:t>
            </a:r>
          </a:p>
          <a:p>
            <a:pPr lvl="1">
              <a:spcAft>
                <a:spcPts val="600"/>
              </a:spcAft>
            </a:pPr>
            <a:r>
              <a:rPr lang="en-US" sz="1800" dirty="0"/>
              <a:t>In individuals who are already experiencing significant liver damage such as acute hepatitis or hepatic failure, it is preferable to avoid further hepatic compromise. </a:t>
            </a:r>
          </a:p>
        </p:txBody>
      </p:sp>
    </p:spTree>
    <p:extLst>
      <p:ext uri="{BB962C8B-B14F-4D97-AF65-F5344CB8AC3E}">
        <p14:creationId xmlns:p14="http://schemas.microsoft.com/office/powerpoint/2010/main" val="39148298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Naltrexone with concomitant opioid use</a:t>
            </a:r>
          </a:p>
        </p:txBody>
      </p:sp>
      <p:sp>
        <p:nvSpPr>
          <p:cNvPr id="3" name="Content Placeholder 2"/>
          <p:cNvSpPr>
            <a:spLocks noGrp="1"/>
          </p:cNvSpPr>
          <p:nvPr>
            <p:ph sz="quarter" idx="13"/>
          </p:nvPr>
        </p:nvSpPr>
        <p:spPr>
          <a:xfrm>
            <a:off x="457201" y="1180817"/>
            <a:ext cx="7815262" cy="4571999"/>
          </a:xfrm>
        </p:spPr>
        <p:txBody>
          <a:bodyPr>
            <a:noAutofit/>
          </a:bodyPr>
          <a:lstStyle/>
          <a:p>
            <a:pPr marL="0" indent="0">
              <a:spcAft>
                <a:spcPts val="600"/>
              </a:spcAft>
              <a:buNone/>
            </a:pPr>
            <a:r>
              <a:rPr lang="en-US" sz="2200" b="1" dirty="0"/>
              <a:t>Statement 18: APA </a:t>
            </a:r>
            <a:r>
              <a:rPr lang="en-US" sz="2200" b="1" i="1" dirty="0"/>
              <a:t>recommends</a:t>
            </a:r>
            <a:r>
              <a:rPr lang="en-US" sz="2200" b="1" dirty="0"/>
              <a:t> (1C) that naltrexone not be used as a treatment for alcohol use disorder by individuals who use opioids or who have an anticipated need for opioids.</a:t>
            </a:r>
          </a:p>
          <a:p>
            <a:pPr>
              <a:spcAft>
                <a:spcPts val="600"/>
              </a:spcAft>
            </a:pPr>
            <a:r>
              <a:rPr lang="en-US" sz="1800" dirty="0"/>
              <a:t>Rationale:</a:t>
            </a:r>
          </a:p>
          <a:p>
            <a:pPr lvl="1">
              <a:spcAft>
                <a:spcPts val="600"/>
              </a:spcAft>
            </a:pPr>
            <a:r>
              <a:rPr lang="en-US" sz="1800" dirty="0"/>
              <a:t>Because naltrexone is an opioid receptor antagonist, using it with opioids will precipitate withdrawal</a:t>
            </a:r>
          </a:p>
          <a:p>
            <a:pPr>
              <a:spcAft>
                <a:spcPts val="600"/>
              </a:spcAft>
            </a:pPr>
            <a:r>
              <a:rPr lang="en-US" sz="1800" dirty="0"/>
              <a:t>Implementation:</a:t>
            </a:r>
          </a:p>
          <a:p>
            <a:pPr lvl="1">
              <a:spcAft>
                <a:spcPts val="600"/>
              </a:spcAft>
            </a:pPr>
            <a:r>
              <a:rPr lang="en-US" sz="1800" dirty="0"/>
              <a:t>Do not use naltrexone unless an individual has been abstinent from opioids for 7-14 days</a:t>
            </a:r>
          </a:p>
          <a:p>
            <a:pPr lvl="1">
              <a:spcAft>
                <a:spcPts val="600"/>
              </a:spcAft>
            </a:pPr>
            <a:r>
              <a:rPr lang="en-US" sz="1800" dirty="0"/>
              <a:t>Avoid using naltrexone in patients who may need opioid medications in the near future</a:t>
            </a:r>
          </a:p>
        </p:txBody>
      </p:sp>
    </p:spTree>
    <p:extLst>
      <p:ext uri="{BB962C8B-B14F-4D97-AF65-F5344CB8AC3E}">
        <p14:creationId xmlns:p14="http://schemas.microsoft.com/office/powerpoint/2010/main" val="3633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CE06D-B320-468C-8DAB-58B5A5A393D5}"/>
              </a:ext>
            </a:extLst>
          </p:cNvPr>
          <p:cNvSpPr>
            <a:spLocks noGrp="1"/>
          </p:cNvSpPr>
          <p:nvPr>
            <p:ph type="title"/>
          </p:nvPr>
        </p:nvSpPr>
        <p:spPr/>
        <p:txBody>
          <a:bodyPr>
            <a:normAutofit/>
          </a:bodyPr>
          <a:lstStyle/>
          <a:p>
            <a:r>
              <a:rPr lang="en-US" sz="2400" dirty="0"/>
              <a:t>Rationale for choice of topic</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026282022"/>
              </p:ext>
            </p:extLst>
          </p:nvPr>
        </p:nvGraphicFramePr>
        <p:xfrm>
          <a:off x="457200" y="1133061"/>
          <a:ext cx="7815263" cy="4497269"/>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908313" y="5630330"/>
            <a:ext cx="5518627" cy="307777"/>
          </a:xfrm>
          <a:prstGeom prst="rect">
            <a:avLst/>
          </a:prstGeom>
          <a:noFill/>
        </p:spPr>
        <p:txBody>
          <a:bodyPr wrap="none" rtlCol="0">
            <a:spAutoFit/>
          </a:bodyPr>
          <a:lstStyle/>
          <a:p>
            <a:r>
              <a:rPr lang="en-US" sz="1400" dirty="0"/>
              <a:t>Based on data from Grant et al. </a:t>
            </a:r>
            <a:r>
              <a:rPr lang="en-US" sz="1400" i="1" dirty="0"/>
              <a:t>JAMA Psychiatry</a:t>
            </a:r>
            <a:r>
              <a:rPr lang="en-US" sz="1400" dirty="0"/>
              <a:t>. Aug;72(8): 757-66, 2015</a:t>
            </a:r>
          </a:p>
        </p:txBody>
      </p:sp>
    </p:spTree>
    <p:extLst>
      <p:ext uri="{BB962C8B-B14F-4D97-AF65-F5344CB8AC3E}">
        <p14:creationId xmlns:p14="http://schemas.microsoft.com/office/powerpoint/2010/main" val="50671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err="1"/>
              <a:t>aud</a:t>
            </a:r>
            <a:r>
              <a:rPr lang="en-US" sz="2400" dirty="0"/>
              <a:t> and co-occurring opioid use disorder </a:t>
            </a:r>
          </a:p>
        </p:txBody>
      </p:sp>
      <p:sp>
        <p:nvSpPr>
          <p:cNvPr id="3" name="Content Placeholder 2"/>
          <p:cNvSpPr>
            <a:spLocks noGrp="1"/>
          </p:cNvSpPr>
          <p:nvPr>
            <p:ph sz="quarter" idx="13"/>
          </p:nvPr>
        </p:nvSpPr>
        <p:spPr>
          <a:xfrm>
            <a:off x="457200" y="1224280"/>
            <a:ext cx="7815262" cy="4571999"/>
          </a:xfrm>
        </p:spPr>
        <p:txBody>
          <a:bodyPr>
            <a:noAutofit/>
          </a:bodyPr>
          <a:lstStyle/>
          <a:p>
            <a:pPr marL="0" indent="0">
              <a:buNone/>
            </a:pPr>
            <a:r>
              <a:rPr lang="en-US" sz="2200" b="1" dirty="0"/>
              <a:t>Statement 19: APA </a:t>
            </a:r>
            <a:r>
              <a:rPr lang="en-US" sz="2200" b="1" i="1" dirty="0"/>
              <a:t>recommends</a:t>
            </a:r>
            <a:r>
              <a:rPr lang="en-US" sz="2200" b="1" dirty="0"/>
              <a:t> (1C) that in patients with alcohol use disorder and co-occurring opioid use disorder, naltrexone be prescribed to individuals who</a:t>
            </a:r>
          </a:p>
          <a:p>
            <a:pPr lvl="1">
              <a:buFont typeface="Arial" charset="0"/>
              <a:buChar char="•"/>
            </a:pPr>
            <a:r>
              <a:rPr lang="en-US" sz="2200" b="1" dirty="0"/>
              <a:t>wish to abstain from opioid use and either abstain from or reduce alcohol use and</a:t>
            </a:r>
          </a:p>
          <a:p>
            <a:pPr lvl="1">
              <a:buFont typeface="Arial" charset="0"/>
              <a:buChar char="•"/>
            </a:pPr>
            <a:r>
              <a:rPr lang="en-US" sz="2200" b="1" dirty="0"/>
              <a:t>are able to abstain from opioid use for a clinically appropriate time prior to naltrexone initiation.</a:t>
            </a:r>
          </a:p>
          <a:p>
            <a:pPr>
              <a:spcBef>
                <a:spcPts val="1032"/>
              </a:spcBef>
              <a:spcAft>
                <a:spcPts val="600"/>
              </a:spcAft>
              <a:buFont typeface="Arial" charset="0"/>
              <a:buChar char="•"/>
            </a:pPr>
            <a:r>
              <a:rPr lang="en-US" sz="1800" dirty="0"/>
              <a:t>Rationale:</a:t>
            </a:r>
          </a:p>
          <a:p>
            <a:pPr lvl="1">
              <a:spcAft>
                <a:spcPts val="600"/>
              </a:spcAft>
            </a:pPr>
            <a:r>
              <a:rPr lang="en-US" sz="1800" dirty="0"/>
              <a:t>Naltrexone showed benefits in treating AUD and some evidence reported efficacy in patients with opioid use disorder, especially with long-acting injectable naltrexone</a:t>
            </a:r>
          </a:p>
          <a:p>
            <a:pPr>
              <a:spcAft>
                <a:spcPts val="600"/>
              </a:spcAft>
            </a:pPr>
            <a:r>
              <a:rPr lang="en-US" sz="1800" dirty="0"/>
              <a:t>Implementation:</a:t>
            </a:r>
          </a:p>
          <a:p>
            <a:pPr lvl="1">
              <a:spcAft>
                <a:spcPts val="600"/>
              </a:spcAft>
            </a:pPr>
            <a:r>
              <a:rPr lang="en-US" sz="1800" dirty="0"/>
              <a:t>Abstain from opioids for 7-14 days before naltrexone use</a:t>
            </a:r>
          </a:p>
        </p:txBody>
      </p:sp>
    </p:spTree>
    <p:extLst>
      <p:ext uri="{BB962C8B-B14F-4D97-AF65-F5344CB8AC3E}">
        <p14:creationId xmlns:p14="http://schemas.microsoft.com/office/powerpoint/2010/main" val="13668510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Considerations in Medication Selection </a:t>
            </a:r>
          </a:p>
        </p:txBody>
      </p:sp>
      <p:sp>
        <p:nvSpPr>
          <p:cNvPr id="3" name="Content Placeholder 2"/>
          <p:cNvSpPr>
            <a:spLocks noGrp="1"/>
          </p:cNvSpPr>
          <p:nvPr>
            <p:ph sz="quarter" idx="13"/>
          </p:nvPr>
        </p:nvSpPr>
        <p:spPr>
          <a:xfrm>
            <a:off x="457200" y="1272209"/>
            <a:ext cx="8686800" cy="4870174"/>
          </a:xfrm>
        </p:spPr>
        <p:txBody>
          <a:bodyPr>
            <a:noAutofit/>
          </a:bodyPr>
          <a:lstStyle/>
          <a:p>
            <a:pPr>
              <a:spcAft>
                <a:spcPts val="600"/>
              </a:spcAft>
            </a:pPr>
            <a:r>
              <a:rPr lang="en-US" sz="1800" dirty="0"/>
              <a:t>Does the patient have a stated preference for a specific medication?  Are there specific side effects that the patient wishes to avoid?</a:t>
            </a:r>
          </a:p>
          <a:p>
            <a:pPr>
              <a:spcAft>
                <a:spcPts val="600"/>
              </a:spcAft>
            </a:pPr>
            <a:r>
              <a:rPr lang="en-US" sz="1800" dirty="0"/>
              <a:t>Does the patient have a stated goal of abstinence from drinking or reduced drinking?  </a:t>
            </a:r>
          </a:p>
          <a:p>
            <a:pPr lvl="1">
              <a:spcAft>
                <a:spcPts val="600"/>
              </a:spcAft>
            </a:pPr>
            <a:r>
              <a:rPr lang="en-US" sz="1800" dirty="0"/>
              <a:t>Abstinence from alcohol is essential with disulfiram.  </a:t>
            </a:r>
          </a:p>
          <a:p>
            <a:pPr>
              <a:spcAft>
                <a:spcPts val="600"/>
              </a:spcAft>
            </a:pPr>
            <a:r>
              <a:rPr lang="en-US" sz="1800" dirty="0"/>
              <a:t>Does the patient have co-occurring physical or psychiatric conditions that would influence medication tolerability or potential side effects?</a:t>
            </a:r>
          </a:p>
          <a:p>
            <a:pPr lvl="1">
              <a:spcAft>
                <a:spcPts val="600"/>
              </a:spcAft>
            </a:pPr>
            <a:r>
              <a:rPr lang="en-US" sz="1800" dirty="0"/>
              <a:t>Naltrexone treated patients must abstain from opioids before starting treatment</a:t>
            </a:r>
          </a:p>
          <a:p>
            <a:pPr lvl="1">
              <a:spcAft>
                <a:spcPts val="600"/>
              </a:spcAft>
            </a:pPr>
            <a:r>
              <a:rPr lang="en-US" sz="1800" dirty="0"/>
              <a:t>Naltrexone is not recommended if acute hepatitis or hepatic failure is present</a:t>
            </a:r>
          </a:p>
          <a:p>
            <a:pPr lvl="1">
              <a:spcAft>
                <a:spcPts val="600"/>
              </a:spcAft>
            </a:pPr>
            <a:r>
              <a:rPr lang="en-US" sz="1800" dirty="0"/>
              <a:t>Disulfiram can be associated with increases in hepatic enzymes and rarely with fatal acute hepatotoxicity</a:t>
            </a:r>
          </a:p>
          <a:p>
            <a:pPr lvl="1">
              <a:spcAft>
                <a:spcPts val="600"/>
              </a:spcAft>
            </a:pPr>
            <a:r>
              <a:rPr lang="en-US" sz="1800" dirty="0"/>
              <a:t>If a patient has renal impairment, use </a:t>
            </a:r>
            <a:r>
              <a:rPr lang="en-US" sz="1800" dirty="0" err="1"/>
              <a:t>acamprosate</a:t>
            </a:r>
            <a:r>
              <a:rPr lang="en-US" sz="1800" dirty="0"/>
              <a:t>, </a:t>
            </a:r>
            <a:r>
              <a:rPr lang="en-US" sz="1800" dirty="0" err="1"/>
              <a:t>topiramate</a:t>
            </a:r>
            <a:r>
              <a:rPr lang="en-US" sz="1800" dirty="0"/>
              <a:t>, and gabapentin cautiously or avoid use (depending on renal function)</a:t>
            </a:r>
          </a:p>
        </p:txBody>
      </p:sp>
    </p:spTree>
    <p:extLst>
      <p:ext uri="{BB962C8B-B14F-4D97-AF65-F5344CB8AC3E}">
        <p14:creationId xmlns:p14="http://schemas.microsoft.com/office/powerpoint/2010/main" val="1429178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FFBF7-DB8E-44ED-90AB-05474D2AD457}"/>
              </a:ext>
            </a:extLst>
          </p:cNvPr>
          <p:cNvSpPr>
            <a:spLocks noGrp="1"/>
          </p:cNvSpPr>
          <p:nvPr>
            <p:ph type="title"/>
          </p:nvPr>
        </p:nvSpPr>
        <p:spPr/>
        <p:txBody>
          <a:bodyPr>
            <a:normAutofit/>
          </a:bodyPr>
          <a:lstStyle/>
          <a:p>
            <a:r>
              <a:rPr lang="en-US" sz="2400" dirty="0"/>
              <a:t>Additional resources</a:t>
            </a:r>
          </a:p>
        </p:txBody>
      </p:sp>
      <p:sp>
        <p:nvSpPr>
          <p:cNvPr id="3" name="Content Placeholder 2">
            <a:extLst>
              <a:ext uri="{FF2B5EF4-FFF2-40B4-BE49-F238E27FC236}">
                <a16:creationId xmlns:a16="http://schemas.microsoft.com/office/drawing/2014/main" id="{F47622F3-C337-4918-9BA9-F09DA2F4A046}"/>
              </a:ext>
            </a:extLst>
          </p:cNvPr>
          <p:cNvSpPr>
            <a:spLocks noGrp="1"/>
          </p:cNvSpPr>
          <p:nvPr>
            <p:ph sz="quarter" idx="13"/>
          </p:nvPr>
        </p:nvSpPr>
        <p:spPr/>
        <p:txBody>
          <a:bodyPr>
            <a:normAutofit/>
          </a:bodyPr>
          <a:lstStyle/>
          <a:p>
            <a:r>
              <a:rPr lang="en-US" sz="2000" dirty="0"/>
              <a:t>Full guideline text available for free: </a:t>
            </a:r>
          </a:p>
          <a:p>
            <a:pPr marL="0" indent="0">
              <a:buNone/>
            </a:pPr>
            <a:r>
              <a:rPr lang="en-US" u="sng" dirty="0">
                <a:hlinkClick r:id="rId2"/>
              </a:rPr>
              <a:t>https://psychiatryonline.org/doi/book/10.1176/appi.books.9781615371969</a:t>
            </a:r>
            <a:endParaRPr lang="en-US" u="sng" dirty="0"/>
          </a:p>
          <a:p>
            <a:r>
              <a:rPr lang="en-US" sz="2000" dirty="0"/>
              <a:t>To purchase a hard copy of the guideline: </a:t>
            </a:r>
          </a:p>
          <a:p>
            <a:pPr marL="0" indent="0">
              <a:buNone/>
            </a:pPr>
            <a:r>
              <a:rPr lang="en-US" u="sng" dirty="0">
                <a:hlinkClick r:id="rId3"/>
              </a:rPr>
              <a:t>https://www.appi.org/American_Psychiatric_Association_Practice_Guideline_for_the_Pharmacological_Treatment_of_Patients_With_Alcohol_Use_Disorder</a:t>
            </a:r>
            <a:endParaRPr lang="en-US" dirty="0"/>
          </a:p>
          <a:p>
            <a:r>
              <a:rPr lang="en-US" sz="2000" dirty="0"/>
              <a:t>CME course (half price for residents): </a:t>
            </a:r>
          </a:p>
          <a:p>
            <a:pPr marL="0" indent="0">
              <a:buNone/>
            </a:pPr>
            <a:r>
              <a:rPr lang="en-US" u="sng" dirty="0">
                <a:hlinkClick r:id="rId4"/>
              </a:rPr>
              <a:t>http://apapsy.ch/aud-guideline</a:t>
            </a:r>
            <a:r>
              <a:rPr lang="en-US" u="sng" dirty="0"/>
              <a:t> </a:t>
            </a:r>
          </a:p>
          <a:p>
            <a:pPr marL="0" indent="0">
              <a:buNone/>
            </a:pPr>
            <a:r>
              <a:rPr lang="en-US" sz="1800" dirty="0"/>
              <a:t>In this interactive online course, the case of a patient with AUD is presented with examples of how the guideline recommendations would be integrated into practice.</a:t>
            </a:r>
          </a:p>
        </p:txBody>
      </p:sp>
    </p:spTree>
    <p:extLst>
      <p:ext uri="{BB962C8B-B14F-4D97-AF65-F5344CB8AC3E}">
        <p14:creationId xmlns:p14="http://schemas.microsoft.com/office/powerpoint/2010/main" val="22600111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sz="2400" dirty="0"/>
              <a:t>Acknowledgements</a:t>
            </a:r>
          </a:p>
        </p:txBody>
      </p:sp>
      <p:sp>
        <p:nvSpPr>
          <p:cNvPr id="3" name="Content Placeholder 2"/>
          <p:cNvSpPr>
            <a:spLocks noGrp="1"/>
          </p:cNvSpPr>
          <p:nvPr>
            <p:ph sz="quarter" idx="13"/>
          </p:nvPr>
        </p:nvSpPr>
        <p:spPr/>
        <p:txBody>
          <a:bodyPr/>
          <a:lstStyle/>
          <a:p>
            <a:pPr marL="0" indent="0">
              <a:buNone/>
            </a:pPr>
            <a:r>
              <a:rPr lang="en-US" sz="2000" b="1" dirty="0"/>
              <a:t>Guideline Writing Group</a:t>
            </a:r>
          </a:p>
          <a:p>
            <a:r>
              <a:rPr lang="en-US" sz="1800" dirty="0"/>
              <a:t>Victor Reus, MD, Chair</a:t>
            </a:r>
          </a:p>
          <a:p>
            <a:r>
              <a:rPr lang="en-US" sz="1800" dirty="0"/>
              <a:t>Laura </a:t>
            </a:r>
            <a:r>
              <a:rPr lang="en-US" sz="1800" dirty="0" err="1"/>
              <a:t>Fochtmann</a:t>
            </a:r>
            <a:r>
              <a:rPr lang="en-US" sz="1800" dirty="0"/>
              <a:t>, MD, MBI, Vice-Chair</a:t>
            </a:r>
          </a:p>
          <a:p>
            <a:r>
              <a:rPr lang="en-US" sz="1800" dirty="0"/>
              <a:t>Oscar G. </a:t>
            </a:r>
            <a:r>
              <a:rPr lang="en-US" sz="1800" dirty="0" err="1"/>
              <a:t>Bukstein</a:t>
            </a:r>
            <a:r>
              <a:rPr lang="en-US" sz="1800" dirty="0"/>
              <a:t>, MD, MPH</a:t>
            </a:r>
          </a:p>
          <a:p>
            <a:r>
              <a:rPr lang="en-US" sz="1800" dirty="0"/>
              <a:t>A. Evan </a:t>
            </a:r>
            <a:r>
              <a:rPr lang="en-US" sz="1800" dirty="0" err="1"/>
              <a:t>Eyler</a:t>
            </a:r>
            <a:r>
              <a:rPr lang="en-US" sz="1800" dirty="0"/>
              <a:t>, MD, MPH</a:t>
            </a:r>
          </a:p>
          <a:p>
            <a:r>
              <a:rPr lang="en-US" sz="1800" dirty="0"/>
              <a:t>Donald M. </a:t>
            </a:r>
            <a:r>
              <a:rPr lang="en-US" sz="1800" dirty="0" err="1"/>
              <a:t>Hilty</a:t>
            </a:r>
            <a:r>
              <a:rPr lang="en-US" sz="1800" dirty="0"/>
              <a:t>, MD</a:t>
            </a:r>
          </a:p>
          <a:p>
            <a:r>
              <a:rPr lang="en-US" sz="1800" dirty="0"/>
              <a:t>Marcela Horvitz-Lennon, MD, MPH</a:t>
            </a:r>
          </a:p>
          <a:p>
            <a:r>
              <a:rPr lang="en-US" sz="1800" dirty="0"/>
              <a:t>Jane Mahoney, PhD, RN</a:t>
            </a:r>
          </a:p>
          <a:p>
            <a:r>
              <a:rPr lang="en-US" sz="1800" dirty="0" err="1"/>
              <a:t>Jagoda</a:t>
            </a:r>
            <a:r>
              <a:rPr lang="en-US" sz="1800" dirty="0"/>
              <a:t> Pasic, MD, PhD</a:t>
            </a:r>
          </a:p>
          <a:p>
            <a:r>
              <a:rPr lang="en-US" sz="1800" dirty="0"/>
              <a:t>Michael Weaver, MD</a:t>
            </a:r>
          </a:p>
          <a:p>
            <a:r>
              <a:rPr lang="en-US" sz="1800" dirty="0"/>
              <a:t>Cheryl D. Wills, MD</a:t>
            </a:r>
          </a:p>
          <a:p>
            <a:r>
              <a:rPr lang="en-US" sz="1800" dirty="0"/>
              <a:t>Jack McIntyre, MD, Consultant</a:t>
            </a:r>
          </a:p>
        </p:txBody>
      </p:sp>
      <p:sp>
        <p:nvSpPr>
          <p:cNvPr id="4" name="Content Placeholder 2"/>
          <p:cNvSpPr txBox="1">
            <a:spLocks/>
          </p:cNvSpPr>
          <p:nvPr/>
        </p:nvSpPr>
        <p:spPr bwMode="auto">
          <a:xfrm>
            <a:off x="4484536" y="1361440"/>
            <a:ext cx="3951798"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lvl1pPr marL="342900" indent="-3429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ea typeface="+mn-ea"/>
                <a:cs typeface="+mn-cs"/>
              </a:defRPr>
            </a:lvl1pPr>
            <a:lvl2pPr marL="742950" indent="-28575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2pPr>
            <a:lvl3pPr marL="11430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3pPr>
            <a:lvl4pPr marL="16002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4pPr>
            <a:lvl5pPr marL="20574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a:lstStyle>
          <a:p>
            <a:pPr marL="0" indent="0">
              <a:buNone/>
            </a:pPr>
            <a:r>
              <a:rPr lang="en-US" sz="2000" b="1" kern="0" dirty="0">
                <a:solidFill>
                  <a:schemeClr val="tx1"/>
                </a:solidFill>
              </a:rPr>
              <a:t>Systematic Review Group</a:t>
            </a:r>
          </a:p>
          <a:p>
            <a:pPr>
              <a:buSzPct val="100000"/>
            </a:pPr>
            <a:r>
              <a:rPr lang="en-US" sz="1800" kern="0" dirty="0">
                <a:solidFill>
                  <a:schemeClr val="tx1"/>
                </a:solidFill>
              </a:rPr>
              <a:t>Laura </a:t>
            </a:r>
            <a:r>
              <a:rPr lang="en-US" sz="1800" kern="0" dirty="0" err="1">
                <a:solidFill>
                  <a:schemeClr val="tx1"/>
                </a:solidFill>
              </a:rPr>
              <a:t>Fochtmann</a:t>
            </a:r>
            <a:r>
              <a:rPr lang="en-US" sz="1800" kern="0" dirty="0">
                <a:solidFill>
                  <a:schemeClr val="tx1"/>
                </a:solidFill>
              </a:rPr>
              <a:t>, MD, MBI</a:t>
            </a:r>
          </a:p>
          <a:p>
            <a:pPr>
              <a:buSzPct val="100000"/>
            </a:pPr>
            <a:r>
              <a:rPr lang="en-US" sz="1800" kern="0" dirty="0">
                <a:solidFill>
                  <a:schemeClr val="tx1"/>
                </a:solidFill>
              </a:rPr>
              <a:t>Joel </a:t>
            </a:r>
            <a:r>
              <a:rPr lang="en-US" sz="1800" kern="0" dirty="0" err="1">
                <a:solidFill>
                  <a:schemeClr val="tx1"/>
                </a:solidFill>
              </a:rPr>
              <a:t>Yager</a:t>
            </a:r>
            <a:r>
              <a:rPr lang="en-US" sz="1800" kern="0" dirty="0">
                <a:solidFill>
                  <a:schemeClr val="tx1"/>
                </a:solidFill>
              </a:rPr>
              <a:t>, MD</a:t>
            </a:r>
          </a:p>
          <a:p>
            <a:pPr>
              <a:buSzPct val="100000"/>
            </a:pPr>
            <a:r>
              <a:rPr lang="en-US" sz="1800" kern="0" dirty="0" err="1">
                <a:solidFill>
                  <a:schemeClr val="tx1"/>
                </a:solidFill>
              </a:rPr>
              <a:t>Seung-Hee</a:t>
            </a:r>
            <a:r>
              <a:rPr lang="en-US" sz="1800" kern="0" dirty="0">
                <a:solidFill>
                  <a:schemeClr val="tx1"/>
                </a:solidFill>
              </a:rPr>
              <a:t> Hong</a:t>
            </a:r>
          </a:p>
          <a:p>
            <a:pPr marL="0" indent="0">
              <a:buNone/>
            </a:pPr>
            <a:r>
              <a:rPr lang="en-US" sz="2000" b="1" kern="0" dirty="0">
                <a:solidFill>
                  <a:schemeClr val="tx1"/>
                </a:solidFill>
              </a:rPr>
              <a:t>APA Staff</a:t>
            </a:r>
          </a:p>
          <a:p>
            <a:pPr>
              <a:buSzPct val="100000"/>
            </a:pPr>
            <a:r>
              <a:rPr lang="en-US" sz="1800" kern="0" dirty="0">
                <a:solidFill>
                  <a:schemeClr val="tx1"/>
                </a:solidFill>
              </a:rPr>
              <a:t>Jennifer </a:t>
            </a:r>
            <a:r>
              <a:rPr lang="en-US" sz="1800" kern="0" dirty="0" err="1">
                <a:solidFill>
                  <a:schemeClr val="tx1"/>
                </a:solidFill>
              </a:rPr>
              <a:t>Medicus</a:t>
            </a:r>
            <a:endParaRPr lang="en-US" sz="1800" kern="0" dirty="0">
              <a:solidFill>
                <a:schemeClr val="tx1"/>
              </a:solidFill>
            </a:endParaRPr>
          </a:p>
          <a:p>
            <a:pPr>
              <a:buSzPct val="100000"/>
            </a:pPr>
            <a:r>
              <a:rPr lang="en-US" sz="1800" kern="0" dirty="0">
                <a:solidFill>
                  <a:schemeClr val="tx1"/>
                </a:solidFill>
              </a:rPr>
              <a:t>Seung-Hee Hong</a:t>
            </a:r>
          </a:p>
          <a:p>
            <a:pPr>
              <a:buSzPct val="100000"/>
            </a:pPr>
            <a:r>
              <a:rPr lang="en-US" sz="1800" kern="0" dirty="0">
                <a:solidFill>
                  <a:schemeClr val="tx1"/>
                </a:solidFill>
              </a:rPr>
              <a:t>Michelle </a:t>
            </a:r>
            <a:r>
              <a:rPr lang="en-US" sz="1800" kern="0" dirty="0" err="1">
                <a:solidFill>
                  <a:schemeClr val="tx1"/>
                </a:solidFill>
              </a:rPr>
              <a:t>Dirst</a:t>
            </a:r>
            <a:endParaRPr lang="en-US" sz="1800" kern="0" dirty="0">
              <a:solidFill>
                <a:schemeClr val="tx1"/>
              </a:solidFill>
            </a:endParaRPr>
          </a:p>
          <a:p>
            <a:pPr>
              <a:buSzPct val="100000"/>
            </a:pPr>
            <a:r>
              <a:rPr lang="en-US" sz="1800" kern="0" dirty="0">
                <a:solidFill>
                  <a:schemeClr val="tx1"/>
                </a:solidFill>
              </a:rPr>
              <a:t>Kristin Kroeger </a:t>
            </a:r>
            <a:r>
              <a:rPr lang="en-US" sz="1800" kern="0" dirty="0" err="1">
                <a:solidFill>
                  <a:schemeClr val="tx1"/>
                </a:solidFill>
              </a:rPr>
              <a:t>Ptakowski</a:t>
            </a:r>
            <a:endParaRPr lang="en-US" sz="1800" kern="0" dirty="0">
              <a:solidFill>
                <a:schemeClr val="tx1"/>
              </a:solidFill>
            </a:endParaRPr>
          </a:p>
          <a:p>
            <a:pPr marL="0" indent="0">
              <a:buNone/>
            </a:pPr>
            <a:r>
              <a:rPr lang="en-US" sz="2000" b="1" kern="0" dirty="0">
                <a:solidFill>
                  <a:schemeClr val="tx1"/>
                </a:solidFill>
              </a:rPr>
              <a:t>Committee on Practice Guidelines</a:t>
            </a:r>
          </a:p>
          <a:p>
            <a:pPr>
              <a:buSzPct val="100000"/>
            </a:pPr>
            <a:r>
              <a:rPr lang="en-US" sz="1800" kern="0" dirty="0">
                <a:solidFill>
                  <a:schemeClr val="tx1"/>
                </a:solidFill>
              </a:rPr>
              <a:t>Michael </a:t>
            </a:r>
            <a:r>
              <a:rPr lang="en-US" sz="1800" kern="0" dirty="0" err="1">
                <a:solidFill>
                  <a:schemeClr val="tx1"/>
                </a:solidFill>
              </a:rPr>
              <a:t>Vergare</a:t>
            </a:r>
            <a:r>
              <a:rPr lang="en-US" sz="1800" kern="0" dirty="0">
                <a:solidFill>
                  <a:schemeClr val="tx1"/>
                </a:solidFill>
              </a:rPr>
              <a:t>, MD, Chair</a:t>
            </a:r>
          </a:p>
          <a:p>
            <a:pPr>
              <a:buSzPct val="100000"/>
            </a:pPr>
            <a:r>
              <a:rPr lang="en-US" sz="1800" kern="0" dirty="0">
                <a:solidFill>
                  <a:schemeClr val="tx1"/>
                </a:solidFill>
              </a:rPr>
              <a:t>Dan Anzia, MD, Vice-chair</a:t>
            </a:r>
          </a:p>
          <a:p>
            <a:endParaRPr lang="en-US" sz="1350" kern="0" dirty="0"/>
          </a:p>
        </p:txBody>
      </p:sp>
    </p:spTree>
    <p:extLst>
      <p:ext uri="{BB962C8B-B14F-4D97-AF65-F5344CB8AC3E}">
        <p14:creationId xmlns:p14="http://schemas.microsoft.com/office/powerpoint/2010/main" val="925795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Rationale for choice of topic</a:t>
            </a:r>
          </a:p>
        </p:txBody>
      </p:sp>
      <p:sp>
        <p:nvSpPr>
          <p:cNvPr id="3" name="Content Placeholder 2"/>
          <p:cNvSpPr>
            <a:spLocks noGrp="1"/>
          </p:cNvSpPr>
          <p:nvPr>
            <p:ph sz="quarter" idx="13"/>
          </p:nvPr>
        </p:nvSpPr>
        <p:spPr>
          <a:xfrm>
            <a:off x="457199" y="1294765"/>
            <a:ext cx="7953375" cy="4571999"/>
          </a:xfrm>
        </p:spPr>
        <p:txBody>
          <a:bodyPr>
            <a:noAutofit/>
          </a:bodyPr>
          <a:lstStyle/>
          <a:p>
            <a:pPr>
              <a:spcAft>
                <a:spcPts val="600"/>
              </a:spcAft>
            </a:pPr>
            <a:r>
              <a:rPr lang="en-US" sz="1800" dirty="0"/>
              <a:t>AUD pharmacotherapy is a topic of increasing interest due to:</a:t>
            </a:r>
          </a:p>
          <a:p>
            <a:pPr lvl="1">
              <a:spcAft>
                <a:spcPts val="600"/>
              </a:spcAft>
            </a:pPr>
            <a:r>
              <a:rPr lang="en-US" sz="1800" dirty="0"/>
              <a:t>Burden of AUD in the population </a:t>
            </a:r>
          </a:p>
          <a:p>
            <a:pPr lvl="1">
              <a:spcAft>
                <a:spcPts val="600"/>
              </a:spcAft>
            </a:pPr>
            <a:r>
              <a:rPr lang="en-US" sz="1800" dirty="0"/>
              <a:t>Availability of U.S. Food and Drug Administration (FDA)–approved medications for this disorder.</a:t>
            </a:r>
          </a:p>
          <a:p>
            <a:pPr>
              <a:spcAft>
                <a:spcPts val="600"/>
              </a:spcAft>
            </a:pPr>
            <a:r>
              <a:rPr lang="en-US" sz="1800" dirty="0"/>
              <a:t>Despite high prevalence, societal cost, and available treatments, AUD remains undertreated.</a:t>
            </a:r>
          </a:p>
          <a:p>
            <a:pPr lvl="1">
              <a:spcAft>
                <a:spcPts val="600"/>
              </a:spcAft>
            </a:pPr>
            <a:r>
              <a:rPr lang="en-US" sz="1800" dirty="0"/>
              <a:t>&lt;1 in 10 with a 12-month AUD diagnosis receive any treatment</a:t>
            </a:r>
          </a:p>
          <a:p>
            <a:pPr lvl="1">
              <a:spcAft>
                <a:spcPts val="600"/>
              </a:spcAft>
            </a:pPr>
            <a:r>
              <a:rPr lang="en-US" sz="1800" dirty="0"/>
              <a:t>Even fewer receive evidence-based treatment, e.g., 674,000 prescriptions for FDA approved psychopharmacological treatments were written in 2006 (Mark et al. 2009) vs. an estimated 11 million individuals with AUD (</a:t>
            </a:r>
            <a:r>
              <a:rPr lang="en-US" sz="1800" dirty="0" err="1"/>
              <a:t>Hasin</a:t>
            </a:r>
            <a:r>
              <a:rPr lang="en-US" sz="1800" dirty="0"/>
              <a:t> et al. 2007)</a:t>
            </a:r>
          </a:p>
          <a:p>
            <a:pPr>
              <a:spcAft>
                <a:spcPts val="600"/>
              </a:spcAft>
            </a:pPr>
            <a:r>
              <a:rPr lang="en-US" sz="1800" dirty="0"/>
              <a:t>Treatment received by patients varies based on geography, insurance coverage, and formulary restrictions.</a:t>
            </a:r>
          </a:p>
        </p:txBody>
      </p:sp>
    </p:spTree>
    <p:extLst>
      <p:ext uri="{BB962C8B-B14F-4D97-AF65-F5344CB8AC3E}">
        <p14:creationId xmlns:p14="http://schemas.microsoft.com/office/powerpoint/2010/main" val="3572105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goal of guideline</a:t>
            </a:r>
          </a:p>
        </p:txBody>
      </p:sp>
      <p:sp>
        <p:nvSpPr>
          <p:cNvPr id="3" name="Content Placeholder 2"/>
          <p:cNvSpPr>
            <a:spLocks noGrp="1"/>
          </p:cNvSpPr>
          <p:nvPr>
            <p:ph sz="quarter" idx="13"/>
          </p:nvPr>
        </p:nvSpPr>
        <p:spPr/>
        <p:txBody>
          <a:bodyPr>
            <a:noAutofit/>
          </a:bodyPr>
          <a:lstStyle/>
          <a:p>
            <a:r>
              <a:rPr lang="en-US" sz="1800" dirty="0"/>
              <a:t>To improve the quality of care and treatment outcomes for patients with alcohol use disorder as defined by DSM-5</a:t>
            </a:r>
          </a:p>
          <a:p>
            <a:endParaRPr lang="en-US" sz="1800" dirty="0"/>
          </a:p>
          <a:p>
            <a:r>
              <a:rPr lang="en-US" sz="1800" dirty="0"/>
              <a:t>Guidelines are:</a:t>
            </a:r>
          </a:p>
          <a:p>
            <a:pPr lvl="1"/>
            <a:r>
              <a:rPr lang="en-US" sz="1800" dirty="0"/>
              <a:t>Assessments of current scientific and clinical information </a:t>
            </a:r>
          </a:p>
          <a:p>
            <a:pPr lvl="1"/>
            <a:r>
              <a:rPr lang="en-US" sz="1800" dirty="0"/>
              <a:t>Not inclusive of all proper treatments</a:t>
            </a:r>
          </a:p>
          <a:p>
            <a:pPr lvl="1"/>
            <a:r>
              <a:rPr lang="en-US" sz="1800" dirty="0"/>
              <a:t>Not a comprehensive standard of care</a:t>
            </a:r>
          </a:p>
          <a:p>
            <a:pPr lvl="1"/>
            <a:r>
              <a:rPr lang="en-US" sz="1800" dirty="0"/>
              <a:t>Not accounting for individual variation</a:t>
            </a:r>
          </a:p>
          <a:p>
            <a:pPr lvl="1"/>
            <a:r>
              <a:rPr lang="en-US" sz="1800" dirty="0"/>
              <a:t>Not intended to replace independent clinical judgment</a:t>
            </a:r>
          </a:p>
        </p:txBody>
      </p:sp>
    </p:spTree>
    <p:extLst>
      <p:ext uri="{BB962C8B-B14F-4D97-AF65-F5344CB8AC3E}">
        <p14:creationId xmlns:p14="http://schemas.microsoft.com/office/powerpoint/2010/main" val="1671393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Steps in guideline development</a:t>
            </a:r>
          </a:p>
        </p:txBody>
      </p:sp>
      <p:sp>
        <p:nvSpPr>
          <p:cNvPr id="3" name="Content Placeholder 2"/>
          <p:cNvSpPr>
            <a:spLocks noGrp="1"/>
          </p:cNvSpPr>
          <p:nvPr>
            <p:ph sz="quarter" idx="13"/>
          </p:nvPr>
        </p:nvSpPr>
        <p:spPr>
          <a:xfrm>
            <a:off x="457201" y="1236015"/>
            <a:ext cx="7815262" cy="3789209"/>
          </a:xfrm>
        </p:spPr>
        <p:txBody>
          <a:bodyPr>
            <a:noAutofit/>
          </a:bodyPr>
          <a:lstStyle/>
          <a:p>
            <a:pPr>
              <a:spcAft>
                <a:spcPts val="600"/>
              </a:spcAft>
            </a:pPr>
            <a:r>
              <a:rPr lang="en-US" sz="1800" dirty="0"/>
              <a:t>Systematic review of available evidence (mostly by AHRQ for this guideline with a few additional specialized searches)</a:t>
            </a:r>
          </a:p>
          <a:p>
            <a:pPr>
              <a:spcAft>
                <a:spcPts val="600"/>
              </a:spcAft>
            </a:pPr>
            <a:r>
              <a:rPr lang="en-US" sz="1800" dirty="0"/>
              <a:t>Ratings of risk of bias (for individual studies) and strength of research evidence (overall for specific benefits/harms) </a:t>
            </a:r>
          </a:p>
          <a:p>
            <a:pPr>
              <a:spcAft>
                <a:spcPts val="600"/>
              </a:spcAft>
            </a:pPr>
            <a:r>
              <a:rPr lang="en-US" sz="1800" dirty="0"/>
              <a:t>Generate guideline statements (recommendations or suggestions) based upon the relative balance of benefits and harms of the assessment or intervention</a:t>
            </a:r>
          </a:p>
          <a:p>
            <a:pPr>
              <a:spcAft>
                <a:spcPts val="600"/>
              </a:spcAft>
            </a:pPr>
            <a:r>
              <a:rPr lang="en-US" sz="1800" dirty="0"/>
              <a:t>Modified Delphi approach to achieve group consensus</a:t>
            </a:r>
          </a:p>
          <a:p>
            <a:pPr>
              <a:spcAft>
                <a:spcPts val="600"/>
              </a:spcAft>
            </a:pPr>
            <a:r>
              <a:rPr lang="en-US" sz="1800" dirty="0"/>
              <a:t>External review by stakeholders</a:t>
            </a:r>
          </a:p>
          <a:p>
            <a:pPr>
              <a:spcAft>
                <a:spcPts val="600"/>
              </a:spcAft>
            </a:pPr>
            <a:r>
              <a:rPr lang="en-US" sz="1800" dirty="0"/>
              <a:t>Approval by APA Assembly and Board of Trustees</a:t>
            </a:r>
          </a:p>
        </p:txBody>
      </p:sp>
    </p:spTree>
    <p:extLst>
      <p:ext uri="{BB962C8B-B14F-4D97-AF65-F5344CB8AC3E}">
        <p14:creationId xmlns:p14="http://schemas.microsoft.com/office/powerpoint/2010/main" val="3592613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642A3-B68E-46C4-B1FE-FF632F2EBDFD}"/>
              </a:ext>
            </a:extLst>
          </p:cNvPr>
          <p:cNvSpPr>
            <a:spLocks noGrp="1"/>
          </p:cNvSpPr>
          <p:nvPr>
            <p:ph type="title"/>
          </p:nvPr>
        </p:nvSpPr>
        <p:spPr/>
        <p:txBody>
          <a:bodyPr>
            <a:noAutofit/>
          </a:bodyPr>
          <a:lstStyle/>
          <a:p>
            <a:r>
              <a:rPr lang="en-US" sz="2400" dirty="0"/>
              <a:t>Rating the strength of recommendation and research evidence</a:t>
            </a:r>
          </a:p>
        </p:txBody>
      </p:sp>
      <p:sp>
        <p:nvSpPr>
          <p:cNvPr id="3" name="Content Placeholder 2">
            <a:extLst>
              <a:ext uri="{FF2B5EF4-FFF2-40B4-BE49-F238E27FC236}">
                <a16:creationId xmlns:a16="http://schemas.microsoft.com/office/drawing/2014/main" id="{547BC586-B2FB-499F-9678-308B97D52400}"/>
              </a:ext>
            </a:extLst>
          </p:cNvPr>
          <p:cNvSpPr>
            <a:spLocks noGrp="1"/>
          </p:cNvSpPr>
          <p:nvPr>
            <p:ph sz="quarter" idx="13"/>
          </p:nvPr>
        </p:nvSpPr>
        <p:spPr/>
        <p:txBody>
          <a:bodyPr>
            <a:normAutofit/>
          </a:bodyPr>
          <a:lstStyle/>
          <a:p>
            <a:pPr marL="0" indent="0">
              <a:spcAft>
                <a:spcPts val="600"/>
              </a:spcAft>
              <a:buNone/>
            </a:pPr>
            <a:r>
              <a:rPr lang="en-US" sz="1800" u="sng" dirty="0"/>
              <a:t>Strength of recommendation</a:t>
            </a:r>
            <a:r>
              <a:rPr lang="en-US" sz="1800" dirty="0"/>
              <a:t> describes the level of confidence that potential benefits of an intervention outweigh potential harms. This level of confidence is informed by available evidence, which includes evidence from clinical trials as well as expert opinion and patient values and preferences.</a:t>
            </a:r>
          </a:p>
          <a:p>
            <a:pPr>
              <a:spcAft>
                <a:spcPts val="600"/>
              </a:spcAft>
            </a:pPr>
            <a:r>
              <a:rPr lang="en-US" sz="1800" dirty="0"/>
              <a:t>A </a:t>
            </a:r>
            <a:r>
              <a:rPr lang="en-US" sz="1800" dirty="0">
                <a:solidFill>
                  <a:srgbClr val="FF0000"/>
                </a:solidFill>
              </a:rPr>
              <a:t>“recommendation” (denoted by the numeral 1 after the guideline statement) </a:t>
            </a:r>
            <a:r>
              <a:rPr lang="en-US" sz="1800" dirty="0"/>
              <a:t>indicates confidence that the benefits of an intervention (including a specific assessment) clearly outweigh the harms. The statement would apply to the preponderance of patients and most patients would opt for such an intervention.</a:t>
            </a:r>
          </a:p>
          <a:p>
            <a:pPr>
              <a:spcAft>
                <a:spcPts val="600"/>
              </a:spcAft>
            </a:pPr>
            <a:r>
              <a:rPr lang="en-US" sz="1800" dirty="0"/>
              <a:t>A </a:t>
            </a:r>
            <a:r>
              <a:rPr lang="en-US" sz="1800" dirty="0">
                <a:solidFill>
                  <a:srgbClr val="FF0000"/>
                </a:solidFill>
              </a:rPr>
              <a:t>“suggestion” (denoted by the numeral 2 after the guideline statement) </a:t>
            </a:r>
            <a:r>
              <a:rPr lang="en-US" sz="1800" dirty="0"/>
              <a:t>indicates that the benefits still appear to outweigh the harms but the balance of benefits and harms is less clear-cut and different options may be preferable for some patients.  </a:t>
            </a:r>
          </a:p>
        </p:txBody>
      </p:sp>
    </p:spTree>
    <p:extLst>
      <p:ext uri="{BB962C8B-B14F-4D97-AF65-F5344CB8AC3E}">
        <p14:creationId xmlns:p14="http://schemas.microsoft.com/office/powerpoint/2010/main" val="4185939704"/>
      </p:ext>
    </p:extLst>
  </p:cSld>
  <p:clrMapOvr>
    <a:masterClrMapping/>
  </p:clrMapOvr>
</p:sld>
</file>

<file path=ppt/theme/theme1.xml><?xml version="1.0" encoding="utf-8"?>
<a:theme xmlns:a="http://schemas.openxmlformats.org/drawingml/2006/main" name="APA">
  <a:themeElements>
    <a:clrScheme name="APA Palette 1">
      <a:dk1>
        <a:sysClr val="windowText" lastClr="000000"/>
      </a:dk1>
      <a:lt1>
        <a:sysClr val="window" lastClr="FFFFFF"/>
      </a:lt1>
      <a:dk2>
        <a:srgbClr val="003399"/>
      </a:dk2>
      <a:lt2>
        <a:srgbClr val="D2D1CF"/>
      </a:lt2>
      <a:accent1>
        <a:srgbClr val="003399"/>
      </a:accent1>
      <a:accent2>
        <a:srgbClr val="3B8634"/>
      </a:accent2>
      <a:accent3>
        <a:srgbClr val="196779"/>
      </a:accent3>
      <a:accent4>
        <a:srgbClr val="C33F23"/>
      </a:accent4>
      <a:accent5>
        <a:srgbClr val="B01E2C"/>
      </a:accent5>
      <a:accent6>
        <a:srgbClr val="701921"/>
      </a:accent6>
      <a:hlink>
        <a:srgbClr val="003399"/>
      </a:hlink>
      <a:folHlink>
        <a:srgbClr val="27509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APAPowerPointTemplate_2017</Template>
  <TotalTime>3789</TotalTime>
  <Words>5843</Words>
  <Application>Microsoft Office PowerPoint</Application>
  <PresentationFormat>On-screen Show (4:3)</PresentationFormat>
  <Paragraphs>764</Paragraphs>
  <Slides>53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Calibri</vt:lpstr>
      <vt:lpstr>Symbol</vt:lpstr>
      <vt:lpstr>Times New Roman</vt:lpstr>
      <vt:lpstr>Webdings</vt:lpstr>
      <vt:lpstr>Wingdings</vt:lpstr>
      <vt:lpstr>APA</vt:lpstr>
      <vt:lpstr>APA Practice Guideline for the Pharmacological Treatment of Patients With alcohol use disorder</vt:lpstr>
      <vt:lpstr>Rationale for choice of topic</vt:lpstr>
      <vt:lpstr>Rationale for choice of topic</vt:lpstr>
      <vt:lpstr>Rationale for choice of topic</vt:lpstr>
      <vt:lpstr>Rationale for choice of topic</vt:lpstr>
      <vt:lpstr>Rationale for choice of topic</vt:lpstr>
      <vt:lpstr>goal of guideline</vt:lpstr>
      <vt:lpstr>Steps in guideline development</vt:lpstr>
      <vt:lpstr>Rating the strength of recommendation and research evidence</vt:lpstr>
      <vt:lpstr>Rating the strength of recommendation and research evidence</vt:lpstr>
      <vt:lpstr>Assessment &amp; determination of treatment goals – assessment of Substance use</vt:lpstr>
      <vt:lpstr>Assessment (continued)</vt:lpstr>
      <vt:lpstr>Assessment (continued)</vt:lpstr>
      <vt:lpstr>Assessment - Use of quantitative behavioral measures</vt:lpstr>
      <vt:lpstr>Assessment - quantitative behavioral measures (continued)</vt:lpstr>
      <vt:lpstr>Assessment - Use of physiological biomarkers</vt:lpstr>
      <vt:lpstr>Assessment - Biomarkers (Continued)</vt:lpstr>
      <vt:lpstr>Assessment - Biomarkers (Continued)</vt:lpstr>
      <vt:lpstr>Assessment - Biomarkers (Continued)</vt:lpstr>
      <vt:lpstr>Assessment - Biomarkers (Continued)</vt:lpstr>
      <vt:lpstr>Assessment of co-occurring conditions</vt:lpstr>
      <vt:lpstr>Determination of initial treatment goals</vt:lpstr>
      <vt:lpstr>Discussion of legal obligations</vt:lpstr>
      <vt:lpstr>Review of risks to self and others</vt:lpstr>
      <vt:lpstr>Evidence-based Treatment Planning</vt:lpstr>
      <vt:lpstr>Treatment Planning (continued)</vt:lpstr>
      <vt:lpstr>Selection of a pharmacotherapy – Naltrexone and acamprosate</vt:lpstr>
      <vt:lpstr>Pharmacotherapy – Naltrexone and acamprosate (continued)</vt:lpstr>
      <vt:lpstr>Comparison of Naltrexone and acamprosate</vt:lpstr>
      <vt:lpstr>Comparison of Naltrexone and acamprosate (continued)</vt:lpstr>
      <vt:lpstr>Comparison of Naltrexone and acamprosate (continued)</vt:lpstr>
      <vt:lpstr>Efficacy of Naltrexone</vt:lpstr>
      <vt:lpstr>Harms of naltrexone</vt:lpstr>
      <vt:lpstr>Efficacy of acamprosate</vt:lpstr>
      <vt:lpstr>Harms of acamprosate</vt:lpstr>
      <vt:lpstr>Selection of a pharmacotherapy – Disulfiram</vt:lpstr>
      <vt:lpstr>Disulfiram (continued)</vt:lpstr>
      <vt:lpstr>Disulfiram (continued)</vt:lpstr>
      <vt:lpstr>Disulfiram (continued)</vt:lpstr>
      <vt:lpstr>Selection of a pharmacotherapy – Topiramate and gabapentin</vt:lpstr>
      <vt:lpstr>Topiramate and gabapentin (continued)</vt:lpstr>
      <vt:lpstr>Topiramate and gabapentin (continued)</vt:lpstr>
      <vt:lpstr>Recommendation Against the Use of Antidepressants</vt:lpstr>
      <vt:lpstr>Recommendation Against the use of benzodiazepines</vt:lpstr>
      <vt:lpstr>Recommendation Against the use of Meds in pregnant or breastfeeding women</vt:lpstr>
      <vt:lpstr>Acamprosate in severe renal impairment </vt:lpstr>
      <vt:lpstr>Acamprosate in mild to moderate renal impairment</vt:lpstr>
      <vt:lpstr>Naltrexone in acute hepatitis or hepatic failure</vt:lpstr>
      <vt:lpstr>Naltrexone with concomitant opioid use</vt:lpstr>
      <vt:lpstr>aud and co-occurring opioid use disorder </vt:lpstr>
      <vt:lpstr>Considerations in Medication Selection </vt:lpstr>
      <vt:lpstr>Additional resources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Medicus</dc:creator>
  <cp:lastModifiedBy>Jennifer Medicus</cp:lastModifiedBy>
  <cp:revision>222</cp:revision>
  <dcterms:created xsi:type="dcterms:W3CDTF">2017-07-28T20:44:18Z</dcterms:created>
  <dcterms:modified xsi:type="dcterms:W3CDTF">2018-05-24T16:50:43Z</dcterms:modified>
</cp:coreProperties>
</file>